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 id="2147483676" r:id="rId6"/>
    <p:sldMasterId id="2147483688" r:id="rId7"/>
    <p:sldMasterId id="2147483690" r:id="rId8"/>
    <p:sldMasterId id="2147483696" r:id="rId9"/>
  </p:sldMasterIdLst>
  <p:notesMasterIdLst>
    <p:notesMasterId r:id="rId64"/>
  </p:notesMasterIdLst>
  <p:sldIdLst>
    <p:sldId id="645" r:id="rId10"/>
    <p:sldId id="644" r:id="rId11"/>
    <p:sldId id="647" r:id="rId12"/>
    <p:sldId id="654" r:id="rId13"/>
    <p:sldId id="655" r:id="rId14"/>
    <p:sldId id="256" r:id="rId15"/>
    <p:sldId id="258" r:id="rId16"/>
    <p:sldId id="629" r:id="rId17"/>
    <p:sldId id="259" r:id="rId18"/>
    <p:sldId id="630" r:id="rId19"/>
    <p:sldId id="261" r:id="rId20"/>
    <p:sldId id="627" r:id="rId21"/>
    <p:sldId id="628" r:id="rId22"/>
    <p:sldId id="262" r:id="rId23"/>
    <p:sldId id="263" r:id="rId24"/>
    <p:sldId id="311" r:id="rId25"/>
    <p:sldId id="626" r:id="rId26"/>
    <p:sldId id="302" r:id="rId27"/>
    <p:sldId id="631" r:id="rId28"/>
    <p:sldId id="653" r:id="rId29"/>
    <p:sldId id="633" r:id="rId30"/>
    <p:sldId id="350" r:id="rId31"/>
    <p:sldId id="313" r:id="rId32"/>
    <p:sldId id="371" r:id="rId33"/>
    <p:sldId id="372" r:id="rId34"/>
    <p:sldId id="374" r:id="rId35"/>
    <p:sldId id="634" r:id="rId36"/>
    <p:sldId id="635" r:id="rId37"/>
    <p:sldId id="636" r:id="rId38"/>
    <p:sldId id="637" r:id="rId39"/>
    <p:sldId id="260" r:id="rId40"/>
    <p:sldId id="638" r:id="rId41"/>
    <p:sldId id="639" r:id="rId42"/>
    <p:sldId id="640" r:id="rId43"/>
    <p:sldId id="264" r:id="rId44"/>
    <p:sldId id="265" r:id="rId45"/>
    <p:sldId id="266" r:id="rId46"/>
    <p:sldId id="641" r:id="rId47"/>
    <p:sldId id="326" r:id="rId48"/>
    <p:sldId id="274" r:id="rId49"/>
    <p:sldId id="306" r:id="rId50"/>
    <p:sldId id="340" r:id="rId51"/>
    <p:sldId id="297" r:id="rId52"/>
    <p:sldId id="291" r:id="rId53"/>
    <p:sldId id="656" r:id="rId54"/>
    <p:sldId id="642" r:id="rId55"/>
    <p:sldId id="649" r:id="rId56"/>
    <p:sldId id="643" r:id="rId57"/>
    <p:sldId id="648" r:id="rId58"/>
    <p:sldId id="652" r:id="rId59"/>
    <p:sldId id="307" r:id="rId60"/>
    <p:sldId id="659" r:id="rId61"/>
    <p:sldId id="658" r:id="rId62"/>
    <p:sldId id="308"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131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7EBEC3-66EC-5D0D-1DE0-A6D6FA59BAD5}" v="419" dt="2024-05-23T14:21:56.058"/>
    <p1510:client id="{754F86F0-1270-2D08-E4A8-567ECC454753}" v="40" dt="2024-05-22T09:34:14.506"/>
    <p1510:client id="{9B7E4FDD-0C8C-1379-4F33-B708B7780405}" v="100" dt="2024-05-23T16:30:07.727"/>
    <p1510:client id="{9D3E91BC-362E-87FD-9F00-A7E9E85ED927}" v="411" dt="2024-05-23T12:49:49.242"/>
    <p1510:client id="{AE3DD7B9-DB97-7552-4E8B-77220254B729}" v="12" dt="2024-05-24T08:04:36.954"/>
    <p1510:client id="{AFABE142-9E8A-DF49-78CA-E4EFFABD21D6}" v="694" dt="2024-05-22T16:17:02.035"/>
    <p1510:client id="{C5354326-47FC-203C-F6C0-98314AD9901E}" v="203" dt="2024-05-22T16:38:59.394"/>
    <p1510:client id="{D24E946D-590E-2449-DA7A-503B8F5287FC}" v="1802" dt="2024-05-22T16:05:24.006"/>
    <p1510:client id="{E52E2E0C-20C0-ADDC-2FB9-63401923E14D}" v="1756" dt="2024-05-22T12:43:37.361"/>
    <p1510:client id="{E5AB0C04-5FF3-6249-0080-8261A733EEE8}" v="34" dt="2024-05-23T14:30:56.228"/>
    <p1510:client id="{E8144744-D59F-BEBC-105A-F8207AEC550D}" v="2650" dt="2024-05-22T12:12:27.27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notesMaster" Target="notesMasters/notesMaster1.xml"/><Relationship Id="rId69"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theme" Target="theme/theme1.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82F146-5340-4AE1-BD35-2477B80298DC}" type="datetimeFigureOut">
              <a:t>5/24/2024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880988-69C9-49AA-A0E2-0CCF61294B6E}" type="slidenum">
              <a:t>‹#›</a:t>
            </a:fld>
            <a:endParaRPr lang="en-US"/>
          </a:p>
        </p:txBody>
      </p:sp>
    </p:spTree>
    <p:extLst>
      <p:ext uri="{BB962C8B-B14F-4D97-AF65-F5344CB8AC3E}">
        <p14:creationId xmlns:p14="http://schemas.microsoft.com/office/powerpoint/2010/main" val="19232203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7960771-067E-4AB5-A1D4-A582B2A78ECD}" type="slidenum">
              <a:rPr lang="en-GB" smtClean="0"/>
              <a:t>3</a:t>
            </a:fld>
            <a:endParaRPr lang="en-GB"/>
          </a:p>
        </p:txBody>
      </p:sp>
    </p:spTree>
    <p:extLst>
      <p:ext uri="{BB962C8B-B14F-4D97-AF65-F5344CB8AC3E}">
        <p14:creationId xmlns:p14="http://schemas.microsoft.com/office/powerpoint/2010/main" val="37141913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Static version of new rates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2CF2CB-D7F3-4349-AD7B-D1788A0DF5A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17156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b="1">
                <a:effectLst/>
                <a:latin typeface="Arial" panose="020B0604020202020204" pitchFamily="34" charset="0"/>
                <a:ea typeface="Calibri" panose="020F0502020204030204" pitchFamily="34" charset="0"/>
                <a:cs typeface="Times New Roman" panose="02020603050405020304" pitchFamily="18" charset="0"/>
              </a:rPr>
              <a:t>It’s important to know the difference!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marL="226695" indent="-226695">
              <a:lnSpc>
                <a:spcPct val="115000"/>
              </a:lnSpc>
              <a:spcAft>
                <a:spcPts val="600"/>
              </a:spcAft>
            </a:pPr>
            <a:endParaRPr lang="en-GB" sz="1200">
              <a:effectLst/>
              <a:latin typeface="Arial" panose="020B0604020202020204" pitchFamily="34" charset="0"/>
              <a:ea typeface="Calibri" panose="020F0502020204030204" pitchFamily="34" charset="0"/>
              <a:cs typeface="Times New Roman" panose="02020603050405020304" pitchFamily="18" charset="0"/>
            </a:endParaRPr>
          </a:p>
          <a:p>
            <a:pPr marL="171450" lvl="0" indent="-171450">
              <a:buFont typeface="Arial" panose="020B0604020202020204" pitchFamily="34" charset="0"/>
              <a:buChar char="•"/>
            </a:pPr>
            <a:r>
              <a:rPr lang="en-GB" sz="1200" kern="1200">
                <a:solidFill>
                  <a:schemeClr val="tx1"/>
                </a:solidFill>
                <a:effectLst/>
                <a:latin typeface="+mn-lt"/>
                <a:ea typeface="+mn-ea"/>
                <a:cs typeface="+mn-cs"/>
              </a:rPr>
              <a:t>The real Living Wage is independently calculated every year based on what employees and their families need to get by. </a:t>
            </a:r>
          </a:p>
          <a:p>
            <a:pPr marL="171450" lvl="0" indent="-171450">
              <a:buFont typeface="Arial" panose="020B0604020202020204" pitchFamily="34" charset="0"/>
              <a:buChar char="•"/>
            </a:pPr>
            <a:r>
              <a:rPr lang="en-GB" sz="1200" kern="1200">
                <a:solidFill>
                  <a:schemeClr val="tx1"/>
                </a:solidFill>
                <a:effectLst/>
                <a:latin typeface="+mn-lt"/>
                <a:ea typeface="+mn-ea"/>
                <a:cs typeface="+mn-cs"/>
              </a:rPr>
              <a:t>It’s a calculation is based on a social consensus of what people need for a decent standard of living and to participate fully in society. </a:t>
            </a:r>
          </a:p>
          <a:p>
            <a:pPr marL="171450" indent="-171450">
              <a:buFont typeface="Arial" panose="020B0604020202020204" pitchFamily="34" charset="0"/>
              <a:buChar char="•"/>
            </a:pPr>
            <a:r>
              <a:rPr lang="en-GB" sz="1200" kern="1200">
                <a:solidFill>
                  <a:schemeClr val="tx1"/>
                </a:solidFill>
                <a:effectLst/>
                <a:latin typeface="+mn-lt"/>
                <a:ea typeface="+mn-ea"/>
                <a:cs typeface="+mn-cs"/>
              </a:rPr>
              <a:t>It’s uprated annually and overseen by The Living Wage Commission who oversee the calculation to ensure they are fully representative of life in the UK today and based on the best available evidence about living standards.</a:t>
            </a:r>
            <a:endParaRPr lang="en-GB" sz="1200">
              <a:effectLst/>
              <a:latin typeface="Arial" panose="020B0604020202020204" pitchFamily="34" charset="0"/>
              <a:ea typeface="Calibri" panose="020F0502020204030204" pitchFamily="34" charset="0"/>
              <a:cs typeface="Times New Roman" panose="02020603050405020304" pitchFamily="18" charset="0"/>
            </a:endParaRPr>
          </a:p>
          <a:p>
            <a:pPr marL="226695" indent="-226695">
              <a:lnSpc>
                <a:spcPct val="115000"/>
              </a:lnSpc>
              <a:spcAft>
                <a:spcPts val="600"/>
              </a:spcAft>
              <a:buFont typeface="Arial" panose="020B0604020202020204" pitchFamily="34" charset="0"/>
              <a:buChar char="•"/>
            </a:pPr>
            <a:r>
              <a:rPr lang="en-GB" sz="1200">
                <a:effectLst/>
                <a:latin typeface="Arial" panose="020B0604020202020204" pitchFamily="34" charset="0"/>
                <a:ea typeface="Calibri" panose="020F0502020204030204" pitchFamily="34" charset="0"/>
                <a:cs typeface="Times New Roman" panose="02020603050405020304" pitchFamily="18" charset="0"/>
              </a:rPr>
              <a:t>The real Living Wage includes a separate rate that reflects the higher costs of living in London, in the same way London weighting does.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marL="228600" indent="-228600">
              <a:lnSpc>
                <a:spcPct val="115000"/>
              </a:lnSpc>
              <a:spcAft>
                <a:spcPts val="0"/>
              </a:spcAft>
              <a:buFont typeface="Arial" panose="020B0604020202020204" pitchFamily="34" charset="0"/>
              <a:buChar char="•"/>
            </a:pPr>
            <a:r>
              <a:rPr lang="en-GB" sz="1200">
                <a:effectLst/>
                <a:latin typeface="Arial" panose="020B0604020202020204" pitchFamily="34" charset="0"/>
                <a:ea typeface="Calibri" panose="020F0502020204030204" pitchFamily="34" charset="0"/>
                <a:cs typeface="Times New Roman" panose="02020603050405020304" pitchFamily="18" charset="0"/>
              </a:rPr>
              <a:t>It applies to all workers over 18 – in recognition that young people face the same living costs as everyone else</a:t>
            </a:r>
            <a:endParaRPr lang="en-GB" sz="1200" kern="1200">
              <a:solidFill>
                <a:schemeClr val="tx1"/>
              </a:solidFill>
              <a:effectLst/>
              <a:latin typeface="+mn-lt"/>
              <a:ea typeface="+mn-ea"/>
              <a:cs typeface="+mn-cs"/>
            </a:endParaRPr>
          </a:p>
          <a:p>
            <a:pPr marL="228600" marR="0" lvl="0" indent="-22860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en-GB" sz="1200" kern="1200">
                <a:solidFill>
                  <a:schemeClr val="tx1"/>
                </a:solidFill>
                <a:effectLst/>
                <a:latin typeface="+mn-lt"/>
                <a:ea typeface="+mn-ea"/>
                <a:cs typeface="+mn-cs"/>
              </a:rPr>
              <a:t>The NLW is based on a target to reach </a:t>
            </a:r>
            <a:r>
              <a:rPr lang="en-GB" sz="1200" b="1" kern="1200">
                <a:solidFill>
                  <a:schemeClr val="tx1"/>
                </a:solidFill>
                <a:effectLst/>
                <a:latin typeface="+mn-lt"/>
                <a:ea typeface="+mn-ea"/>
                <a:cs typeface="+mn-cs"/>
              </a:rPr>
              <a:t>66% of median earnings by 2024 (wage based) </a:t>
            </a:r>
            <a:r>
              <a:rPr lang="en-GB" sz="1200" kern="1200">
                <a:solidFill>
                  <a:schemeClr val="tx1"/>
                </a:solidFill>
                <a:effectLst/>
                <a:latin typeface="+mn-lt"/>
                <a:ea typeface="+mn-ea"/>
                <a:cs typeface="+mn-cs"/>
              </a:rPr>
              <a:t>whereas the real Living Wage is </a:t>
            </a:r>
            <a:r>
              <a:rPr lang="en-GB" sz="1200" b="1" kern="1200">
                <a:solidFill>
                  <a:schemeClr val="tx1"/>
                </a:solidFill>
                <a:effectLst/>
                <a:latin typeface="+mn-lt"/>
                <a:ea typeface="+mn-ea"/>
                <a:cs typeface="+mn-cs"/>
              </a:rPr>
              <a:t>based on the cost of living (needs based)</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2CF2CB-D7F3-4349-AD7B-D1788A0DF5A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93797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Movements impact V1</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2CF2CB-D7F3-4349-AD7B-D1788A0DF5A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30440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kern="1200">
                <a:solidFill>
                  <a:schemeClr val="tx1"/>
                </a:solidFill>
                <a:effectLst/>
                <a:latin typeface="+mn-lt"/>
                <a:ea typeface="+mn-ea"/>
                <a:cs typeface="+mn-cs"/>
              </a:rPr>
              <a:t>There is a strong business case for adopting the real Living Wage</a:t>
            </a:r>
            <a:r>
              <a:rPr lang="en-GB" sz="1200" b="1" kern="1200" baseline="0">
                <a:solidFill>
                  <a:schemeClr val="tx1"/>
                </a:solidFill>
                <a:effectLst/>
                <a:latin typeface="+mn-lt"/>
                <a:ea typeface="+mn-ea"/>
                <a:cs typeface="+mn-cs"/>
              </a:rPr>
              <a:t> too</a:t>
            </a:r>
            <a:endParaRPr lang="en-GB" b="1"/>
          </a:p>
          <a:p>
            <a:pPr fontAlgn="base"/>
            <a:endParaRPr lang="en-GB" sz="1200" b="0" kern="1200">
              <a:solidFill>
                <a:schemeClr val="tx1"/>
              </a:solidFill>
              <a:effectLst/>
              <a:latin typeface="+mn-lt"/>
              <a:ea typeface="+mn-ea"/>
              <a:cs typeface="+mn-cs"/>
            </a:endParaRPr>
          </a:p>
          <a:p>
            <a:r>
              <a:rPr lang="en-GB"/>
              <a:t>This slide illustrates some key outcomes from a survey we did in 2021 with our Living Wage employers (with thanks to Cardiff Business School):</a:t>
            </a:r>
          </a:p>
          <a:p>
            <a:r>
              <a:rPr lang="en-GB"/>
              <a:t>Rather than talk through them, I’ll leave this to you.</a:t>
            </a:r>
          </a:p>
          <a:p>
            <a:endParaRPr lang="en-GB" sz="1200" b="0" kern="1200">
              <a:solidFill>
                <a:schemeClr val="tx1"/>
              </a:solidFill>
              <a:effectLst/>
              <a:latin typeface="+mn-lt"/>
              <a:ea typeface="+mn-ea"/>
              <a:cs typeface="+mn-cs"/>
            </a:endParaRPr>
          </a:p>
          <a:p>
            <a:pPr marL="171450" indent="-171450" fontAlgn="base">
              <a:buFont typeface="Arial" panose="020B0604020202020204" pitchFamily="34" charset="0"/>
              <a:buChar char="•"/>
            </a:pPr>
            <a:r>
              <a:rPr lang="en-GB" sz="1200" b="0" kern="1200" baseline="0">
                <a:solidFill>
                  <a:schemeClr val="tx1"/>
                </a:solidFill>
                <a:effectLst/>
                <a:latin typeface="+mn-lt"/>
                <a:ea typeface="+mn-ea"/>
                <a:cs typeface="+mn-cs"/>
              </a:rPr>
              <a:t>Employers are choosing to do this with the intention of raising standards in pay for staff, investing in job quality which then sees a return.</a:t>
            </a:r>
            <a:endParaRPr lang="en-GB">
              <a:cs typeface="Calibri"/>
            </a:endParaRPr>
          </a:p>
          <a:p>
            <a:pPr marL="171450" indent="-171450">
              <a:buFont typeface="Arial" panose="020B0604020202020204" pitchFamily="34" charset="0"/>
              <a:buChar char="•"/>
            </a:pPr>
            <a:r>
              <a:rPr lang="en-GB"/>
              <a:t>There is increasing evidence that Living Wage employers experience improved recruitment, retention, motivation and quality of work, which ultimately contributes to higher productivity. </a:t>
            </a:r>
          </a:p>
          <a:p>
            <a:pPr marL="171450" indent="-171450">
              <a:buFont typeface="Arial" panose="020B0604020202020204" pitchFamily="34" charset="0"/>
              <a:buChar char="•"/>
            </a:pPr>
            <a:r>
              <a:rPr lang="en-GB"/>
              <a:t>Workers are happier and more loyal and committed to an organisation that invests in them and treats them with dignity and respect. </a:t>
            </a:r>
            <a:endParaRPr lang="en-GB" sz="1200" b="0" kern="1200">
              <a:solidFill>
                <a:schemeClr val="tx1"/>
              </a:solidFill>
              <a:effectLst/>
              <a:latin typeface="+mn-lt"/>
              <a:ea typeface="+mn-ea"/>
              <a:cs typeface="+mn-cs"/>
            </a:endParaRPr>
          </a:p>
          <a:p>
            <a:pPr marL="171450" indent="-171450">
              <a:buFont typeface="Arial" panose="020B0604020202020204" pitchFamily="34" charset="0"/>
              <a:buChar char="•"/>
            </a:pPr>
            <a:r>
              <a:rPr lang="en-GB"/>
              <a:t>80% of employers felt that the Living Wage had increased consumer awareness of their commitment to be an ethical employer</a:t>
            </a:r>
          </a:p>
          <a:p>
            <a:pPr fontAlgn="base"/>
            <a:endParaRPr lang="en-GB"/>
          </a:p>
          <a:p>
            <a:pPr>
              <a:buFont typeface="Arial" panose="020B0604020202020204" pitchFamily="34" charset="0"/>
            </a:pPr>
            <a:r>
              <a:rPr lang="en-GB">
                <a:cs typeface="Calibri"/>
              </a:rPr>
              <a:t>When KPMG after adopting the LW they saw:</a:t>
            </a:r>
          </a:p>
          <a:p>
            <a:pPr marL="171450" indent="-171450">
              <a:buFont typeface="Arial" panose="020B0604020202020204" pitchFamily="34" charset="0"/>
              <a:buChar char="•"/>
            </a:pPr>
            <a:r>
              <a:rPr lang="en-GB">
                <a:cs typeface="Calibri"/>
              </a:rPr>
              <a:t>Fewer day to day complaints going to their helpdesk</a:t>
            </a:r>
          </a:p>
          <a:p>
            <a:pPr marL="171450" indent="-171450">
              <a:buFont typeface="Arial" panose="020B0604020202020204" pitchFamily="34" charset="0"/>
              <a:buChar char="•"/>
            </a:pPr>
            <a:r>
              <a:rPr lang="en-GB">
                <a:cs typeface="Calibri"/>
              </a:rPr>
              <a:t>Reduction in staff turnover and churn</a:t>
            </a:r>
          </a:p>
          <a:p>
            <a:pPr marL="171450" indent="-171450">
              <a:buFont typeface="Arial" panose="020B0604020202020204" pitchFamily="34" charset="0"/>
              <a:buChar char="•"/>
            </a:pPr>
            <a:r>
              <a:rPr lang="en-GB">
                <a:cs typeface="Calibri"/>
              </a:rPr>
              <a:t>Improved quality of service for staff and visitors with an increase in morale and increase of Loyalty to KPMG as their employer where</a:t>
            </a:r>
          </a:p>
          <a:p>
            <a:pPr marL="171450" indent="-171450">
              <a:buFont typeface="Arial" panose="020B0604020202020204" pitchFamily="34" charset="0"/>
              <a:buChar char="•"/>
            </a:pPr>
            <a:r>
              <a:rPr lang="en-GB">
                <a:cs typeface="Calibri"/>
              </a:rPr>
              <a:t>Improved relationship between them and their FM service provider ISS at the time, and overall cost savings made that could be reinvested into the contract</a:t>
            </a:r>
          </a:p>
          <a:p>
            <a:pPr>
              <a:buFont typeface="Arial" panose="020B0604020202020204" pitchFamily="34" charset="0"/>
            </a:pPr>
            <a:endParaRPr lang="en-GB">
              <a:cs typeface="Calibri"/>
            </a:endParaRPr>
          </a:p>
          <a:p>
            <a:pPr>
              <a:buFont typeface="Arial" panose="020B0604020202020204" pitchFamily="34" charset="0"/>
            </a:pPr>
            <a:r>
              <a:rPr lang="en-GB">
                <a:cs typeface="Calibri"/>
              </a:rPr>
              <a:t>*Not just big businesses, 80% of our accredited network are actually SMEs and report very similar findings, we’ll hear more from one later in this webinar.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i="1" u="none"/>
              <a:t>Next slide please</a:t>
            </a:r>
          </a:p>
          <a:p>
            <a:endParaRPr lang="en-GB"/>
          </a:p>
          <a:p>
            <a:r>
              <a:rPr lang="en-GB" b="1" i="1" u="none"/>
              <a:t>________________________________</a:t>
            </a:r>
          </a:p>
          <a:p>
            <a:r>
              <a:rPr lang="en-GB" b="1" i="1" u="none"/>
              <a:t>Current approx. duration: 1m20s</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2CF2CB-D7F3-4349-AD7B-D1788A0DF5A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39619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ltLang="en-US"/>
              <a:t>Reportin</a:t>
            </a:r>
            <a:r>
              <a:rPr lang="en-GB" altLang="en-US" baseline="0"/>
              <a:t>g progress annually to the Foundation enables us to understand the number and percentage of staff that are lifted to the Living Wage as a result of being part of this scheme</a:t>
            </a:r>
            <a:endParaRPr lang="en-US"/>
          </a:p>
          <a:p>
            <a:pPr marL="171450" indent="-171450">
              <a:buFont typeface="Arial" panose="020B0604020202020204" pitchFamily="34" charset="0"/>
              <a:buChar char="•"/>
            </a:pPr>
            <a:endParaRPr lang="en-GB" altLang="en-US" baseline="0"/>
          </a:p>
          <a:p>
            <a:pPr marL="171450" indent="-171450">
              <a:buFont typeface="Arial" panose="020B0604020202020204" pitchFamily="34" charset="0"/>
              <a:buChar char="•"/>
            </a:pPr>
            <a:r>
              <a:rPr lang="en-GB" altLang="en-US" baseline="0"/>
              <a:t>Our best growth seen cleaning companies move from having 20% of staff on Living Wage contracts up to 80% in 2 years</a:t>
            </a:r>
            <a:endParaRPr lang="en-GB" altLang="en-US" baseline="0">
              <a:cs typeface="Calibri"/>
            </a:endParaRPr>
          </a:p>
          <a:p>
            <a:pPr marL="0" indent="0">
              <a:buFont typeface="Arial" panose="020B0604020202020204" pitchFamily="34" charset="0"/>
              <a:buNone/>
            </a:pPr>
            <a:endParaRPr lang="en-GB" altLang="en-US" baseline="0"/>
          </a:p>
          <a:p>
            <a:pPr marL="171450" indent="-171450">
              <a:buFont typeface="Arial" panose="020B0604020202020204" pitchFamily="34" charset="0"/>
              <a:buChar char="•"/>
            </a:pPr>
            <a:r>
              <a:rPr lang="en-GB" altLang="en-US" baseline="0"/>
              <a:t>Peartree cleaning, a family orientated cleaning business have compared their LW contracts to all those that pay below and see a 98% retention on LW contracts in comparison to a 75% retention rate overall.</a:t>
            </a:r>
            <a:endParaRPr lang="en-GB" altLang="en-US" baseline="0">
              <a:cs typeface="Calibri"/>
            </a:endParaRPr>
          </a:p>
          <a:p>
            <a:pPr marL="171450" indent="-171450">
              <a:buFont typeface="Arial" panose="020B0604020202020204" pitchFamily="34" charset="0"/>
              <a:buChar char="•"/>
            </a:pPr>
            <a:endParaRPr lang="en-GB" altLang="en-US" baseline="0"/>
          </a:p>
          <a:p>
            <a:pPr marL="171450" indent="-171450">
              <a:buFont typeface="Arial" panose="020B0604020202020204" pitchFamily="34" charset="0"/>
              <a:buChar char="•"/>
            </a:pPr>
            <a:r>
              <a:rPr lang="en-GB" altLang="en-US" baseline="0"/>
              <a:t>A survey from last year reported that 30% of the employer network are actively contracting with our Recognised Service Providers (bearing in mind the scheme was new and there were under 60 to work with)</a:t>
            </a:r>
            <a:endParaRPr lang="en-GB" altLang="en-US" baseline="0">
              <a:cs typeface="Calibri"/>
            </a:endParaRPr>
          </a:p>
          <a:p>
            <a:pPr marL="171450" indent="-171450">
              <a:buFont typeface="Arial" panose="020B0604020202020204" pitchFamily="34" charset="0"/>
              <a:buChar char="•"/>
            </a:pPr>
            <a:endParaRPr lang="en-GB" altLang="en-US" baseline="0"/>
          </a:p>
          <a:p>
            <a:pPr marL="171450" indent="-171450">
              <a:buFont typeface="Arial" panose="020B0604020202020204" pitchFamily="34" charset="0"/>
              <a:buChar char="•"/>
            </a:pPr>
            <a:r>
              <a:rPr lang="en-GB" altLang="en-US" baseline="0"/>
              <a:t>We are now working with many of our largest organisations are asking whether contractors are part of the movement in Pre-Qualification Questionnaires and in sustainability practices too.</a:t>
            </a:r>
            <a:endParaRPr lang="en-GB" altLang="en-US" baseline="0">
              <a:cs typeface="Calibri"/>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2CF2CB-D7F3-4349-AD7B-D1788A0DF5A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53316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ltLang="en-US"/>
              <a:t>Reportin</a:t>
            </a:r>
            <a:r>
              <a:rPr lang="en-GB" altLang="en-US" baseline="0"/>
              <a:t>g progress annually to the Foundation enables us to understand the number and percentage of staff that are lifted to the Living Wage as a result of being part of this scheme</a:t>
            </a:r>
            <a:endParaRPr lang="en-US"/>
          </a:p>
          <a:p>
            <a:pPr marL="171450" indent="-171450">
              <a:buFont typeface="Arial" panose="020B0604020202020204" pitchFamily="34" charset="0"/>
              <a:buChar char="•"/>
            </a:pPr>
            <a:endParaRPr lang="en-GB" altLang="en-US" baseline="0"/>
          </a:p>
          <a:p>
            <a:pPr marL="171450" indent="-171450">
              <a:buFont typeface="Arial" panose="020B0604020202020204" pitchFamily="34" charset="0"/>
              <a:buChar char="•"/>
            </a:pPr>
            <a:r>
              <a:rPr lang="en-GB" altLang="en-US" baseline="0"/>
              <a:t>Our best growth seen cleaning companies move from having 20% of staff on Living Wage contracts up to 80% in 2 years</a:t>
            </a:r>
            <a:endParaRPr lang="en-GB" altLang="en-US" baseline="0">
              <a:cs typeface="Calibri"/>
            </a:endParaRPr>
          </a:p>
          <a:p>
            <a:pPr marL="0" indent="0">
              <a:buFont typeface="Arial" panose="020B0604020202020204" pitchFamily="34" charset="0"/>
              <a:buNone/>
            </a:pPr>
            <a:endParaRPr lang="en-GB" altLang="en-US" baseline="0"/>
          </a:p>
          <a:p>
            <a:pPr marL="171450" indent="-171450">
              <a:buFont typeface="Arial" panose="020B0604020202020204" pitchFamily="34" charset="0"/>
              <a:buChar char="•"/>
            </a:pPr>
            <a:r>
              <a:rPr lang="en-GB" altLang="en-US" baseline="0"/>
              <a:t>Peartree cleaning, a family orientated cleaning business have compared their LW contracts to all those that pay below and see a 98% retention on LW contracts in comparison to a 75% retention rate overall.</a:t>
            </a:r>
            <a:endParaRPr lang="en-GB" altLang="en-US" baseline="0">
              <a:cs typeface="Calibri"/>
            </a:endParaRPr>
          </a:p>
          <a:p>
            <a:pPr marL="171450" indent="-171450">
              <a:buFont typeface="Arial" panose="020B0604020202020204" pitchFamily="34" charset="0"/>
              <a:buChar char="•"/>
            </a:pPr>
            <a:endParaRPr lang="en-GB" altLang="en-US" baseline="0"/>
          </a:p>
          <a:p>
            <a:pPr marL="171450" indent="-171450">
              <a:buFont typeface="Arial" panose="020B0604020202020204" pitchFamily="34" charset="0"/>
              <a:buChar char="•"/>
            </a:pPr>
            <a:r>
              <a:rPr lang="en-GB" altLang="en-US" baseline="0"/>
              <a:t>A survey from last year reported that 30% of the employer network are actively contracting with our Recognised Service Providers (bearing in mind the scheme was new and there were under 60 to work with)</a:t>
            </a:r>
            <a:endParaRPr lang="en-GB" altLang="en-US" baseline="0">
              <a:cs typeface="Calibri"/>
            </a:endParaRPr>
          </a:p>
          <a:p>
            <a:pPr marL="171450" indent="-171450">
              <a:buFont typeface="Arial" panose="020B0604020202020204" pitchFamily="34" charset="0"/>
              <a:buChar char="•"/>
            </a:pPr>
            <a:endParaRPr lang="en-GB" altLang="en-US" baseline="0"/>
          </a:p>
          <a:p>
            <a:pPr marL="171450" indent="-171450">
              <a:buFont typeface="Arial" panose="020B0604020202020204" pitchFamily="34" charset="0"/>
              <a:buChar char="•"/>
            </a:pPr>
            <a:r>
              <a:rPr lang="en-GB" altLang="en-US" baseline="0"/>
              <a:t>We are now working with many of our largest organisations are asking whether contractors are part of the movement in Pre-Qualification Questionnaires and in sustainability practices too.</a:t>
            </a:r>
            <a:endParaRPr lang="en-GB" altLang="en-US" baseline="0">
              <a:cs typeface="Calibri"/>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2CF2CB-D7F3-4349-AD7B-D1788A0DF5A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84310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2CF2CB-D7F3-4349-AD7B-D1788A0DF5A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60087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7960771-067E-4AB5-A1D4-A582B2A78ECD}" type="slidenum">
              <a:rPr lang="en-GB" smtClean="0"/>
              <a:t>49</a:t>
            </a:fld>
            <a:endParaRPr lang="en-GB"/>
          </a:p>
        </p:txBody>
      </p:sp>
    </p:spTree>
    <p:extLst>
      <p:ext uri="{BB962C8B-B14F-4D97-AF65-F5344CB8AC3E}">
        <p14:creationId xmlns:p14="http://schemas.microsoft.com/office/powerpoint/2010/main" val="10892511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We have been operating since 2022, and have over 250 registered members, however we have been delivering business support in the borough since 2019 since the inception of the celebrated Start Ups in London Libraries </a:t>
            </a:r>
            <a:r>
              <a:rPr lang="en-US" err="1">
                <a:ea typeface="Calibri"/>
                <a:cs typeface="Calibri"/>
              </a:rPr>
              <a:t>programme</a:t>
            </a:r>
            <a:r>
              <a:rPr lang="en-US">
                <a:ea typeface="Calibri"/>
                <a:cs typeface="Calibri"/>
              </a:rPr>
              <a:t>.</a:t>
            </a:r>
          </a:p>
          <a:p>
            <a:r>
              <a:rPr lang="en-US">
                <a:ea typeface="Calibri"/>
                <a:cs typeface="Calibri"/>
              </a:rPr>
              <a:t>Along with South East Enterprise we hope to work with over 300 businesses, and support many businesses to create and safeguard jobs</a:t>
            </a:r>
          </a:p>
          <a:p>
            <a:r>
              <a:rPr lang="en-US">
                <a:ea typeface="Calibri"/>
                <a:cs typeface="Calibri"/>
              </a:rPr>
              <a:t>We also work closely with other </a:t>
            </a:r>
            <a:r>
              <a:rPr lang="en-US" err="1">
                <a:ea typeface="Calibri"/>
                <a:cs typeface="Calibri"/>
              </a:rPr>
              <a:t>organisations</a:t>
            </a:r>
            <a:r>
              <a:rPr lang="en-US">
                <a:ea typeface="Calibri"/>
                <a:cs typeface="Calibri"/>
              </a:rPr>
              <a:t> such as the British Library BIPC </a:t>
            </a:r>
            <a:r>
              <a:rPr lang="en-US" err="1">
                <a:ea typeface="Calibri"/>
                <a:cs typeface="Calibri"/>
              </a:rPr>
              <a:t>centre</a:t>
            </a:r>
            <a:r>
              <a:rPr lang="en-US">
                <a:ea typeface="Calibri"/>
                <a:cs typeface="Calibri"/>
              </a:rPr>
              <a:t> to provide expert led IP support in particular, and have a good working relationships with universities, colleges and other support start up agencies,</a:t>
            </a:r>
            <a:endParaRPr lang="en-US"/>
          </a:p>
        </p:txBody>
      </p:sp>
      <p:sp>
        <p:nvSpPr>
          <p:cNvPr id="4" name="Slide Number Placeholder 3"/>
          <p:cNvSpPr>
            <a:spLocks noGrp="1"/>
          </p:cNvSpPr>
          <p:nvPr>
            <p:ph type="sldNum" sz="quarter" idx="5"/>
          </p:nvPr>
        </p:nvSpPr>
        <p:spPr/>
        <p:txBody>
          <a:bodyPr/>
          <a:lstStyle/>
          <a:p>
            <a:fld id="{6D880988-69C9-49AA-A0E2-0CCF61294B6E}" type="slidenum">
              <a:t>7</a:t>
            </a:fld>
            <a:endParaRPr lang="en-US"/>
          </a:p>
        </p:txBody>
      </p:sp>
    </p:spTree>
    <p:extLst>
      <p:ext uri="{BB962C8B-B14F-4D97-AF65-F5344CB8AC3E}">
        <p14:creationId xmlns:p14="http://schemas.microsoft.com/office/powerpoint/2010/main" val="2788209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We have been operating since 2022, and have over 250 registered members, however we have been delivering business support in the borough since 2019 since the inception of the celebrated Start Ups in London Libraries </a:t>
            </a:r>
            <a:r>
              <a:rPr lang="en-US" err="1">
                <a:ea typeface="Calibri"/>
                <a:cs typeface="Calibri"/>
              </a:rPr>
              <a:t>programme</a:t>
            </a:r>
            <a:r>
              <a:rPr lang="en-US">
                <a:ea typeface="Calibri"/>
                <a:cs typeface="Calibri"/>
              </a:rPr>
              <a:t>.</a:t>
            </a:r>
          </a:p>
          <a:p>
            <a:r>
              <a:rPr lang="en-US">
                <a:ea typeface="Calibri"/>
                <a:cs typeface="Calibri"/>
              </a:rPr>
              <a:t>Along with South East Enterprise we hope to work with over 300 businesses, and support many businesses to create and safeguard jobs</a:t>
            </a:r>
          </a:p>
          <a:p>
            <a:r>
              <a:rPr lang="en-US">
                <a:ea typeface="Calibri"/>
                <a:cs typeface="Calibri"/>
              </a:rPr>
              <a:t>We also work closely with other </a:t>
            </a:r>
            <a:r>
              <a:rPr lang="en-US" err="1">
                <a:ea typeface="Calibri"/>
                <a:cs typeface="Calibri"/>
              </a:rPr>
              <a:t>organisations</a:t>
            </a:r>
            <a:r>
              <a:rPr lang="en-US">
                <a:ea typeface="Calibri"/>
                <a:cs typeface="Calibri"/>
              </a:rPr>
              <a:t> such as the British Library BIPC </a:t>
            </a:r>
            <a:r>
              <a:rPr lang="en-US" err="1">
                <a:ea typeface="Calibri"/>
                <a:cs typeface="Calibri"/>
              </a:rPr>
              <a:t>centre</a:t>
            </a:r>
            <a:r>
              <a:rPr lang="en-US">
                <a:ea typeface="Calibri"/>
                <a:cs typeface="Calibri"/>
              </a:rPr>
              <a:t> to provide expert led IP support in particular, and have a good working relationships with universities, colleges and other support start up agencies,</a:t>
            </a:r>
            <a:endParaRPr lang="en-US"/>
          </a:p>
        </p:txBody>
      </p:sp>
      <p:sp>
        <p:nvSpPr>
          <p:cNvPr id="4" name="Slide Number Placeholder 3"/>
          <p:cNvSpPr>
            <a:spLocks noGrp="1"/>
          </p:cNvSpPr>
          <p:nvPr>
            <p:ph type="sldNum" sz="quarter" idx="5"/>
          </p:nvPr>
        </p:nvSpPr>
        <p:spPr/>
        <p:txBody>
          <a:bodyPr/>
          <a:lstStyle/>
          <a:p>
            <a:fld id="{6D880988-69C9-49AA-A0E2-0CCF61294B6E}" type="slidenum">
              <a:t>8</a:t>
            </a:fld>
            <a:endParaRPr lang="en-US"/>
          </a:p>
        </p:txBody>
      </p:sp>
    </p:spTree>
    <p:extLst>
      <p:ext uri="{BB962C8B-B14F-4D97-AF65-F5344CB8AC3E}">
        <p14:creationId xmlns:p14="http://schemas.microsoft.com/office/powerpoint/2010/main" val="3120652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In terms of what you can look forward to, we are proud to deliver our third cross borough Start Up Business Week and we have an exciting line of business experts, successful local business owners and celebrity speakers to provide inspiration, motivation and guidance.</a:t>
            </a:r>
          </a:p>
          <a:p>
            <a:endParaRPr lang="en-US">
              <a:ea typeface="Calibri"/>
              <a:cs typeface="Calibri"/>
            </a:endParaRPr>
          </a:p>
          <a:p>
            <a:r>
              <a:rPr lang="en-US">
                <a:ea typeface="Calibri"/>
                <a:cs typeface="Calibri"/>
              </a:rPr>
              <a:t>We are particularly proud to be hosting Harry Redknapp on Tuesday 11th June at Woolwich Town Hall 6pm to 8pm. I'll be having a fireside chat with him, and it will be focused around resilience, leadership, motivating teams and navigating challenges. All </a:t>
            </a:r>
            <a:r>
              <a:rPr lang="en-US" err="1">
                <a:ea typeface="Calibri"/>
                <a:cs typeface="Calibri"/>
              </a:rPr>
              <a:t>greenwich</a:t>
            </a:r>
            <a:r>
              <a:rPr lang="en-US">
                <a:ea typeface="Calibri"/>
                <a:cs typeface="Calibri"/>
              </a:rPr>
              <a:t> businesses and aspiring entrepreneurs are welcome. If you would like to attend, and find out more about the support we are offering, we have a stand at the back, and you can come and speak to myself and my colleague J.</a:t>
            </a:r>
          </a:p>
        </p:txBody>
      </p:sp>
      <p:sp>
        <p:nvSpPr>
          <p:cNvPr id="4" name="Slide Number Placeholder 3"/>
          <p:cNvSpPr>
            <a:spLocks noGrp="1"/>
          </p:cNvSpPr>
          <p:nvPr>
            <p:ph type="sldNum" sz="quarter" idx="5"/>
          </p:nvPr>
        </p:nvSpPr>
        <p:spPr/>
        <p:txBody>
          <a:bodyPr/>
          <a:lstStyle/>
          <a:p>
            <a:fld id="{6D880988-69C9-49AA-A0E2-0CCF61294B6E}" type="slidenum">
              <a:rPr lang="en-US"/>
              <a:t>9</a:t>
            </a:fld>
            <a:endParaRPr lang="en-US"/>
          </a:p>
        </p:txBody>
      </p:sp>
    </p:spTree>
    <p:extLst>
      <p:ext uri="{BB962C8B-B14F-4D97-AF65-F5344CB8AC3E}">
        <p14:creationId xmlns:p14="http://schemas.microsoft.com/office/powerpoint/2010/main" val="2290172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We have been operating since 2022, and have over 250 registered members, however we have been delivering business support in the borough since 2019 since the inception of the celebrated Start Ups in London Libraries </a:t>
            </a:r>
            <a:r>
              <a:rPr lang="en-US" err="1">
                <a:ea typeface="Calibri"/>
                <a:cs typeface="Calibri"/>
              </a:rPr>
              <a:t>programme</a:t>
            </a:r>
            <a:r>
              <a:rPr lang="en-US">
                <a:ea typeface="Calibri"/>
                <a:cs typeface="Calibri"/>
              </a:rPr>
              <a:t>.</a:t>
            </a:r>
          </a:p>
          <a:p>
            <a:r>
              <a:rPr lang="en-US">
                <a:ea typeface="Calibri"/>
                <a:cs typeface="Calibri"/>
              </a:rPr>
              <a:t>Along with South East Enterprise we hope to work with over 300 businesses, and support many businesses to create and safeguard jobs</a:t>
            </a:r>
          </a:p>
          <a:p>
            <a:r>
              <a:rPr lang="en-US">
                <a:ea typeface="Calibri"/>
                <a:cs typeface="Calibri"/>
              </a:rPr>
              <a:t>We also work closely with other </a:t>
            </a:r>
            <a:r>
              <a:rPr lang="en-US" err="1">
                <a:ea typeface="Calibri"/>
                <a:cs typeface="Calibri"/>
              </a:rPr>
              <a:t>organisations</a:t>
            </a:r>
            <a:r>
              <a:rPr lang="en-US">
                <a:ea typeface="Calibri"/>
                <a:cs typeface="Calibri"/>
              </a:rPr>
              <a:t> such as the British Library BIPC </a:t>
            </a:r>
            <a:r>
              <a:rPr lang="en-US" err="1">
                <a:ea typeface="Calibri"/>
                <a:cs typeface="Calibri"/>
              </a:rPr>
              <a:t>centre</a:t>
            </a:r>
            <a:r>
              <a:rPr lang="en-US">
                <a:ea typeface="Calibri"/>
                <a:cs typeface="Calibri"/>
              </a:rPr>
              <a:t> to provide expert led IP support in particular, and have a good working relationships with universities, colleges and other support start up agencies,</a:t>
            </a:r>
            <a:endParaRPr lang="en-US"/>
          </a:p>
        </p:txBody>
      </p:sp>
      <p:sp>
        <p:nvSpPr>
          <p:cNvPr id="4" name="Slide Number Placeholder 3"/>
          <p:cNvSpPr>
            <a:spLocks noGrp="1"/>
          </p:cNvSpPr>
          <p:nvPr>
            <p:ph type="sldNum" sz="quarter" idx="5"/>
          </p:nvPr>
        </p:nvSpPr>
        <p:spPr/>
        <p:txBody>
          <a:bodyPr/>
          <a:lstStyle/>
          <a:p>
            <a:fld id="{6D880988-69C9-49AA-A0E2-0CCF61294B6E}" type="slidenum">
              <a:t>10</a:t>
            </a:fld>
            <a:endParaRPr lang="en-US"/>
          </a:p>
        </p:txBody>
      </p:sp>
    </p:spTree>
    <p:extLst>
      <p:ext uri="{BB962C8B-B14F-4D97-AF65-F5344CB8AC3E}">
        <p14:creationId xmlns:p14="http://schemas.microsoft.com/office/powerpoint/2010/main" val="41195428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85FE884-4256-4039-9F4C-7F516B464D4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81020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85FE884-4256-4039-9F4C-7F516B464D4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8294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85FE884-4256-4039-9F4C-7F516B464D4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28630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More celebratory styled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2CF2CB-D7F3-4349-AD7B-D1788A0DF5A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84867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5/24/2024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6865362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2507729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128553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02126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98800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0376717-6A9D-492F-BB6B-9C7A4BBFF85A}" type="datetimeFigureOut">
              <a:rPr lang="en-GB" smtClean="0"/>
              <a:t>24/05/2024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49A71B4-5DF2-4DBA-BC7A-436A4A822029}" type="slidenum">
              <a:rPr lang="en-GB" smtClean="0"/>
              <a:t>‹#›</a:t>
            </a:fld>
            <a:endParaRPr lang="en-GB"/>
          </a:p>
        </p:txBody>
      </p:sp>
    </p:spTree>
    <p:extLst>
      <p:ext uri="{BB962C8B-B14F-4D97-AF65-F5344CB8AC3E}">
        <p14:creationId xmlns:p14="http://schemas.microsoft.com/office/powerpoint/2010/main" val="42529953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Tree>
    <p:extLst>
      <p:ext uri="{BB962C8B-B14F-4D97-AF65-F5344CB8AC3E}">
        <p14:creationId xmlns:p14="http://schemas.microsoft.com/office/powerpoint/2010/main" val="3183904320"/>
      </p:ext>
    </p:extLst>
  </p:cSld>
  <p:clrMapOvr>
    <a:masterClrMapping/>
  </p:clrMapOvr>
  <p:transition spd="slow">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389958596"/>
      </p:ext>
    </p:extLst>
  </p:cSld>
  <p:clrMapOvr>
    <a:masterClrMapping/>
  </p:clrMapOvr>
  <p:transition spd="slow">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154356881"/>
      </p:ext>
    </p:extLst>
  </p:cSld>
  <p:clrMapOvr>
    <a:masterClrMapping/>
  </p:clrMapOvr>
  <p:transition spd="slow">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914400" y="1981200"/>
            <a:ext cx="50800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81200"/>
            <a:ext cx="50800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70913221"/>
      </p:ext>
    </p:extLst>
  </p:cSld>
  <p:clrMapOvr>
    <a:masterClrMapping/>
  </p:clrMapOvr>
  <p:transition spd="slow">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98298423"/>
      </p:ext>
    </p:extLst>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06221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086852361"/>
      </p:ext>
    </p:extLst>
  </p:cSld>
  <p:clrMapOvr>
    <a:masterClrMapping/>
  </p:clrMapOvr>
  <p:transition spd="slow">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1446553"/>
      </p:ext>
    </p:extLst>
  </p:cSld>
  <p:clrMapOvr>
    <a:masterClrMapping/>
  </p:clrMapOvr>
  <p:transition spd="slow">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88894598"/>
      </p:ext>
    </p:extLst>
  </p:cSld>
  <p:clrMapOvr>
    <a:masterClrMapping/>
  </p:clrMapOvr>
  <p:transition spd="slow">
    <p:wipe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25932669"/>
      </p:ext>
    </p:extLst>
  </p:cSld>
  <p:clrMapOvr>
    <a:masterClrMapping/>
  </p:clrMapOvr>
  <p:transition spd="slow">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13338904"/>
      </p:ext>
    </p:extLst>
  </p:cSld>
  <p:clrMapOvr>
    <a:masterClrMapping/>
  </p:clrMapOvr>
  <p:transition spd="slow">
    <p:wipe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2578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914400" y="609600"/>
            <a:ext cx="7569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71233582"/>
      </p:ext>
    </p:extLst>
  </p:cSld>
  <p:clrMapOvr>
    <a:masterClrMapping/>
  </p:clrMapOvr>
  <p:transition spd="slow">
    <p:wipe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1514" y="106327"/>
            <a:ext cx="11288972" cy="850603"/>
          </a:xfrm>
        </p:spPr>
        <p:txBody>
          <a:bodyPr/>
          <a:lstStyle>
            <a:lvl1pPr>
              <a:defRPr sz="4000">
                <a:solidFill>
                  <a:schemeClr val="bg1"/>
                </a:solidFill>
              </a:defRPr>
            </a:lvl1pPr>
          </a:lstStyle>
          <a:p>
            <a:r>
              <a:rPr lang="en-US"/>
              <a:t>Click to edit Master title style</a:t>
            </a:r>
          </a:p>
        </p:txBody>
      </p:sp>
      <p:sp>
        <p:nvSpPr>
          <p:cNvPr id="3" name="Subtitle 2"/>
          <p:cNvSpPr>
            <a:spLocks noGrp="1"/>
          </p:cNvSpPr>
          <p:nvPr>
            <p:ph type="subTitle" idx="1"/>
          </p:nvPr>
        </p:nvSpPr>
        <p:spPr>
          <a:xfrm>
            <a:off x="451514" y="1371600"/>
            <a:ext cx="11288972" cy="5241851"/>
          </a:xfrm>
          <a:noFill/>
          <a:ln>
            <a:noFill/>
          </a:ln>
        </p:spPr>
        <p:style>
          <a:lnRef idx="0">
            <a:scrgbClr r="0" g="0" b="0"/>
          </a:lnRef>
          <a:fillRef idx="0">
            <a:scrgbClr r="0" g="0" b="0"/>
          </a:fillRef>
          <a:effectRef idx="0">
            <a:scrgbClr r="0" g="0" b="0"/>
          </a:effectRef>
          <a:fontRef idx="minor">
            <a:schemeClr val="dk1"/>
          </a:fontRef>
        </p:style>
        <p:txBody>
          <a:bodyPr anchor="t">
            <a:normAutofit/>
          </a:bodyPr>
          <a:lstStyle>
            <a:lvl1pPr marL="0" indent="0" algn="l">
              <a:buNone/>
              <a:defRPr lang="en-US" sz="2400" dirty="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06132784"/>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7998"/>
                </a:lnTo>
                <a:lnTo>
                  <a:pt x="12192000" y="6857998"/>
                </a:lnTo>
                <a:lnTo>
                  <a:pt x="12192000" y="0"/>
                </a:lnTo>
                <a:close/>
              </a:path>
            </a:pathLst>
          </a:custGeom>
          <a:solidFill>
            <a:srgbClr val="00525E"/>
          </a:solidFill>
        </p:spPr>
        <p:txBody>
          <a:bodyPr wrap="square" lIns="0" tIns="0" rIns="0" bIns="0" rtlCol="0"/>
          <a:lstStyle/>
          <a:p>
            <a:endParaRPr/>
          </a:p>
        </p:txBody>
      </p:sp>
      <p:sp>
        <p:nvSpPr>
          <p:cNvPr id="2" name="Holder 2"/>
          <p:cNvSpPr>
            <a:spLocks noGrp="1"/>
          </p:cNvSpPr>
          <p:nvPr>
            <p:ph type="ctrTitle"/>
          </p:nvPr>
        </p:nvSpPr>
        <p:spPr>
          <a:xfrm>
            <a:off x="4812302" y="722786"/>
            <a:ext cx="2567395" cy="56261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5/24/2024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787799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bg1"/>
                </a:solidFill>
                <a:latin typeface="Arial MT"/>
                <a:cs typeface="Arial MT"/>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5/24/2024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542274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bg1"/>
                </a:solidFill>
                <a:latin typeface="Arial MT"/>
                <a:cs typeface="Arial MT"/>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5/24/2024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438870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5/24/2024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020021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00525E"/>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4400" b="0" i="0">
                <a:solidFill>
                  <a:schemeClr val="bg1"/>
                </a:solidFill>
                <a:latin typeface="Arial MT"/>
                <a:cs typeface="Arial MT"/>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5/24/2024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279278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5/24/2024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2908243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5DCDD-010F-4D68-B350-29804D89855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102FE48-2D65-4167-B1D4-1B527D9B8D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F8E7595-D259-47BA-9149-BCC7EA74F0C6}"/>
              </a:ext>
            </a:extLst>
          </p:cNvPr>
          <p:cNvSpPr>
            <a:spLocks noGrp="1"/>
          </p:cNvSpPr>
          <p:nvPr>
            <p:ph type="dt" sz="half" idx="10"/>
          </p:nvPr>
        </p:nvSpPr>
        <p:spPr/>
        <p:txBody>
          <a:bodyPr/>
          <a:lstStyle/>
          <a:p>
            <a:fld id="{47E5DDC1-A5FF-4A58-94D0-85BF2996EDE0}" type="datetimeFigureOut">
              <a:rPr lang="en-GB" smtClean="0"/>
              <a:t>24/05/2024</a:t>
            </a:fld>
            <a:endParaRPr lang="en-GB"/>
          </a:p>
        </p:txBody>
      </p:sp>
      <p:sp>
        <p:nvSpPr>
          <p:cNvPr id="5" name="Footer Placeholder 4">
            <a:extLst>
              <a:ext uri="{FF2B5EF4-FFF2-40B4-BE49-F238E27FC236}">
                <a16:creationId xmlns:a16="http://schemas.microsoft.com/office/drawing/2014/main" id="{C9AEFFF3-A8F3-41FB-891C-396E1A01A7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599D87A-513C-448C-8C01-E25DF699923E}"/>
              </a:ext>
            </a:extLst>
          </p:cNvPr>
          <p:cNvSpPr>
            <a:spLocks noGrp="1"/>
          </p:cNvSpPr>
          <p:nvPr>
            <p:ph type="sldNum" sz="quarter" idx="12"/>
          </p:nvPr>
        </p:nvSpPr>
        <p:spPr/>
        <p:txBody>
          <a:bodyPr/>
          <a:lstStyle/>
          <a:p>
            <a:fld id="{9F44D1F8-79A5-44BA-9CB3-5629B47FE29E}" type="slidenum">
              <a:rPr lang="en-GB" smtClean="0"/>
              <a:t>‹#›</a:t>
            </a:fld>
            <a:endParaRPr lang="en-GB"/>
          </a:p>
        </p:txBody>
      </p:sp>
    </p:spTree>
    <p:extLst>
      <p:ext uri="{BB962C8B-B14F-4D97-AF65-F5344CB8AC3E}">
        <p14:creationId xmlns:p14="http://schemas.microsoft.com/office/powerpoint/2010/main" val="42918763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C1BC2-B867-4480-BA18-6245EAD23D7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642D400-E26D-4435-992C-5065E8BE685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849016A-83D3-467C-8F2D-9E1D5AF56238}"/>
              </a:ext>
            </a:extLst>
          </p:cNvPr>
          <p:cNvSpPr>
            <a:spLocks noGrp="1"/>
          </p:cNvSpPr>
          <p:nvPr>
            <p:ph type="dt" sz="half" idx="10"/>
          </p:nvPr>
        </p:nvSpPr>
        <p:spPr/>
        <p:txBody>
          <a:bodyPr/>
          <a:lstStyle/>
          <a:p>
            <a:fld id="{47E5DDC1-A5FF-4A58-94D0-85BF2996EDE0}" type="datetimeFigureOut">
              <a:rPr lang="en-GB" smtClean="0"/>
              <a:t>24/05/2024</a:t>
            </a:fld>
            <a:endParaRPr lang="en-GB"/>
          </a:p>
        </p:txBody>
      </p:sp>
      <p:sp>
        <p:nvSpPr>
          <p:cNvPr id="5" name="Footer Placeholder 4">
            <a:extLst>
              <a:ext uri="{FF2B5EF4-FFF2-40B4-BE49-F238E27FC236}">
                <a16:creationId xmlns:a16="http://schemas.microsoft.com/office/drawing/2014/main" id="{F1A116BF-3041-44B4-B36C-564FD0BAA88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62CDF42-8C6D-42F8-8E0A-49A094CDCE44}"/>
              </a:ext>
            </a:extLst>
          </p:cNvPr>
          <p:cNvSpPr>
            <a:spLocks noGrp="1"/>
          </p:cNvSpPr>
          <p:nvPr>
            <p:ph type="sldNum" sz="quarter" idx="12"/>
          </p:nvPr>
        </p:nvSpPr>
        <p:spPr/>
        <p:txBody>
          <a:bodyPr/>
          <a:lstStyle/>
          <a:p>
            <a:fld id="{9F44D1F8-79A5-44BA-9CB3-5629B47FE29E}" type="slidenum">
              <a:rPr lang="en-GB" smtClean="0"/>
              <a:t>‹#›</a:t>
            </a:fld>
            <a:endParaRPr lang="en-GB"/>
          </a:p>
        </p:txBody>
      </p:sp>
    </p:spTree>
    <p:extLst>
      <p:ext uri="{BB962C8B-B14F-4D97-AF65-F5344CB8AC3E}">
        <p14:creationId xmlns:p14="http://schemas.microsoft.com/office/powerpoint/2010/main" val="34921810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C8C48-43E6-42F1-9B5F-4CEDE86806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0A402EC-5A8F-4F04-A1A7-A8ECA57E48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D4DFFD8-246D-49CF-977B-CD4D9D7CA1CA}"/>
              </a:ext>
            </a:extLst>
          </p:cNvPr>
          <p:cNvSpPr>
            <a:spLocks noGrp="1"/>
          </p:cNvSpPr>
          <p:nvPr>
            <p:ph type="dt" sz="half" idx="10"/>
          </p:nvPr>
        </p:nvSpPr>
        <p:spPr/>
        <p:txBody>
          <a:bodyPr/>
          <a:lstStyle/>
          <a:p>
            <a:fld id="{47E5DDC1-A5FF-4A58-94D0-85BF2996EDE0}" type="datetimeFigureOut">
              <a:rPr lang="en-GB" smtClean="0"/>
              <a:t>24/05/2024</a:t>
            </a:fld>
            <a:endParaRPr lang="en-GB"/>
          </a:p>
        </p:txBody>
      </p:sp>
      <p:sp>
        <p:nvSpPr>
          <p:cNvPr id="5" name="Footer Placeholder 4">
            <a:extLst>
              <a:ext uri="{FF2B5EF4-FFF2-40B4-BE49-F238E27FC236}">
                <a16:creationId xmlns:a16="http://schemas.microsoft.com/office/drawing/2014/main" id="{52265D7B-5022-446A-9E5F-076A559174E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BE9E0E1-7A21-48C5-A877-EFF020EDA641}"/>
              </a:ext>
            </a:extLst>
          </p:cNvPr>
          <p:cNvSpPr>
            <a:spLocks noGrp="1"/>
          </p:cNvSpPr>
          <p:nvPr>
            <p:ph type="sldNum" sz="quarter" idx="12"/>
          </p:nvPr>
        </p:nvSpPr>
        <p:spPr/>
        <p:txBody>
          <a:bodyPr/>
          <a:lstStyle/>
          <a:p>
            <a:fld id="{9F44D1F8-79A5-44BA-9CB3-5629B47FE29E}" type="slidenum">
              <a:rPr lang="en-GB" smtClean="0"/>
              <a:t>‹#›</a:t>
            </a:fld>
            <a:endParaRPr lang="en-GB"/>
          </a:p>
        </p:txBody>
      </p:sp>
    </p:spTree>
    <p:extLst>
      <p:ext uri="{BB962C8B-B14F-4D97-AF65-F5344CB8AC3E}">
        <p14:creationId xmlns:p14="http://schemas.microsoft.com/office/powerpoint/2010/main" val="8621160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26AAC-9234-497A-8819-B62F9014C79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DE7D78D-E37B-470A-95CF-AC5528B0C30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7C23443-C166-4051-A21C-3C1CD37B5C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8C77DFE-3946-4BA7-A055-25293A4723D2}"/>
              </a:ext>
            </a:extLst>
          </p:cNvPr>
          <p:cNvSpPr>
            <a:spLocks noGrp="1"/>
          </p:cNvSpPr>
          <p:nvPr>
            <p:ph type="dt" sz="half" idx="10"/>
          </p:nvPr>
        </p:nvSpPr>
        <p:spPr/>
        <p:txBody>
          <a:bodyPr/>
          <a:lstStyle/>
          <a:p>
            <a:fld id="{47E5DDC1-A5FF-4A58-94D0-85BF2996EDE0}" type="datetimeFigureOut">
              <a:rPr lang="en-GB" smtClean="0"/>
              <a:t>24/05/2024</a:t>
            </a:fld>
            <a:endParaRPr lang="en-GB"/>
          </a:p>
        </p:txBody>
      </p:sp>
      <p:sp>
        <p:nvSpPr>
          <p:cNvPr id="6" name="Footer Placeholder 5">
            <a:extLst>
              <a:ext uri="{FF2B5EF4-FFF2-40B4-BE49-F238E27FC236}">
                <a16:creationId xmlns:a16="http://schemas.microsoft.com/office/drawing/2014/main" id="{F7AD240B-1A76-4E98-AC32-4D11D52A0D7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5D6DAC9-B3EE-40AA-B390-7B8DD12FF1A6}"/>
              </a:ext>
            </a:extLst>
          </p:cNvPr>
          <p:cNvSpPr>
            <a:spLocks noGrp="1"/>
          </p:cNvSpPr>
          <p:nvPr>
            <p:ph type="sldNum" sz="quarter" idx="12"/>
          </p:nvPr>
        </p:nvSpPr>
        <p:spPr/>
        <p:txBody>
          <a:bodyPr/>
          <a:lstStyle/>
          <a:p>
            <a:fld id="{9F44D1F8-79A5-44BA-9CB3-5629B47FE29E}" type="slidenum">
              <a:rPr lang="en-GB" smtClean="0"/>
              <a:t>‹#›</a:t>
            </a:fld>
            <a:endParaRPr lang="en-GB"/>
          </a:p>
        </p:txBody>
      </p:sp>
    </p:spTree>
    <p:extLst>
      <p:ext uri="{BB962C8B-B14F-4D97-AF65-F5344CB8AC3E}">
        <p14:creationId xmlns:p14="http://schemas.microsoft.com/office/powerpoint/2010/main" val="15818124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D8EBC-A188-4A05-8766-710BB9C04E2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3858908-F66C-465D-9727-83727CB81F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CAEFE4-62EC-4D34-B48E-212ECBCECD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67F15C8-F169-4287-9ECE-444DB8CC2C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38547D-61B5-48F3-B5B6-FD9E769999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DE95AA9-8B03-42E3-A6C7-D65327D19920}"/>
              </a:ext>
            </a:extLst>
          </p:cNvPr>
          <p:cNvSpPr>
            <a:spLocks noGrp="1"/>
          </p:cNvSpPr>
          <p:nvPr>
            <p:ph type="dt" sz="half" idx="10"/>
          </p:nvPr>
        </p:nvSpPr>
        <p:spPr/>
        <p:txBody>
          <a:bodyPr/>
          <a:lstStyle/>
          <a:p>
            <a:fld id="{47E5DDC1-A5FF-4A58-94D0-85BF2996EDE0}" type="datetimeFigureOut">
              <a:rPr lang="en-GB" smtClean="0"/>
              <a:t>24/05/2024</a:t>
            </a:fld>
            <a:endParaRPr lang="en-GB"/>
          </a:p>
        </p:txBody>
      </p:sp>
      <p:sp>
        <p:nvSpPr>
          <p:cNvPr id="8" name="Footer Placeholder 7">
            <a:extLst>
              <a:ext uri="{FF2B5EF4-FFF2-40B4-BE49-F238E27FC236}">
                <a16:creationId xmlns:a16="http://schemas.microsoft.com/office/drawing/2014/main" id="{2DBB9893-F26D-415E-A096-F77AFD92E52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67D9FDD-1080-44DF-BA4D-1DF275C6BB71}"/>
              </a:ext>
            </a:extLst>
          </p:cNvPr>
          <p:cNvSpPr>
            <a:spLocks noGrp="1"/>
          </p:cNvSpPr>
          <p:nvPr>
            <p:ph type="sldNum" sz="quarter" idx="12"/>
          </p:nvPr>
        </p:nvSpPr>
        <p:spPr/>
        <p:txBody>
          <a:bodyPr/>
          <a:lstStyle/>
          <a:p>
            <a:fld id="{9F44D1F8-79A5-44BA-9CB3-5629B47FE29E}" type="slidenum">
              <a:rPr lang="en-GB" smtClean="0"/>
              <a:t>‹#›</a:t>
            </a:fld>
            <a:endParaRPr lang="en-GB"/>
          </a:p>
        </p:txBody>
      </p:sp>
    </p:spTree>
    <p:extLst>
      <p:ext uri="{BB962C8B-B14F-4D97-AF65-F5344CB8AC3E}">
        <p14:creationId xmlns:p14="http://schemas.microsoft.com/office/powerpoint/2010/main" val="35945869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103BC-B0A9-4D06-BE8B-BC158F1BCD9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583CA89-6BFA-41D2-B438-7DF8C6A4E68E}"/>
              </a:ext>
            </a:extLst>
          </p:cNvPr>
          <p:cNvSpPr>
            <a:spLocks noGrp="1"/>
          </p:cNvSpPr>
          <p:nvPr>
            <p:ph type="dt" sz="half" idx="10"/>
          </p:nvPr>
        </p:nvSpPr>
        <p:spPr/>
        <p:txBody>
          <a:bodyPr/>
          <a:lstStyle/>
          <a:p>
            <a:fld id="{47E5DDC1-A5FF-4A58-94D0-85BF2996EDE0}" type="datetimeFigureOut">
              <a:rPr lang="en-GB" smtClean="0"/>
              <a:t>24/05/2024</a:t>
            </a:fld>
            <a:endParaRPr lang="en-GB"/>
          </a:p>
        </p:txBody>
      </p:sp>
      <p:sp>
        <p:nvSpPr>
          <p:cNvPr id="4" name="Footer Placeholder 3">
            <a:extLst>
              <a:ext uri="{FF2B5EF4-FFF2-40B4-BE49-F238E27FC236}">
                <a16:creationId xmlns:a16="http://schemas.microsoft.com/office/drawing/2014/main" id="{08B2DE40-68A9-4A5C-A24E-CD3EE075F75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F45B520-2602-4538-BD3B-51551A6B0E11}"/>
              </a:ext>
            </a:extLst>
          </p:cNvPr>
          <p:cNvSpPr>
            <a:spLocks noGrp="1"/>
          </p:cNvSpPr>
          <p:nvPr>
            <p:ph type="sldNum" sz="quarter" idx="12"/>
          </p:nvPr>
        </p:nvSpPr>
        <p:spPr/>
        <p:txBody>
          <a:bodyPr/>
          <a:lstStyle/>
          <a:p>
            <a:fld id="{9F44D1F8-79A5-44BA-9CB3-5629B47FE29E}" type="slidenum">
              <a:rPr lang="en-GB" smtClean="0"/>
              <a:t>‹#›</a:t>
            </a:fld>
            <a:endParaRPr lang="en-GB"/>
          </a:p>
        </p:txBody>
      </p:sp>
    </p:spTree>
    <p:extLst>
      <p:ext uri="{BB962C8B-B14F-4D97-AF65-F5344CB8AC3E}">
        <p14:creationId xmlns:p14="http://schemas.microsoft.com/office/powerpoint/2010/main" val="41911451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E15DA5-5471-4671-9780-8C1D305B0233}"/>
              </a:ext>
            </a:extLst>
          </p:cNvPr>
          <p:cNvSpPr>
            <a:spLocks noGrp="1"/>
          </p:cNvSpPr>
          <p:nvPr>
            <p:ph type="dt" sz="half" idx="10"/>
          </p:nvPr>
        </p:nvSpPr>
        <p:spPr/>
        <p:txBody>
          <a:bodyPr/>
          <a:lstStyle/>
          <a:p>
            <a:fld id="{47E5DDC1-A5FF-4A58-94D0-85BF2996EDE0}" type="datetimeFigureOut">
              <a:rPr lang="en-GB" smtClean="0"/>
              <a:t>24/05/2024</a:t>
            </a:fld>
            <a:endParaRPr lang="en-GB"/>
          </a:p>
        </p:txBody>
      </p:sp>
      <p:sp>
        <p:nvSpPr>
          <p:cNvPr id="3" name="Footer Placeholder 2">
            <a:extLst>
              <a:ext uri="{FF2B5EF4-FFF2-40B4-BE49-F238E27FC236}">
                <a16:creationId xmlns:a16="http://schemas.microsoft.com/office/drawing/2014/main" id="{0BD5E8FD-67FC-4B9F-8068-2F7F690A600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FCF29CB-FB6C-44CD-BD11-004A50519D6D}"/>
              </a:ext>
            </a:extLst>
          </p:cNvPr>
          <p:cNvSpPr>
            <a:spLocks noGrp="1"/>
          </p:cNvSpPr>
          <p:nvPr>
            <p:ph type="sldNum" sz="quarter" idx="12"/>
          </p:nvPr>
        </p:nvSpPr>
        <p:spPr/>
        <p:txBody>
          <a:bodyPr/>
          <a:lstStyle/>
          <a:p>
            <a:fld id="{9F44D1F8-79A5-44BA-9CB3-5629B47FE29E}" type="slidenum">
              <a:rPr lang="en-GB" smtClean="0"/>
              <a:t>‹#›</a:t>
            </a:fld>
            <a:endParaRPr lang="en-GB"/>
          </a:p>
        </p:txBody>
      </p:sp>
    </p:spTree>
    <p:extLst>
      <p:ext uri="{BB962C8B-B14F-4D97-AF65-F5344CB8AC3E}">
        <p14:creationId xmlns:p14="http://schemas.microsoft.com/office/powerpoint/2010/main" val="4941801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8DE26-FC15-49A5-AA9F-E8A3C7DB52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5995D11-38BE-4ACA-8788-C1B3568B22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1377454-96C1-49A7-A347-93749F3B36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50A114-5C4B-4C54-9CF3-C71507F10CFC}"/>
              </a:ext>
            </a:extLst>
          </p:cNvPr>
          <p:cNvSpPr>
            <a:spLocks noGrp="1"/>
          </p:cNvSpPr>
          <p:nvPr>
            <p:ph type="dt" sz="half" idx="10"/>
          </p:nvPr>
        </p:nvSpPr>
        <p:spPr/>
        <p:txBody>
          <a:bodyPr/>
          <a:lstStyle/>
          <a:p>
            <a:fld id="{47E5DDC1-A5FF-4A58-94D0-85BF2996EDE0}" type="datetimeFigureOut">
              <a:rPr lang="en-GB" smtClean="0"/>
              <a:t>24/05/2024</a:t>
            </a:fld>
            <a:endParaRPr lang="en-GB"/>
          </a:p>
        </p:txBody>
      </p:sp>
      <p:sp>
        <p:nvSpPr>
          <p:cNvPr id="6" name="Footer Placeholder 5">
            <a:extLst>
              <a:ext uri="{FF2B5EF4-FFF2-40B4-BE49-F238E27FC236}">
                <a16:creationId xmlns:a16="http://schemas.microsoft.com/office/drawing/2014/main" id="{4F99F662-0F34-4758-A7DD-A6B0E39F904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85A04A1-1FB1-456C-BF91-A45711147C25}"/>
              </a:ext>
            </a:extLst>
          </p:cNvPr>
          <p:cNvSpPr>
            <a:spLocks noGrp="1"/>
          </p:cNvSpPr>
          <p:nvPr>
            <p:ph type="sldNum" sz="quarter" idx="12"/>
          </p:nvPr>
        </p:nvSpPr>
        <p:spPr/>
        <p:txBody>
          <a:bodyPr/>
          <a:lstStyle/>
          <a:p>
            <a:fld id="{9F44D1F8-79A5-44BA-9CB3-5629B47FE29E}" type="slidenum">
              <a:rPr lang="en-GB" smtClean="0"/>
              <a:t>‹#›</a:t>
            </a:fld>
            <a:endParaRPr lang="en-GB"/>
          </a:p>
        </p:txBody>
      </p:sp>
    </p:spTree>
    <p:extLst>
      <p:ext uri="{BB962C8B-B14F-4D97-AF65-F5344CB8AC3E}">
        <p14:creationId xmlns:p14="http://schemas.microsoft.com/office/powerpoint/2010/main" val="572360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5/24/2024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0500350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7C3CF-D89F-4E04-82E1-BE54C7DE98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446EEBE-9D80-4D0F-B156-69A9B728EB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8AEDC57-D73E-44BD-B23C-64C20FBB5B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C9C744-AD65-4FE2-8D08-B7BD879FAB0B}"/>
              </a:ext>
            </a:extLst>
          </p:cNvPr>
          <p:cNvSpPr>
            <a:spLocks noGrp="1"/>
          </p:cNvSpPr>
          <p:nvPr>
            <p:ph type="dt" sz="half" idx="10"/>
          </p:nvPr>
        </p:nvSpPr>
        <p:spPr/>
        <p:txBody>
          <a:bodyPr/>
          <a:lstStyle/>
          <a:p>
            <a:fld id="{47E5DDC1-A5FF-4A58-94D0-85BF2996EDE0}" type="datetimeFigureOut">
              <a:rPr lang="en-GB" smtClean="0"/>
              <a:t>24/05/2024</a:t>
            </a:fld>
            <a:endParaRPr lang="en-GB"/>
          </a:p>
        </p:txBody>
      </p:sp>
      <p:sp>
        <p:nvSpPr>
          <p:cNvPr id="6" name="Footer Placeholder 5">
            <a:extLst>
              <a:ext uri="{FF2B5EF4-FFF2-40B4-BE49-F238E27FC236}">
                <a16:creationId xmlns:a16="http://schemas.microsoft.com/office/drawing/2014/main" id="{44633BE3-FEA4-4D49-AEE2-C2EC4BBC7AD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F2DF98F-5101-43B5-9A57-DE1CD3AB84E0}"/>
              </a:ext>
            </a:extLst>
          </p:cNvPr>
          <p:cNvSpPr>
            <a:spLocks noGrp="1"/>
          </p:cNvSpPr>
          <p:nvPr>
            <p:ph type="sldNum" sz="quarter" idx="12"/>
          </p:nvPr>
        </p:nvSpPr>
        <p:spPr/>
        <p:txBody>
          <a:bodyPr/>
          <a:lstStyle/>
          <a:p>
            <a:fld id="{9F44D1F8-79A5-44BA-9CB3-5629B47FE29E}" type="slidenum">
              <a:rPr lang="en-GB" smtClean="0"/>
              <a:t>‹#›</a:t>
            </a:fld>
            <a:endParaRPr lang="en-GB"/>
          </a:p>
        </p:txBody>
      </p:sp>
    </p:spTree>
    <p:extLst>
      <p:ext uri="{BB962C8B-B14F-4D97-AF65-F5344CB8AC3E}">
        <p14:creationId xmlns:p14="http://schemas.microsoft.com/office/powerpoint/2010/main" val="6256179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C7504-A860-46AF-93C3-41FF92949BB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66E1E29-7C3A-4871-A8E3-9E8404CDE38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437866C-4D1E-486C-B992-95826FF8F1B9}"/>
              </a:ext>
            </a:extLst>
          </p:cNvPr>
          <p:cNvSpPr>
            <a:spLocks noGrp="1"/>
          </p:cNvSpPr>
          <p:nvPr>
            <p:ph type="dt" sz="half" idx="10"/>
          </p:nvPr>
        </p:nvSpPr>
        <p:spPr/>
        <p:txBody>
          <a:bodyPr/>
          <a:lstStyle/>
          <a:p>
            <a:fld id="{47E5DDC1-A5FF-4A58-94D0-85BF2996EDE0}" type="datetimeFigureOut">
              <a:rPr lang="en-GB" smtClean="0"/>
              <a:t>24/05/2024</a:t>
            </a:fld>
            <a:endParaRPr lang="en-GB"/>
          </a:p>
        </p:txBody>
      </p:sp>
      <p:sp>
        <p:nvSpPr>
          <p:cNvPr id="5" name="Footer Placeholder 4">
            <a:extLst>
              <a:ext uri="{FF2B5EF4-FFF2-40B4-BE49-F238E27FC236}">
                <a16:creationId xmlns:a16="http://schemas.microsoft.com/office/drawing/2014/main" id="{5DD1CDA0-13DA-4194-AF31-E228FC0B64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FB381A8-CF37-44D0-9F25-FAA49830A116}"/>
              </a:ext>
            </a:extLst>
          </p:cNvPr>
          <p:cNvSpPr>
            <a:spLocks noGrp="1"/>
          </p:cNvSpPr>
          <p:nvPr>
            <p:ph type="sldNum" sz="quarter" idx="12"/>
          </p:nvPr>
        </p:nvSpPr>
        <p:spPr/>
        <p:txBody>
          <a:bodyPr/>
          <a:lstStyle/>
          <a:p>
            <a:fld id="{9F44D1F8-79A5-44BA-9CB3-5629B47FE29E}" type="slidenum">
              <a:rPr lang="en-GB" smtClean="0"/>
              <a:t>‹#›</a:t>
            </a:fld>
            <a:endParaRPr lang="en-GB"/>
          </a:p>
        </p:txBody>
      </p:sp>
    </p:spTree>
    <p:extLst>
      <p:ext uri="{BB962C8B-B14F-4D97-AF65-F5344CB8AC3E}">
        <p14:creationId xmlns:p14="http://schemas.microsoft.com/office/powerpoint/2010/main" val="42854100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8D6284-52FC-450B-8A64-765D5415FDC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B5972C9-EB37-46DC-9B2E-09D92C27171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99940F7-A74D-4FFC-B798-C241E86CD197}"/>
              </a:ext>
            </a:extLst>
          </p:cNvPr>
          <p:cNvSpPr>
            <a:spLocks noGrp="1"/>
          </p:cNvSpPr>
          <p:nvPr>
            <p:ph type="dt" sz="half" idx="10"/>
          </p:nvPr>
        </p:nvSpPr>
        <p:spPr/>
        <p:txBody>
          <a:bodyPr/>
          <a:lstStyle/>
          <a:p>
            <a:fld id="{47E5DDC1-A5FF-4A58-94D0-85BF2996EDE0}" type="datetimeFigureOut">
              <a:rPr lang="en-GB" smtClean="0"/>
              <a:t>24/05/2024</a:t>
            </a:fld>
            <a:endParaRPr lang="en-GB"/>
          </a:p>
        </p:txBody>
      </p:sp>
      <p:sp>
        <p:nvSpPr>
          <p:cNvPr id="5" name="Footer Placeholder 4">
            <a:extLst>
              <a:ext uri="{FF2B5EF4-FFF2-40B4-BE49-F238E27FC236}">
                <a16:creationId xmlns:a16="http://schemas.microsoft.com/office/drawing/2014/main" id="{F2FA5FAB-2351-4ED5-8952-F2971D675E9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5471889-92CF-4419-AE29-7FED7FD5290B}"/>
              </a:ext>
            </a:extLst>
          </p:cNvPr>
          <p:cNvSpPr>
            <a:spLocks noGrp="1"/>
          </p:cNvSpPr>
          <p:nvPr>
            <p:ph type="sldNum" sz="quarter" idx="12"/>
          </p:nvPr>
        </p:nvSpPr>
        <p:spPr/>
        <p:txBody>
          <a:bodyPr/>
          <a:lstStyle/>
          <a:p>
            <a:fld id="{9F44D1F8-79A5-44BA-9CB3-5629B47FE29E}" type="slidenum">
              <a:rPr lang="en-GB" smtClean="0"/>
              <a:t>‹#›</a:t>
            </a:fld>
            <a:endParaRPr lang="en-GB"/>
          </a:p>
        </p:txBody>
      </p:sp>
    </p:spTree>
    <p:extLst>
      <p:ext uri="{BB962C8B-B14F-4D97-AF65-F5344CB8AC3E}">
        <p14:creationId xmlns:p14="http://schemas.microsoft.com/office/powerpoint/2010/main" val="2745706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5/24/2024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981549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5/24/2024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0187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5/24/2024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788086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5/24/2024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50604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5/24/2024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174702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1.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2.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26.xml"/><Relationship Id="rId4" Type="http://schemas.microsoft.com/office/2007/relationships/hdphoto" Target="../media/hdphoto1.wdp"/></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theme" Target="../theme/theme5.xml"/><Relationship Id="rId5" Type="http://schemas.openxmlformats.org/officeDocument/2006/relationships/slideLayout" Target="../slideLayouts/slideLayout31.xml"/><Relationship Id="rId4" Type="http://schemas.openxmlformats.org/officeDocument/2006/relationships/slideLayout" Target="../slideLayouts/slideLayout3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6.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764DE79-268F-4C1A-8933-263129D2AF90}" type="datetimeFigureOut">
              <a:rPr lang="en-US" dirty="0"/>
              <a:t>5/24/2024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17828888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close-up of a person's face&#10;&#10;Description automatically generated">
            <a:extLst>
              <a:ext uri="{FF2B5EF4-FFF2-40B4-BE49-F238E27FC236}">
                <a16:creationId xmlns:a16="http://schemas.microsoft.com/office/drawing/2014/main" id="{069C60DF-B892-70EC-B7D0-ABF5BE4B5AF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0437985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F6D1D3C-9227-C743-A9A2-AE2095655817}"/>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7" tIns="44450" rIns="90487" bIns="44450" numCol="1" anchor="ctr" anchorCtr="0" compatLnSpc="1">
            <a:prstTxWarp prst="textNoShape">
              <a:avLst/>
            </a:prstTxWarp>
          </a:bodyPr>
          <a:lstStyle/>
          <a:p>
            <a:pPr lvl="0"/>
            <a:r>
              <a:rPr lang="en-GB" altLang="en-US"/>
              <a:t>Click to edit Master title style</a:t>
            </a:r>
          </a:p>
        </p:txBody>
      </p:sp>
      <p:sp>
        <p:nvSpPr>
          <p:cNvPr id="1027" name="Rectangle 3">
            <a:extLst>
              <a:ext uri="{FF2B5EF4-FFF2-40B4-BE49-F238E27FC236}">
                <a16:creationId xmlns:a16="http://schemas.microsoft.com/office/drawing/2014/main" id="{1E5C5D16-E5C0-CC24-F9E7-BA85F2966ED2}"/>
              </a:ext>
            </a:extLst>
          </p:cNvPr>
          <p:cNvSpPr>
            <a:spLocks noGrp="1" noChangeArrowheads="1"/>
          </p:cNvSpPr>
          <p:nvPr>
            <p:ph type="body" idx="1"/>
          </p:nvPr>
        </p:nvSpPr>
        <p:spPr bwMode="auto">
          <a:xfrm>
            <a:off x="914400" y="1981200"/>
            <a:ext cx="103632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7" tIns="44450" rIns="90487" bIns="4445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Text Box 4">
            <a:extLst>
              <a:ext uri="{FF2B5EF4-FFF2-40B4-BE49-F238E27FC236}">
                <a16:creationId xmlns:a16="http://schemas.microsoft.com/office/drawing/2014/main" id="{84DFC80C-59FE-3899-DB35-12CB1CF47969}"/>
              </a:ext>
            </a:extLst>
          </p:cNvPr>
          <p:cNvSpPr txBox="1">
            <a:spLocks noChangeArrowheads="1"/>
          </p:cNvSpPr>
          <p:nvPr/>
        </p:nvSpPr>
        <p:spPr bwMode="auto">
          <a:xfrm>
            <a:off x="812801" y="6172200"/>
            <a:ext cx="3587751" cy="274638"/>
          </a:xfrm>
          <a:prstGeom prst="rect">
            <a:avLst/>
          </a:prstGeom>
          <a:noFill/>
          <a:ln>
            <a:noFill/>
          </a:ln>
          <a:effec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r>
              <a:rPr lang="en-GB" altLang="en-US" sz="1200">
                <a:solidFill>
                  <a:schemeClr val="bg1"/>
                </a:solidFill>
                <a:latin typeface="Arial" panose="020B0604020202020204" pitchFamily="34" charset="0"/>
              </a:rPr>
              <a:t>Name of presentation</a:t>
            </a:r>
          </a:p>
        </p:txBody>
      </p:sp>
      <p:pic>
        <p:nvPicPr>
          <p:cNvPr id="1029" name="Picture 5" descr="Royalbase">
            <a:extLst>
              <a:ext uri="{FF2B5EF4-FFF2-40B4-BE49-F238E27FC236}">
                <a16:creationId xmlns:a16="http://schemas.microsoft.com/office/drawing/2014/main" id="{555827BE-6ECC-41A3-525B-E589EC4FD1D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6917" y="5937250"/>
            <a:ext cx="12600517"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2739251"/>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ransition spd="slow">
    <p:wipe dir="r"/>
  </p:transition>
  <p:txStyles>
    <p:titleStyle>
      <a:lvl1pPr algn="l" rtl="0" eaLnBrk="0" fontAlgn="base" hangingPunct="0">
        <a:spcBef>
          <a:spcPct val="0"/>
        </a:spcBef>
        <a:spcAft>
          <a:spcPct val="0"/>
        </a:spcAft>
        <a:defRPr sz="3000" b="1">
          <a:solidFill>
            <a:srgbClr val="90191A"/>
          </a:solidFill>
          <a:latin typeface="+mj-lt"/>
          <a:ea typeface="+mj-ea"/>
          <a:cs typeface="+mj-cs"/>
        </a:defRPr>
      </a:lvl1pPr>
      <a:lvl2pPr algn="l" rtl="0" eaLnBrk="0" fontAlgn="base" hangingPunct="0">
        <a:spcBef>
          <a:spcPct val="0"/>
        </a:spcBef>
        <a:spcAft>
          <a:spcPct val="0"/>
        </a:spcAft>
        <a:defRPr sz="3000" b="1">
          <a:solidFill>
            <a:srgbClr val="90191A"/>
          </a:solidFill>
          <a:latin typeface="Arial" charset="0"/>
        </a:defRPr>
      </a:lvl2pPr>
      <a:lvl3pPr algn="l" rtl="0" eaLnBrk="0" fontAlgn="base" hangingPunct="0">
        <a:spcBef>
          <a:spcPct val="0"/>
        </a:spcBef>
        <a:spcAft>
          <a:spcPct val="0"/>
        </a:spcAft>
        <a:defRPr sz="3000" b="1">
          <a:solidFill>
            <a:srgbClr val="90191A"/>
          </a:solidFill>
          <a:latin typeface="Arial" charset="0"/>
        </a:defRPr>
      </a:lvl3pPr>
      <a:lvl4pPr algn="l" rtl="0" eaLnBrk="0" fontAlgn="base" hangingPunct="0">
        <a:spcBef>
          <a:spcPct val="0"/>
        </a:spcBef>
        <a:spcAft>
          <a:spcPct val="0"/>
        </a:spcAft>
        <a:defRPr sz="3000" b="1">
          <a:solidFill>
            <a:srgbClr val="90191A"/>
          </a:solidFill>
          <a:latin typeface="Arial" charset="0"/>
        </a:defRPr>
      </a:lvl4pPr>
      <a:lvl5pPr algn="l" rtl="0" eaLnBrk="0" fontAlgn="base" hangingPunct="0">
        <a:spcBef>
          <a:spcPct val="0"/>
        </a:spcBef>
        <a:spcAft>
          <a:spcPct val="0"/>
        </a:spcAft>
        <a:defRPr sz="3000" b="1">
          <a:solidFill>
            <a:srgbClr val="90191A"/>
          </a:solidFill>
          <a:latin typeface="Arial" charset="0"/>
        </a:defRPr>
      </a:lvl5pPr>
      <a:lvl6pPr marL="457200" algn="l" rtl="0" eaLnBrk="0" fontAlgn="base" hangingPunct="0">
        <a:spcBef>
          <a:spcPct val="0"/>
        </a:spcBef>
        <a:spcAft>
          <a:spcPct val="0"/>
        </a:spcAft>
        <a:defRPr sz="3000" b="1">
          <a:solidFill>
            <a:srgbClr val="90191A"/>
          </a:solidFill>
          <a:latin typeface="Arial" charset="0"/>
        </a:defRPr>
      </a:lvl6pPr>
      <a:lvl7pPr marL="914400" algn="l" rtl="0" eaLnBrk="0" fontAlgn="base" hangingPunct="0">
        <a:spcBef>
          <a:spcPct val="0"/>
        </a:spcBef>
        <a:spcAft>
          <a:spcPct val="0"/>
        </a:spcAft>
        <a:defRPr sz="3000" b="1">
          <a:solidFill>
            <a:srgbClr val="90191A"/>
          </a:solidFill>
          <a:latin typeface="Arial" charset="0"/>
        </a:defRPr>
      </a:lvl7pPr>
      <a:lvl8pPr marL="1371600" algn="l" rtl="0" eaLnBrk="0" fontAlgn="base" hangingPunct="0">
        <a:spcBef>
          <a:spcPct val="0"/>
        </a:spcBef>
        <a:spcAft>
          <a:spcPct val="0"/>
        </a:spcAft>
        <a:defRPr sz="3000" b="1">
          <a:solidFill>
            <a:srgbClr val="90191A"/>
          </a:solidFill>
          <a:latin typeface="Arial" charset="0"/>
        </a:defRPr>
      </a:lvl8pPr>
      <a:lvl9pPr marL="1828800" algn="l" rtl="0" eaLnBrk="0" fontAlgn="base" hangingPunct="0">
        <a:spcBef>
          <a:spcPct val="0"/>
        </a:spcBef>
        <a:spcAft>
          <a:spcPct val="0"/>
        </a:spcAft>
        <a:defRPr sz="3000" b="1">
          <a:solidFill>
            <a:srgbClr val="90191A"/>
          </a:solidFill>
          <a:latin typeface="Arial" charset="0"/>
        </a:defRPr>
      </a:lvl9pPr>
    </p:titleStyle>
    <p:bodyStyle>
      <a:lvl1pPr marL="342900" indent="-342900" algn="l" rtl="0" eaLnBrk="0" fontAlgn="base" hangingPunct="0">
        <a:spcBef>
          <a:spcPct val="20000"/>
        </a:spcBef>
        <a:spcAft>
          <a:spcPct val="0"/>
        </a:spcAft>
        <a:buSzPct val="10000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SzPct val="100000"/>
        <a:buChar char="–"/>
        <a:defRPr sz="2000">
          <a:solidFill>
            <a:schemeClr val="tx1"/>
          </a:solidFill>
          <a:latin typeface="+mn-lt"/>
        </a:defRPr>
      </a:lvl2pPr>
      <a:lvl3pPr marL="1143000" indent="-228600" algn="l" rtl="0" eaLnBrk="0" fontAlgn="base" hangingPunct="0">
        <a:spcBef>
          <a:spcPct val="20000"/>
        </a:spcBef>
        <a:spcAft>
          <a:spcPct val="0"/>
        </a:spcAft>
        <a:buSzPct val="100000"/>
        <a:buChar char="•"/>
        <a:defRPr sz="2000">
          <a:solidFill>
            <a:schemeClr val="tx1"/>
          </a:solidFill>
          <a:latin typeface="+mn-lt"/>
        </a:defRPr>
      </a:lvl3pPr>
      <a:lvl4pPr marL="1600200" indent="-228600" algn="l" rtl="0" eaLnBrk="0" fontAlgn="base" hangingPunct="0">
        <a:spcBef>
          <a:spcPct val="20000"/>
        </a:spcBef>
        <a:spcAft>
          <a:spcPct val="0"/>
        </a:spcAft>
        <a:buSzPct val="100000"/>
        <a:buChar char="–"/>
        <a:defRPr sz="2000">
          <a:solidFill>
            <a:schemeClr val="tx1"/>
          </a:solidFill>
          <a:latin typeface="+mn-lt"/>
        </a:defRPr>
      </a:lvl4pPr>
      <a:lvl5pPr marL="2057400" indent="-228600" algn="l" rtl="0" eaLnBrk="0" fontAlgn="base" hangingPunct="0">
        <a:spcBef>
          <a:spcPct val="20000"/>
        </a:spcBef>
        <a:spcAft>
          <a:spcPct val="0"/>
        </a:spcAft>
        <a:buSzPct val="100000"/>
        <a:buChar char="»"/>
        <a:defRPr sz="2000">
          <a:solidFill>
            <a:schemeClr val="tx1"/>
          </a:solidFill>
          <a:latin typeface="+mn-lt"/>
        </a:defRPr>
      </a:lvl5pPr>
      <a:lvl6pPr marL="2514600" indent="-228600" algn="l" rtl="0" eaLnBrk="0" fontAlgn="base" hangingPunct="0">
        <a:spcBef>
          <a:spcPct val="20000"/>
        </a:spcBef>
        <a:spcAft>
          <a:spcPct val="0"/>
        </a:spcAft>
        <a:buSzPct val="100000"/>
        <a:buChar char="»"/>
        <a:defRPr sz="2000">
          <a:solidFill>
            <a:schemeClr val="tx1"/>
          </a:solidFill>
          <a:latin typeface="+mn-lt"/>
        </a:defRPr>
      </a:lvl6pPr>
      <a:lvl7pPr marL="2971800" indent="-228600" algn="l" rtl="0" eaLnBrk="0" fontAlgn="base" hangingPunct="0">
        <a:spcBef>
          <a:spcPct val="20000"/>
        </a:spcBef>
        <a:spcAft>
          <a:spcPct val="0"/>
        </a:spcAft>
        <a:buSzPct val="100000"/>
        <a:buChar char="»"/>
        <a:defRPr sz="2000">
          <a:solidFill>
            <a:schemeClr val="tx1"/>
          </a:solidFill>
          <a:latin typeface="+mn-lt"/>
        </a:defRPr>
      </a:lvl7pPr>
      <a:lvl8pPr marL="3429000" indent="-228600" algn="l" rtl="0" eaLnBrk="0" fontAlgn="base" hangingPunct="0">
        <a:spcBef>
          <a:spcPct val="20000"/>
        </a:spcBef>
        <a:spcAft>
          <a:spcPct val="0"/>
        </a:spcAft>
        <a:buSzPct val="100000"/>
        <a:buChar char="»"/>
        <a:defRPr sz="2000">
          <a:solidFill>
            <a:schemeClr val="tx1"/>
          </a:solidFill>
          <a:latin typeface="+mn-lt"/>
        </a:defRPr>
      </a:lvl8pPr>
      <a:lvl9pPr marL="3886200" indent="-228600" algn="l" rtl="0" eaLnBrk="0" fontAlgn="base" hangingPunct="0">
        <a:spcBef>
          <a:spcPct val="20000"/>
        </a:spcBef>
        <a:spcAft>
          <a:spcPct val="0"/>
        </a:spcAft>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sharpenSoften amount="-25000"/>
                    </a14:imgEffect>
                    <a14:imgEffect>
                      <a14:saturation sat="300000"/>
                    </a14:imgEffect>
                    <a14:imgEffect>
                      <a14:brightnessContrast bright="-50000" contrast="-5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0982958"/>
      </p:ext>
    </p:extLst>
  </p:cSld>
  <p:clrMap bg1="dk1" tx1="lt1" bg2="dk2" tx2="lt2" accent1="accent1" accent2="accent2" accent3="accent3" accent4="accent4" accent5="accent5" accent6="accent6" hlink="hlink" folHlink="folHlink"/>
  <p:sldLayoutIdLst>
    <p:sldLayoutId id="2147483689" r:id="rId1"/>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450339" y="2210562"/>
            <a:ext cx="9291320" cy="1903729"/>
          </a:xfrm>
          <a:prstGeom prst="rect">
            <a:avLst/>
          </a:prstGeom>
        </p:spPr>
        <p:txBody>
          <a:bodyPr wrap="square" lIns="0" tIns="0" rIns="0" bIns="0">
            <a:spAutoFit/>
          </a:bodyPr>
          <a:lstStyle>
            <a:lvl1pPr>
              <a:defRPr sz="4400" b="0" i="0">
                <a:solidFill>
                  <a:schemeClr val="bg1"/>
                </a:solidFill>
                <a:latin typeface="Arial MT"/>
                <a:cs typeface="Arial MT"/>
              </a:defRPr>
            </a:lvl1pPr>
          </a:lstStyle>
          <a:p>
            <a:endParaRPr/>
          </a:p>
        </p:txBody>
      </p:sp>
      <p:sp>
        <p:nvSpPr>
          <p:cNvPr id="3" name="Holder 3"/>
          <p:cNvSpPr>
            <a:spLocks noGrp="1"/>
          </p:cNvSpPr>
          <p:nvPr>
            <p:ph type="body" idx="1"/>
          </p:nvPr>
        </p:nvSpPr>
        <p:spPr>
          <a:xfrm>
            <a:off x="609600" y="1577340"/>
            <a:ext cx="109728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5/24/2024</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348943671"/>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37F322-9F9F-4976-BA47-E11A5F7384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4FC90F6-0035-4123-848B-46590780F5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FB663AF-107A-49EC-9E79-74F809EB15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E5DDC1-A5FF-4A58-94D0-85BF2996EDE0}" type="datetimeFigureOut">
              <a:rPr lang="en-GB" smtClean="0"/>
              <a:t>24/05/2024</a:t>
            </a:fld>
            <a:endParaRPr lang="en-GB"/>
          </a:p>
        </p:txBody>
      </p:sp>
      <p:sp>
        <p:nvSpPr>
          <p:cNvPr id="5" name="Footer Placeholder 4">
            <a:extLst>
              <a:ext uri="{FF2B5EF4-FFF2-40B4-BE49-F238E27FC236}">
                <a16:creationId xmlns:a16="http://schemas.microsoft.com/office/drawing/2014/main" id="{DC972571-FA9D-4589-BA36-A30A876467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91077CC-AFE5-47E4-8435-DBB4EEE6B9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44D1F8-79A5-44BA-9CB3-5629B47FE29E}" type="slidenum">
              <a:rPr lang="en-GB" smtClean="0"/>
              <a:t>‹#›</a:t>
            </a:fld>
            <a:endParaRPr lang="en-GB"/>
          </a:p>
        </p:txBody>
      </p:sp>
    </p:spTree>
    <p:extLst>
      <p:ext uri="{BB962C8B-B14F-4D97-AF65-F5344CB8AC3E}">
        <p14:creationId xmlns:p14="http://schemas.microsoft.com/office/powerpoint/2010/main" val="241534132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mailto:startupgreenwich@gll.org" TargetMode="External"/><Relationship Id="rId5" Type="http://schemas.openxmlformats.org/officeDocument/2006/relationships/hyperlink" Target="mailto:jawahir.sheikh@gll.org" TargetMode="External"/><Relationship Id="rId4" Type="http://schemas.openxmlformats.org/officeDocument/2006/relationships/hyperlink" Target="mailto:loretta.awuah@gll.or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6.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6.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13.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jpeg"/><Relationship Id="rId9" Type="http://schemas.openxmlformats.org/officeDocument/2006/relationships/image" Target="../media/image2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www.seenterprise.co.uk/" TargetMode="Externa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Layout" Target="../slideLayouts/slideLayout16.xml"/><Relationship Id="rId5" Type="http://schemas.openxmlformats.org/officeDocument/2006/relationships/hyperlink" Target="https://eur01.safelinks.protection.outlook.com/?url=https%3A%2F%2Fwww.gre.ac.uk%2Fbus%2Febc%2Fknowledge-exchange%2Fsupply-chain-support&amp;data=05%7C02%7Cmervyn.fernandes%40royalgreenwich.gov.uk%7C98dab037774e4cf5dfa908dc742409b2%7Ce632f2633f464111aa5cd54126f95105%7C1%7C0%7C638512945343714212%7CUnknown%7CTWFpbGZsb3d8eyJWIjoiMC4wLjAwMDAiLCJQIjoiV2luMzIiLCJBTiI6Ik1haWwiLCJXVCI6Mn0%3D%7C0%7C%7C%7C&amp;sdata=cgqwI1dNaP0aPye2z%2FGqrxxzNPUacvl4QWN8fzw45F4%3D&amp;reserved=0" TargetMode="External"/><Relationship Id="rId4" Type="http://schemas.openxmlformats.org/officeDocument/2006/relationships/hyperlink" Target="https://eur01.safelinks.protection.outlook.com/?url=https%3A%2F%2Fforms.office.com%2Fe%2FqUadGU1Wvi&amp;data=05%7C02%7Cmervyn.fernandes%40royalgreenwich.gov.uk%7C98dab037774e4cf5dfa908dc742409b2%7Ce632f2633f464111aa5cd54126f95105%7C1%7C0%7C638512945343704953%7CUnknown%7CTWFpbGZsb3d8eyJWIjoiMC4wLjAwMDAiLCJQIjoiV2luMzIiLCJBTiI6Ik1haWwiLCJXVCI6Mn0%3D%7C0%7C%7C%7C&amp;sdata=JP3vN2F2QxHxcFiqE3lbILV7EkgVGfvbfbQUU6LjOvU%3D&amp;reserved=0"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6.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hyperlink" Target="https://www.linkedin.com/in/gary-parker-cnt1/" TargetMode="External"/><Relationship Id="rId2" Type="http://schemas.openxmlformats.org/officeDocument/2006/relationships/hyperlink" Target="mailto:info@cntassociates.com" TargetMode="External"/><Relationship Id="rId1" Type="http://schemas.openxmlformats.org/officeDocument/2006/relationships/slideLayout" Target="../slideLayouts/slideLayout26.xml"/><Relationship Id="rId5" Type="http://schemas.openxmlformats.org/officeDocument/2006/relationships/hyperlink" Target="https://www.youtube.com/channel/UCb2GAUq8KyUeWKPOSh_q_yA" TargetMode="External"/><Relationship Id="rId4" Type="http://schemas.openxmlformats.org/officeDocument/2006/relationships/hyperlink" Target="http://www.cntassociates.com/newsandevents.asp"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30.xml"/><Relationship Id="rId5" Type="http://schemas.openxmlformats.org/officeDocument/2006/relationships/image" Target="../media/image33.jp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6.xml"/><Relationship Id="rId5" Type="http://schemas.openxmlformats.org/officeDocument/2006/relationships/image" Target="../media/image5.png"/><Relationship Id="rId4" Type="http://schemas.openxmlformats.org/officeDocument/2006/relationships/hyperlink" Target="https://www.gov.uk/government/publications/uk-shared-prosperity-fund-prospectus" TargetMode="External"/></Relationships>
</file>

<file path=ppt/slides/_rels/slide30.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jpg"/><Relationship Id="rId18" Type="http://schemas.openxmlformats.org/officeDocument/2006/relationships/image" Target="../media/image52.png"/><Relationship Id="rId3" Type="http://schemas.openxmlformats.org/officeDocument/2006/relationships/image" Target="../media/image37.jpg"/><Relationship Id="rId21" Type="http://schemas.openxmlformats.org/officeDocument/2006/relationships/image" Target="../media/image55.png"/><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image" Target="../media/image51.png"/><Relationship Id="rId2" Type="http://schemas.openxmlformats.org/officeDocument/2006/relationships/image" Target="../media/image36.jpg"/><Relationship Id="rId16" Type="http://schemas.openxmlformats.org/officeDocument/2006/relationships/image" Target="../media/image50.png"/><Relationship Id="rId20" Type="http://schemas.openxmlformats.org/officeDocument/2006/relationships/image" Target="../media/image54.png"/><Relationship Id="rId1" Type="http://schemas.openxmlformats.org/officeDocument/2006/relationships/slideLayout" Target="../slideLayouts/slideLayout31.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9.png"/><Relationship Id="rId23" Type="http://schemas.openxmlformats.org/officeDocument/2006/relationships/image" Target="../media/image57.png"/><Relationship Id="rId10" Type="http://schemas.openxmlformats.org/officeDocument/2006/relationships/image" Target="../media/image44.png"/><Relationship Id="rId19" Type="http://schemas.openxmlformats.org/officeDocument/2006/relationships/image" Target="../media/image53.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 Id="rId22"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31.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png"/><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74.png"/><Relationship Id="rId2" Type="http://schemas.openxmlformats.org/officeDocument/2006/relationships/image" Target="../media/image64.png"/><Relationship Id="rId1" Type="http://schemas.openxmlformats.org/officeDocument/2006/relationships/slideLayout" Target="../slideLayouts/slideLayout28.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5" Type="http://schemas.openxmlformats.org/officeDocument/2006/relationships/image" Target="../media/image7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 Id="rId14" Type="http://schemas.openxmlformats.org/officeDocument/2006/relationships/image" Target="../media/image76.png"/></Relationships>
</file>

<file path=ppt/slides/_rels/slide33.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png"/><Relationship Id="rId18" Type="http://schemas.openxmlformats.org/officeDocument/2006/relationships/image" Target="../media/image95.png"/><Relationship Id="rId3" Type="http://schemas.openxmlformats.org/officeDocument/2006/relationships/image" Target="../media/image80.png"/><Relationship Id="rId7" Type="http://schemas.openxmlformats.org/officeDocument/2006/relationships/image" Target="../media/image84.png"/><Relationship Id="rId12" Type="http://schemas.openxmlformats.org/officeDocument/2006/relationships/image" Target="../media/image89.png"/><Relationship Id="rId17" Type="http://schemas.openxmlformats.org/officeDocument/2006/relationships/image" Target="../media/image94.png"/><Relationship Id="rId2" Type="http://schemas.openxmlformats.org/officeDocument/2006/relationships/image" Target="../media/image79.png"/><Relationship Id="rId16" Type="http://schemas.openxmlformats.org/officeDocument/2006/relationships/image" Target="../media/image93.png"/><Relationship Id="rId20" Type="http://schemas.openxmlformats.org/officeDocument/2006/relationships/image" Target="../media/image97.jpg"/><Relationship Id="rId1" Type="http://schemas.openxmlformats.org/officeDocument/2006/relationships/slideLayout" Target="../slideLayouts/slideLayout31.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png"/><Relationship Id="rId15" Type="http://schemas.openxmlformats.org/officeDocument/2006/relationships/image" Target="../media/image92.png"/><Relationship Id="rId10" Type="http://schemas.openxmlformats.org/officeDocument/2006/relationships/image" Target="../media/image87.png"/><Relationship Id="rId19" Type="http://schemas.openxmlformats.org/officeDocument/2006/relationships/image" Target="../media/image96.png"/><Relationship Id="rId4" Type="http://schemas.openxmlformats.org/officeDocument/2006/relationships/image" Target="../media/image81.png"/><Relationship Id="rId9" Type="http://schemas.openxmlformats.org/officeDocument/2006/relationships/image" Target="../media/image86.png"/><Relationship Id="rId14" Type="http://schemas.openxmlformats.org/officeDocument/2006/relationships/image" Target="../media/image91.png"/></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8.png"/><Relationship Id="rId1" Type="http://schemas.openxmlformats.org/officeDocument/2006/relationships/slideLayout" Target="../slideLayouts/slideLayout30.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image" Target="../media/image100.png"/><Relationship Id="rId1" Type="http://schemas.openxmlformats.org/officeDocument/2006/relationships/slideLayout" Target="../slideLayouts/slideLayout27.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3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9.xml"/><Relationship Id="rId1" Type="http://schemas.openxmlformats.org/officeDocument/2006/relationships/slideLayout" Target="../slideLayouts/slideLayout32.xml"/><Relationship Id="rId5" Type="http://schemas.openxmlformats.org/officeDocument/2006/relationships/image" Target="../media/image109.png"/><Relationship Id="rId4" Type="http://schemas.openxmlformats.org/officeDocument/2006/relationships/image" Target="../media/image108.png"/></Relationships>
</file>

<file path=ppt/slides/_rels/slide3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0.xml"/><Relationship Id="rId1" Type="http://schemas.openxmlformats.org/officeDocument/2006/relationships/slideLayout" Target="../slideLayouts/slideLayout33.xml"/><Relationship Id="rId4" Type="http://schemas.openxmlformats.org/officeDocument/2006/relationships/image" Target="../media/image110.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1.xml"/><Relationship Id="rId1" Type="http://schemas.openxmlformats.org/officeDocument/2006/relationships/slideLayout" Target="../slideLayouts/slideLayout33.xml"/></Relationships>
</file>

<file path=ppt/slides/_rels/slide41.xml.rels><?xml version="1.0" encoding="UTF-8" standalone="yes"?>
<Relationships xmlns="http://schemas.openxmlformats.org/package/2006/relationships"><Relationship Id="rId8" Type="http://schemas.openxmlformats.org/officeDocument/2006/relationships/image" Target="../media/image107.jpeg"/><Relationship Id="rId3" Type="http://schemas.openxmlformats.org/officeDocument/2006/relationships/image" Target="../media/image112.png"/><Relationship Id="rId7" Type="http://schemas.openxmlformats.org/officeDocument/2006/relationships/image" Target="../media/image116.jpeg"/><Relationship Id="rId2" Type="http://schemas.openxmlformats.org/officeDocument/2006/relationships/notesSlide" Target="../notesSlides/notesSlide12.xml"/><Relationship Id="rId1" Type="http://schemas.openxmlformats.org/officeDocument/2006/relationships/slideLayout" Target="../slideLayouts/slideLayout32.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tiff"/></Relationships>
</file>

<file path=ppt/slides/_rels/slide4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3.xml"/><Relationship Id="rId1" Type="http://schemas.openxmlformats.org/officeDocument/2006/relationships/slideLayout" Target="../slideLayouts/slideLayout33.xml"/><Relationship Id="rId4" Type="http://schemas.openxmlformats.org/officeDocument/2006/relationships/image" Target="../media/image117.jpeg"/></Relationships>
</file>

<file path=ppt/slides/_rels/slide4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jpeg"/><Relationship Id="rId1" Type="http://schemas.openxmlformats.org/officeDocument/2006/relationships/slideLayout" Target="../slideLayouts/slideLayout33.xml"/><Relationship Id="rId5" Type="http://schemas.openxmlformats.org/officeDocument/2006/relationships/image" Target="../media/image120.png"/><Relationship Id="rId4" Type="http://schemas.openxmlformats.org/officeDocument/2006/relationships/image" Target="../media/image108.png"/></Relationships>
</file>

<file path=ppt/slides/_rels/slide4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4.xml"/><Relationship Id="rId1" Type="http://schemas.openxmlformats.org/officeDocument/2006/relationships/slideLayout" Target="../slideLayouts/slideLayout33.xml"/><Relationship Id="rId4" Type="http://schemas.openxmlformats.org/officeDocument/2006/relationships/hyperlink" Target="https://www.royalgreenwich.gov.uk/info/200208/business_and_licences/2410/become_a_london_living_wage_employer"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5.xml"/><Relationship Id="rId1" Type="http://schemas.openxmlformats.org/officeDocument/2006/relationships/slideLayout" Target="../slideLayouts/slideLayout33.xml"/><Relationship Id="rId6" Type="http://schemas.openxmlformats.org/officeDocument/2006/relationships/hyperlink" Target="https://www.royalgreenwich.gov.uk/info/200208/business_and_licences/2410/become_a_london_living_wage_employer" TargetMode="External"/><Relationship Id="rId5" Type="http://schemas.openxmlformats.org/officeDocument/2006/relationships/image" Target="../media/image122.png"/><Relationship Id="rId4" Type="http://schemas.openxmlformats.org/officeDocument/2006/relationships/image" Target="../media/image121.png"/></Relationships>
</file>

<file path=ppt/slides/_rels/slide4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6.xml"/><Relationship Id="rId1" Type="http://schemas.openxmlformats.org/officeDocument/2006/relationships/slideLayout" Target="../slideLayouts/slideLayout32.xml"/><Relationship Id="rId6" Type="http://schemas.openxmlformats.org/officeDocument/2006/relationships/image" Target="../media/image108.png"/><Relationship Id="rId5" Type="http://schemas.openxmlformats.org/officeDocument/2006/relationships/image" Target="../media/image125.png"/><Relationship Id="rId4" Type="http://schemas.openxmlformats.org/officeDocument/2006/relationships/image" Target="../media/image124.png"/></Relationships>
</file>

<file path=ppt/slides/_rels/slide47.xml.rels><?xml version="1.0" encoding="UTF-8" standalone="yes"?>
<Relationships xmlns="http://schemas.openxmlformats.org/package/2006/relationships"><Relationship Id="rId2" Type="http://schemas.openxmlformats.org/officeDocument/2006/relationships/hyperlink" Target="https://www.royalgreenwich.gov.uk/info/200218/business_support_and_advice/224/locating_your_business_in_royal_greenwich" TargetMode="Externa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6.xml"/><Relationship Id="rId5" Type="http://schemas.openxmlformats.org/officeDocument/2006/relationships/hyperlink" Target="https://www.woolwich.works/venue-hire" TargetMode="External"/><Relationship Id="rId4" Type="http://schemas.openxmlformats.org/officeDocument/2006/relationships/image" Target="../media/image126.png"/></Relationships>
</file>

<file path=ppt/slides/_rels/slide5.xml.rels><?xml version="1.0" encoding="UTF-8" standalone="yes"?>
<Relationships xmlns="http://schemas.openxmlformats.org/package/2006/relationships"><Relationship Id="rId3" Type="http://schemas.openxmlformats.org/officeDocument/2006/relationships/hyperlink" Target="https://www.royalgreenwich.gov.uk/info/200208/business_and_licences/2410/become_a_london_living_wage_employer" TargetMode="External"/><Relationship Id="rId2" Type="http://schemas.openxmlformats.org/officeDocument/2006/relationships/image" Target="../media/image5.png"/><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hyperlink" Target="mailto:gllab-info@royalgreenwich.gov.uk" TargetMode="External"/><Relationship Id="rId7" Type="http://schemas.openxmlformats.org/officeDocument/2006/relationships/image" Target="../media/image128.jpeg"/><Relationship Id="rId2" Type="http://schemas.openxmlformats.org/officeDocument/2006/relationships/hyperlink" Target="http://www.royalgreenwich.gov.uk/info/200218/business_support_and_advice/77/recruitment_for_businesses" TargetMode="External"/><Relationship Id="rId1" Type="http://schemas.openxmlformats.org/officeDocument/2006/relationships/slideLayout" Target="../slideLayouts/slideLayout21.xml"/><Relationship Id="rId6" Type="http://schemas.openxmlformats.org/officeDocument/2006/relationships/image" Target="../media/image127.jpeg"/><Relationship Id="rId5" Type="http://schemas.openxmlformats.org/officeDocument/2006/relationships/hyperlink" Target="https://www.better.org.uk/library/london/greenwich/community-support/start-up-greenwich" TargetMode="External"/><Relationship Id="rId10" Type="http://schemas.openxmlformats.org/officeDocument/2006/relationships/image" Target="../media/image131.jpeg"/><Relationship Id="rId4" Type="http://schemas.openxmlformats.org/officeDocument/2006/relationships/hyperlink" Target="https://greenwichlearns.org.uk/courses/category/start-a-business" TargetMode="External"/><Relationship Id="rId9" Type="http://schemas.openxmlformats.org/officeDocument/2006/relationships/image" Target="../media/image130.jpeg"/></Relationships>
</file>

<file path=ppt/slides/_rels/slide51.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hyperlink" Target="mailto:Learning@gcda.org.uk" TargetMode="External"/><Relationship Id="rId7" Type="http://schemas.openxmlformats.org/officeDocument/2006/relationships/image" Target="../media/image135.png"/><Relationship Id="rId2" Type="http://schemas.openxmlformats.org/officeDocument/2006/relationships/hyperlink" Target="https://eur01.safelinks.protection.outlook.com/?url=https%3A%2F%2Fwww.gcdalearning.org.uk%2Fbook-online%3Fcategory%3Dd540dd9e-42fe-43ac-b72d-b2eedc8dc695&amp;data=05%7C02%7Cmervyn.fernandes%40royalgreenwich.gov.uk%7C3d72110444f84fdde11e08dc7b12d642%7Ce632f2633f464111aa5cd54126f95105%7C1%7C0%7C638520568034510001%7CUnknown%7CTWFpbGZsb3d8eyJWIjoiMC4wLjAwMDAiLCJQIjoiV2luMzIiLCJBTiI6Ik1haWwiLCJXVCI6Mn0%3D%7C0%7C%7C%7C&amp;sdata=M3Bq8FfTYQnIN2Qe2Tgg13XD03Fa%2FGf0imNoGxf9K8Q%3D&amp;reserved=0" TargetMode="External"/><Relationship Id="rId1" Type="http://schemas.openxmlformats.org/officeDocument/2006/relationships/slideLayout" Target="../slideLayouts/slideLayout16.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52.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hyperlink" Target="https://eur01.safelinks.protection.outlook.com/?url=https%3A%2F%2Fwww.gcdalearning.org.uk%2Fbook-online%3Fcategory%3Dd540dd9e-42fe-43ac-b72d-b2eedc8dc695&amp;data=05%7C02%7Cmervyn.fernandes%40royalgreenwich.gov.uk%7C3d72110444f84fdde11e08dc7b12d642%7Ce632f2633f464111aa5cd54126f95105%7C1%7C0%7C638520568034510001%7CUnknown%7CTWFpbGZsb3d8eyJWIjoiMC4wLjAwMDAiLCJQIjoiV2luMzIiLCJBTiI6Ik1haWwiLCJXVCI6Mn0%3D%7C0%7C%7C%7C&amp;sdata=M3Bq8FfTYQnIN2Qe2Tgg13XD03Fa%2FGf0imNoGxf9K8Q%3D&amp;reserved=0" TargetMode="External"/><Relationship Id="rId7" Type="http://schemas.openxmlformats.org/officeDocument/2006/relationships/image" Target="../media/image135.png"/><Relationship Id="rId2" Type="http://schemas.openxmlformats.org/officeDocument/2006/relationships/hyperlink" Target="https://www.coventry.ac.uk/cul/study/professional-courses/" TargetMode="External"/><Relationship Id="rId1" Type="http://schemas.openxmlformats.org/officeDocument/2006/relationships/slideLayout" Target="../slideLayouts/slideLayout16.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hyperlink" Target="mailto:Learning@gcda.org.uk" TargetMode="External"/><Relationship Id="rId9" Type="http://schemas.openxmlformats.org/officeDocument/2006/relationships/image" Target="../media/image137.jpeg"/></Relationships>
</file>

<file path=ppt/slides/_rels/slide53.xml.rels><?xml version="1.0" encoding="UTF-8" standalone="yes"?>
<Relationships xmlns="http://schemas.openxmlformats.org/package/2006/relationships"><Relationship Id="rId3" Type="http://schemas.openxmlformats.org/officeDocument/2006/relationships/hyperlink" Target="https://www.virginstartup.org/empower-100/" TargetMode="External"/><Relationship Id="rId7" Type="http://schemas.openxmlformats.org/officeDocument/2006/relationships/image" Target="../media/image141.png"/><Relationship Id="rId2" Type="http://schemas.openxmlformats.org/officeDocument/2006/relationships/hyperlink" Target="mailto:talabi@londonandpartners.com" TargetMode="External"/><Relationship Id="rId1" Type="http://schemas.openxmlformats.org/officeDocument/2006/relationships/slideLayout" Target="../slideLayouts/slideLayout21.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54.xml.rels><?xml version="1.0" encoding="UTF-8" standalone="yes"?>
<Relationships xmlns="http://schemas.openxmlformats.org/package/2006/relationships"><Relationship Id="rId8" Type="http://schemas.openxmlformats.org/officeDocument/2006/relationships/image" Target="../media/image142.png"/><Relationship Id="rId13" Type="http://schemas.openxmlformats.org/officeDocument/2006/relationships/image" Target="../media/image146.png"/><Relationship Id="rId3" Type="http://schemas.openxmlformats.org/officeDocument/2006/relationships/hyperlink" Target="http://www.londonbp.co.uk" TargetMode="External"/><Relationship Id="rId7" Type="http://schemas.openxmlformats.org/officeDocument/2006/relationships/hyperlink" Target="mailto:openlondon@newable.co.uk" TargetMode="External"/><Relationship Id="rId12" Type="http://schemas.openxmlformats.org/officeDocument/2006/relationships/image" Target="../media/image24.png"/><Relationship Id="rId2" Type="http://schemas.openxmlformats.org/officeDocument/2006/relationships/hyperlink" Target="mailto:info@theheartofthecity.com" TargetMode="External"/><Relationship Id="rId1" Type="http://schemas.openxmlformats.org/officeDocument/2006/relationships/slideLayout" Target="../slideLayouts/slideLayout21.xml"/><Relationship Id="rId6" Type="http://schemas.openxmlformats.org/officeDocument/2006/relationships/hyperlink" Target="mailto:atinclusivesupplychain@newable.co.uk" TargetMode="External"/><Relationship Id="rId11" Type="http://schemas.openxmlformats.org/officeDocument/2006/relationships/image" Target="../media/image145.svg"/><Relationship Id="rId5" Type="http://schemas.openxmlformats.org/officeDocument/2006/relationships/hyperlink" Target="https://go.newable.co.uk/inclusivesupplychain" TargetMode="External"/><Relationship Id="rId10" Type="http://schemas.openxmlformats.org/officeDocument/2006/relationships/image" Target="../media/image144.png"/><Relationship Id="rId4" Type="http://schemas.openxmlformats.org/officeDocument/2006/relationships/hyperlink" Target="mailto:info@londonbp.co.uk" TargetMode="External"/><Relationship Id="rId9" Type="http://schemas.openxmlformats.org/officeDocument/2006/relationships/image" Target="../media/image143.svg"/></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8758F93B-CA9B-DC1F-CD7F-9F60D6B8CB24}"/>
              </a:ext>
            </a:extLst>
          </p:cNvPr>
          <p:cNvSpPr>
            <a:spLocks noGrp="1" noChangeArrowheads="1"/>
          </p:cNvSpPr>
          <p:nvPr>
            <p:ph type="title"/>
          </p:nvPr>
        </p:nvSpPr>
        <p:spPr>
          <a:xfrm>
            <a:off x="2150926" y="914400"/>
            <a:ext cx="7772400" cy="2730624"/>
          </a:xfrm>
        </p:spPr>
        <p:txBody>
          <a:bodyPr/>
          <a:lstStyle/>
          <a:p>
            <a:pPr algn="ctr"/>
            <a:br>
              <a:rPr lang="en-GB" altLang="en-US" sz="3600">
                <a:latin typeface="Gill Sans" pitchFamily="34" charset="0"/>
              </a:rPr>
            </a:br>
            <a:r>
              <a:rPr lang="en-US" altLang="en-US" sz="3600">
                <a:latin typeface="Gill Sans"/>
              </a:rPr>
              <a:t>Royal Greenwich Business Support &amp; Networking Breakfast </a:t>
            </a:r>
            <a:br>
              <a:rPr lang="en-US" altLang="en-US" sz="3600">
                <a:latin typeface="Gill Sans"/>
              </a:rPr>
            </a:br>
            <a:r>
              <a:rPr lang="en-US" altLang="en-US" sz="3600">
                <a:latin typeface="Gill Sans"/>
              </a:rPr>
              <a:t>17</a:t>
            </a:r>
            <a:r>
              <a:rPr lang="en-US" altLang="en-US" sz="3600" baseline="30000">
                <a:latin typeface="Gill Sans"/>
              </a:rPr>
              <a:t>th</a:t>
            </a:r>
            <a:r>
              <a:rPr lang="en-US" altLang="en-US" sz="3600">
                <a:latin typeface="Gill Sans"/>
              </a:rPr>
              <a:t> May 2024 </a:t>
            </a:r>
            <a:br>
              <a:rPr lang="en-US" altLang="en-US" sz="3600">
                <a:latin typeface="Gill Sans" pitchFamily="34" charset="0"/>
              </a:rPr>
            </a:br>
            <a:endParaRPr lang="en-US" altLang="en-US" sz="3600">
              <a:latin typeface="Gill Sans" pitchFamily="34" charset="0"/>
            </a:endParaRPr>
          </a:p>
        </p:txBody>
      </p:sp>
      <p:pic>
        <p:nvPicPr>
          <p:cNvPr id="2" name="Picture 1" descr="A close up of a logo&#10;&#10;Description automatically generated">
            <a:extLst>
              <a:ext uri="{FF2B5EF4-FFF2-40B4-BE49-F238E27FC236}">
                <a16:creationId xmlns:a16="http://schemas.microsoft.com/office/drawing/2014/main" id="{31DD586C-9F64-4D21-A1E6-1402A76CD2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7528" y="4869161"/>
            <a:ext cx="8271992" cy="1033999"/>
          </a:xfrm>
          <a:prstGeom prst="rect">
            <a:avLst/>
          </a:prstGeom>
        </p:spPr>
      </p:pic>
    </p:spTree>
    <p:extLst>
      <p:ext uri="{BB962C8B-B14F-4D97-AF65-F5344CB8AC3E}">
        <p14:creationId xmlns:p14="http://schemas.microsoft.com/office/powerpoint/2010/main" val="729291088"/>
      </p:ext>
    </p:extLst>
  </p:cSld>
  <p:clrMapOvr>
    <a:masterClrMapping/>
  </p:clrMapOvr>
  <p:transition spd="slow">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een rectangular object with white text&#10;&#10;Description automatically generated">
            <a:extLst>
              <a:ext uri="{FF2B5EF4-FFF2-40B4-BE49-F238E27FC236}">
                <a16:creationId xmlns:a16="http://schemas.microsoft.com/office/drawing/2014/main" id="{9AF204BC-B814-6F59-7813-09B4B970C2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99F8C0CE-43B7-AF91-3050-63883AD2995B}"/>
              </a:ext>
            </a:extLst>
          </p:cNvPr>
          <p:cNvSpPr txBox="1"/>
          <p:nvPr/>
        </p:nvSpPr>
        <p:spPr>
          <a:xfrm>
            <a:off x="1217074" y="1246397"/>
            <a:ext cx="9759342"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chemeClr val="bg1"/>
                </a:solidFill>
              </a:rPr>
              <a:t>Loretta Awuah –</a:t>
            </a:r>
            <a:r>
              <a:rPr lang="en-US" sz="2800" b="1">
                <a:solidFill>
                  <a:schemeClr val="bg1"/>
                </a:solidFill>
              </a:rPr>
              <a:t> </a:t>
            </a:r>
            <a:r>
              <a:rPr lang="en-US" sz="2800" b="1">
                <a:solidFill>
                  <a:schemeClr val="bg1"/>
                </a:solidFill>
                <a:hlinkClick r:id="rId4">
                  <a:extLst>
                    <a:ext uri="{A12FA001-AC4F-418D-AE19-62706E023703}">
                      <ahyp:hlinkClr xmlns:ahyp="http://schemas.microsoft.com/office/drawing/2018/hyperlinkcolor" val="tx"/>
                    </a:ext>
                  </a:extLst>
                </a:hlinkClick>
              </a:rPr>
              <a:t>loretta.awuah@gll.org</a:t>
            </a:r>
            <a:endParaRPr lang="en-US" sz="2800" b="1">
              <a:solidFill>
                <a:schemeClr val="bg1"/>
              </a:solidFill>
            </a:endParaRPr>
          </a:p>
          <a:p>
            <a:endParaRPr lang="en-US" sz="2800">
              <a:solidFill>
                <a:schemeClr val="bg1"/>
              </a:solidFill>
            </a:endParaRPr>
          </a:p>
          <a:p>
            <a:r>
              <a:rPr lang="en-US" sz="2800">
                <a:solidFill>
                  <a:schemeClr val="bg1"/>
                </a:solidFill>
              </a:rPr>
              <a:t>Jawahir Sheikh – </a:t>
            </a:r>
            <a:r>
              <a:rPr lang="en-US" sz="2800" b="1">
                <a:solidFill>
                  <a:schemeClr val="bg1"/>
                </a:solidFill>
                <a:hlinkClick r:id="rId5">
                  <a:extLst>
                    <a:ext uri="{A12FA001-AC4F-418D-AE19-62706E023703}">
                      <ahyp:hlinkClr xmlns:ahyp="http://schemas.microsoft.com/office/drawing/2018/hyperlinkcolor" val="tx"/>
                    </a:ext>
                  </a:extLst>
                </a:hlinkClick>
              </a:rPr>
              <a:t>jawahir.sheikh@gll.org</a:t>
            </a:r>
            <a:endParaRPr lang="en-US" sz="2800" b="1">
              <a:solidFill>
                <a:schemeClr val="bg1"/>
              </a:solidFill>
            </a:endParaRPr>
          </a:p>
          <a:p>
            <a:endParaRPr lang="en-US" sz="2800">
              <a:solidFill>
                <a:schemeClr val="bg1"/>
              </a:solidFill>
            </a:endParaRPr>
          </a:p>
          <a:p>
            <a:r>
              <a:rPr lang="en-US" sz="2800">
                <a:solidFill>
                  <a:schemeClr val="bg1"/>
                </a:solidFill>
              </a:rPr>
              <a:t>Start Up Greenwich mailbox – </a:t>
            </a:r>
            <a:r>
              <a:rPr lang="en-US" sz="2800" b="1">
                <a:solidFill>
                  <a:schemeClr val="bg1"/>
                </a:solidFill>
                <a:hlinkClick r:id="rId6">
                  <a:extLst>
                    <a:ext uri="{A12FA001-AC4F-418D-AE19-62706E023703}">
                      <ahyp:hlinkClr xmlns:ahyp="http://schemas.microsoft.com/office/drawing/2018/hyperlinkcolor" val="tx"/>
                    </a:ext>
                  </a:extLst>
                </a:hlinkClick>
              </a:rPr>
              <a:t>startupgreenwich@gll.org</a:t>
            </a:r>
            <a:endParaRPr lang="en-US" sz="2800" b="1">
              <a:solidFill>
                <a:schemeClr val="bg1"/>
              </a:solidFill>
            </a:endParaRPr>
          </a:p>
          <a:p>
            <a:endParaRPr lang="en-US" sz="2800">
              <a:solidFill>
                <a:schemeClr val="bg1"/>
              </a:solidFill>
            </a:endParaRPr>
          </a:p>
          <a:p>
            <a:r>
              <a:rPr lang="en-US" sz="2800">
                <a:solidFill>
                  <a:schemeClr val="bg1"/>
                </a:solidFill>
              </a:rPr>
              <a:t>Start Up Greenwich website: </a:t>
            </a:r>
            <a:r>
              <a:rPr lang="en-US" sz="2800" b="1" u="sng">
                <a:solidFill>
                  <a:schemeClr val="bg1"/>
                </a:solidFill>
              </a:rPr>
              <a:t>better.org.uk/start-up-</a:t>
            </a:r>
            <a:r>
              <a:rPr lang="en-US" sz="2800" b="1" u="sng" err="1">
                <a:solidFill>
                  <a:schemeClr val="bg1"/>
                </a:solidFill>
              </a:rPr>
              <a:t>greenwich</a:t>
            </a:r>
            <a:r>
              <a:rPr lang="en-US" sz="2800">
                <a:solidFill>
                  <a:schemeClr val="bg1"/>
                </a:solidFill>
              </a:rPr>
              <a:t> </a:t>
            </a:r>
          </a:p>
          <a:p>
            <a:endParaRPr lang="en-US" sz="2800">
              <a:solidFill>
                <a:schemeClr val="bg1"/>
              </a:solidFill>
            </a:endParaRPr>
          </a:p>
          <a:p>
            <a:pPr marL="285750" indent="-285750">
              <a:buFont typeface="Arial"/>
              <a:buChar char="•"/>
            </a:pPr>
            <a:endParaRPr lang="en-US"/>
          </a:p>
          <a:p>
            <a:pPr marL="285750" indent="-285750">
              <a:buFont typeface="Arial"/>
              <a:buChar char="•"/>
            </a:pPr>
            <a:endParaRPr lang="en-US"/>
          </a:p>
          <a:p>
            <a:endParaRPr lang="en-US"/>
          </a:p>
        </p:txBody>
      </p:sp>
    </p:spTree>
    <p:extLst>
      <p:ext uri="{BB962C8B-B14F-4D97-AF65-F5344CB8AC3E}">
        <p14:creationId xmlns:p14="http://schemas.microsoft.com/office/powerpoint/2010/main" val="20142213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ue text on a black background&#10;&#10;Description automatically generated">
            <a:extLst>
              <a:ext uri="{FF2B5EF4-FFF2-40B4-BE49-F238E27FC236}">
                <a16:creationId xmlns:a16="http://schemas.microsoft.com/office/drawing/2014/main" id="{CF04CA7A-A6B2-D286-9349-307806E7C7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6686" y="5882195"/>
            <a:ext cx="1566769" cy="515561"/>
          </a:xfrm>
          <a:prstGeom prst="rect">
            <a:avLst/>
          </a:prstGeom>
        </p:spPr>
      </p:pic>
      <p:pic>
        <p:nvPicPr>
          <p:cNvPr id="8" name="Picture 7" descr="A close up of a sign&#10;&#10;Description automatically generated">
            <a:extLst>
              <a:ext uri="{FF2B5EF4-FFF2-40B4-BE49-F238E27FC236}">
                <a16:creationId xmlns:a16="http://schemas.microsoft.com/office/drawing/2014/main" id="{69D7CA5D-31F6-DE95-8BC4-C25ED3218C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6939" y="5865293"/>
            <a:ext cx="2267888" cy="412959"/>
          </a:xfrm>
          <a:prstGeom prst="rect">
            <a:avLst/>
          </a:prstGeom>
        </p:spPr>
      </p:pic>
      <p:pic>
        <p:nvPicPr>
          <p:cNvPr id="12" name="Picture 11" descr="A black background with a black square&#10;&#10;Description automatically generated with medium confidence">
            <a:extLst>
              <a:ext uri="{FF2B5EF4-FFF2-40B4-BE49-F238E27FC236}">
                <a16:creationId xmlns:a16="http://schemas.microsoft.com/office/drawing/2014/main" id="{F1CBE50F-6529-F866-81E3-CC32C0C798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379" y="5741524"/>
            <a:ext cx="3175832" cy="693646"/>
          </a:xfrm>
          <a:prstGeom prst="rect">
            <a:avLst/>
          </a:prstGeom>
        </p:spPr>
      </p:pic>
      <p:pic>
        <p:nvPicPr>
          <p:cNvPr id="14" name="Picture 13" descr="A black triangle with yellow letters&#10;&#10;Description automatically generated">
            <a:extLst>
              <a:ext uri="{FF2B5EF4-FFF2-40B4-BE49-F238E27FC236}">
                <a16:creationId xmlns:a16="http://schemas.microsoft.com/office/drawing/2014/main" id="{572073B3-7CCA-4C6C-0C31-88E76F2D17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41792"/>
            <a:ext cx="1363567" cy="1363567"/>
          </a:xfrm>
          <a:prstGeom prst="rect">
            <a:avLst/>
          </a:prstGeom>
        </p:spPr>
      </p:pic>
      <p:pic>
        <p:nvPicPr>
          <p:cNvPr id="18" name="Picture 17" descr="A green text on a black background&#10;&#10;Description automatically generated">
            <a:extLst>
              <a:ext uri="{FF2B5EF4-FFF2-40B4-BE49-F238E27FC236}">
                <a16:creationId xmlns:a16="http://schemas.microsoft.com/office/drawing/2014/main" id="{5637ACF2-0BCC-9194-5028-98508B38F2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91247" y="485481"/>
            <a:ext cx="1513129" cy="1513129"/>
          </a:xfrm>
          <a:prstGeom prst="rect">
            <a:avLst/>
          </a:prstGeom>
        </p:spPr>
      </p:pic>
      <p:pic>
        <p:nvPicPr>
          <p:cNvPr id="20" name="Picture 19" descr="A logo with red text&#10;&#10;Description automatically generated">
            <a:extLst>
              <a:ext uri="{FF2B5EF4-FFF2-40B4-BE49-F238E27FC236}">
                <a16:creationId xmlns:a16="http://schemas.microsoft.com/office/drawing/2014/main" id="{26350321-1823-A7AB-BEC0-52B4F60AE1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21019" y="5574164"/>
            <a:ext cx="1438656" cy="704088"/>
          </a:xfrm>
          <a:prstGeom prst="rect">
            <a:avLst/>
          </a:prstGeom>
        </p:spPr>
      </p:pic>
      <p:sp>
        <p:nvSpPr>
          <p:cNvPr id="21" name="Text Box 23">
            <a:extLst>
              <a:ext uri="{FF2B5EF4-FFF2-40B4-BE49-F238E27FC236}">
                <a16:creationId xmlns:a16="http://schemas.microsoft.com/office/drawing/2014/main" id="{B81FB532-133A-2FB9-3285-C9D99FC52F38}"/>
              </a:ext>
            </a:extLst>
          </p:cNvPr>
          <p:cNvSpPr txBox="1">
            <a:spLocks noChangeArrowheads="1"/>
          </p:cNvSpPr>
          <p:nvPr/>
        </p:nvSpPr>
        <p:spPr bwMode="auto">
          <a:xfrm>
            <a:off x="0" y="-26988"/>
            <a:ext cx="12192000" cy="566738"/>
          </a:xfrm>
          <a:prstGeom prst="rect">
            <a:avLst/>
          </a:prstGeom>
          <a:solidFill>
            <a:srgbClr val="FFC000">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0" lang="en-GB" altLang="en-US" sz="2000" b="1" i="0" u="none" strike="noStrike" kern="0" cap="none" spc="0" normalizeH="0" baseline="0" noProof="0">
              <a:ln>
                <a:noFill/>
              </a:ln>
              <a:solidFill>
                <a:srgbClr val="000000"/>
              </a:solidFill>
              <a:effectLst/>
              <a:uLnTx/>
              <a:uFillTx/>
              <a:latin typeface="Arial" panose="020B0604020202020204" pitchFamily="34" charset="0"/>
            </a:endParaRPr>
          </a:p>
        </p:txBody>
      </p:sp>
      <p:sp>
        <p:nvSpPr>
          <p:cNvPr id="22" name="TextBox 21">
            <a:extLst>
              <a:ext uri="{FF2B5EF4-FFF2-40B4-BE49-F238E27FC236}">
                <a16:creationId xmlns:a16="http://schemas.microsoft.com/office/drawing/2014/main" id="{26B4271F-8468-9763-22B6-8A310FD4AE82}"/>
              </a:ext>
            </a:extLst>
          </p:cNvPr>
          <p:cNvSpPr txBox="1"/>
          <p:nvPr/>
        </p:nvSpPr>
        <p:spPr>
          <a:xfrm>
            <a:off x="1858044" y="2714052"/>
            <a:ext cx="8475911" cy="1077218"/>
          </a:xfrm>
          <a:prstGeom prst="rect">
            <a:avLst/>
          </a:prstGeom>
          <a:noFill/>
        </p:spPr>
        <p:txBody>
          <a:bodyPr wrap="none" rtlCol="0">
            <a:spAutoFit/>
          </a:bodyPr>
          <a:lstStyle/>
          <a:p>
            <a:pPr algn="ctr"/>
            <a:r>
              <a:rPr lang="en-GB" sz="3200"/>
              <a:t>Royal Borough of Greenwich Business Start Up </a:t>
            </a:r>
          </a:p>
          <a:p>
            <a:pPr algn="ctr"/>
            <a:r>
              <a:rPr lang="en-GB" sz="3200"/>
              <a:t>and Resilience Programme</a:t>
            </a:r>
          </a:p>
        </p:txBody>
      </p:sp>
    </p:spTree>
    <p:extLst>
      <p:ext uri="{BB962C8B-B14F-4D97-AF65-F5344CB8AC3E}">
        <p14:creationId xmlns:p14="http://schemas.microsoft.com/office/powerpoint/2010/main" val="7904088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3">
            <a:extLst>
              <a:ext uri="{FF2B5EF4-FFF2-40B4-BE49-F238E27FC236}">
                <a16:creationId xmlns:a16="http://schemas.microsoft.com/office/drawing/2014/main" id="{23192EC5-99F3-2CF2-F7AD-94BD7494A3D2}"/>
              </a:ext>
            </a:extLst>
          </p:cNvPr>
          <p:cNvSpPr txBox="1">
            <a:spLocks noChangeArrowheads="1"/>
          </p:cNvSpPr>
          <p:nvPr/>
        </p:nvSpPr>
        <p:spPr bwMode="auto">
          <a:xfrm>
            <a:off x="0" y="-26988"/>
            <a:ext cx="12192000" cy="566738"/>
          </a:xfrm>
          <a:prstGeom prst="rect">
            <a:avLst/>
          </a:prstGeom>
          <a:solidFill>
            <a:srgbClr val="FFC000">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0" lang="en-GB" altLang="en-US" sz="2000" b="1" i="0" u="none" strike="noStrike" kern="0" cap="none" spc="0" normalizeH="0" baseline="0" noProof="0">
              <a:ln>
                <a:noFill/>
              </a:ln>
              <a:solidFill>
                <a:srgbClr val="000000"/>
              </a:solidFill>
              <a:effectLst/>
              <a:uLnTx/>
              <a:uFillTx/>
              <a:latin typeface="Arial" panose="020B0604020202020204" pitchFamily="34" charset="0"/>
            </a:endParaRPr>
          </a:p>
        </p:txBody>
      </p:sp>
      <p:pic>
        <p:nvPicPr>
          <p:cNvPr id="5" name="Picture 4" descr="A black triangle with yellow letters&#10;&#10;Description automatically generated">
            <a:extLst>
              <a:ext uri="{FF2B5EF4-FFF2-40B4-BE49-F238E27FC236}">
                <a16:creationId xmlns:a16="http://schemas.microsoft.com/office/drawing/2014/main" id="{128032E2-0A02-9B69-7C7A-F21DED24DB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1792"/>
            <a:ext cx="1363567" cy="1363567"/>
          </a:xfrm>
          <a:prstGeom prst="rect">
            <a:avLst/>
          </a:prstGeom>
        </p:spPr>
      </p:pic>
      <p:pic>
        <p:nvPicPr>
          <p:cNvPr id="6" name="Picture 5" descr="A green text on a black background&#10;&#10;Description automatically generated">
            <a:extLst>
              <a:ext uri="{FF2B5EF4-FFF2-40B4-BE49-F238E27FC236}">
                <a16:creationId xmlns:a16="http://schemas.microsoft.com/office/drawing/2014/main" id="{5A9687CA-61AF-B99D-A6E2-D395E6E5A0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91247" y="485481"/>
            <a:ext cx="1513129" cy="1513129"/>
          </a:xfrm>
          <a:prstGeom prst="rect">
            <a:avLst/>
          </a:prstGeom>
        </p:spPr>
      </p:pic>
      <p:sp>
        <p:nvSpPr>
          <p:cNvPr id="7" name="TextBox 6">
            <a:extLst>
              <a:ext uri="{FF2B5EF4-FFF2-40B4-BE49-F238E27FC236}">
                <a16:creationId xmlns:a16="http://schemas.microsoft.com/office/drawing/2014/main" id="{D1F15762-F5C8-7616-9E2B-88BD87C6A3F1}"/>
              </a:ext>
            </a:extLst>
          </p:cNvPr>
          <p:cNvSpPr txBox="1"/>
          <p:nvPr/>
        </p:nvSpPr>
        <p:spPr>
          <a:xfrm>
            <a:off x="884077" y="2513529"/>
            <a:ext cx="10493257" cy="3046988"/>
          </a:xfrm>
          <a:prstGeom prst="rect">
            <a:avLst/>
          </a:prstGeom>
          <a:noFill/>
        </p:spPr>
        <p:txBody>
          <a:bodyPr wrap="none" rtlCol="0">
            <a:spAutoFit/>
          </a:bodyPr>
          <a:lstStyle/>
          <a:p>
            <a:pPr algn="ctr"/>
            <a:r>
              <a:rPr lang="en-GB" sz="2400"/>
              <a:t>South East Enterprise (SEE) are working with Start Up Greenwich to deliver the </a:t>
            </a:r>
          </a:p>
          <a:p>
            <a:pPr algn="ctr"/>
            <a:r>
              <a:rPr lang="en-GB" sz="2400"/>
              <a:t>Business Start Up and Resilience programme</a:t>
            </a:r>
          </a:p>
          <a:p>
            <a:pPr algn="ctr"/>
            <a:endParaRPr lang="en-GB" sz="2400"/>
          </a:p>
          <a:p>
            <a:pPr algn="ctr"/>
            <a:r>
              <a:rPr lang="en-GB" sz="2400"/>
              <a:t>SEE is delivering support to SMEs to build their resilience </a:t>
            </a:r>
          </a:p>
          <a:p>
            <a:pPr algn="ctr"/>
            <a:r>
              <a:rPr lang="en-GB" sz="2400"/>
              <a:t>through 1-2 -1 support, webinars and events </a:t>
            </a:r>
          </a:p>
          <a:p>
            <a:pPr algn="ctr"/>
            <a:endParaRPr lang="en-GB" sz="2400"/>
          </a:p>
          <a:p>
            <a:pPr algn="ctr"/>
            <a:r>
              <a:rPr lang="en-GB" sz="2400"/>
              <a:t>SEE has been delivering a wide range of </a:t>
            </a:r>
          </a:p>
          <a:p>
            <a:pPr algn="ctr"/>
            <a:r>
              <a:rPr lang="en-GB" sz="2400"/>
              <a:t>business support in Greenwich for over 20 years </a:t>
            </a:r>
          </a:p>
        </p:txBody>
      </p:sp>
      <p:pic>
        <p:nvPicPr>
          <p:cNvPr id="8" name="Picture 7" descr="A black background with a black square&#10;&#10;Description automatically generated with medium confidence">
            <a:extLst>
              <a:ext uri="{FF2B5EF4-FFF2-40B4-BE49-F238E27FC236}">
                <a16:creationId xmlns:a16="http://schemas.microsoft.com/office/drawing/2014/main" id="{CA745C5D-759A-B97E-CA7F-BDDB0DC223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379" y="5741524"/>
            <a:ext cx="3175832" cy="693646"/>
          </a:xfrm>
          <a:prstGeom prst="rect">
            <a:avLst/>
          </a:prstGeom>
        </p:spPr>
      </p:pic>
      <p:pic>
        <p:nvPicPr>
          <p:cNvPr id="9" name="Picture 8" descr="A blue text on a black background&#10;&#10;Description automatically generated">
            <a:extLst>
              <a:ext uri="{FF2B5EF4-FFF2-40B4-BE49-F238E27FC236}">
                <a16:creationId xmlns:a16="http://schemas.microsoft.com/office/drawing/2014/main" id="{D433B555-7C28-AA6A-6299-FCB5A25FD2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6686" y="5882195"/>
            <a:ext cx="1566769" cy="515561"/>
          </a:xfrm>
          <a:prstGeom prst="rect">
            <a:avLst/>
          </a:prstGeom>
        </p:spPr>
      </p:pic>
      <p:pic>
        <p:nvPicPr>
          <p:cNvPr id="10" name="Picture 9" descr="A close up of a sign&#10;&#10;Description automatically generated">
            <a:extLst>
              <a:ext uri="{FF2B5EF4-FFF2-40B4-BE49-F238E27FC236}">
                <a16:creationId xmlns:a16="http://schemas.microsoft.com/office/drawing/2014/main" id="{CE2A07A6-C71E-C26D-67CC-D7B6BA24B1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26939" y="5865293"/>
            <a:ext cx="2267888" cy="412959"/>
          </a:xfrm>
          <a:prstGeom prst="rect">
            <a:avLst/>
          </a:prstGeom>
        </p:spPr>
      </p:pic>
      <p:pic>
        <p:nvPicPr>
          <p:cNvPr id="11" name="Picture 10" descr="A logo with red text&#10;&#10;Description automatically generated">
            <a:extLst>
              <a:ext uri="{FF2B5EF4-FFF2-40B4-BE49-F238E27FC236}">
                <a16:creationId xmlns:a16="http://schemas.microsoft.com/office/drawing/2014/main" id="{7D11DB0D-81A9-FF45-3F5D-252FB5AC00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21019" y="5574164"/>
            <a:ext cx="1438656" cy="704088"/>
          </a:xfrm>
          <a:prstGeom prst="rect">
            <a:avLst/>
          </a:prstGeom>
        </p:spPr>
      </p:pic>
    </p:spTree>
    <p:extLst>
      <p:ext uri="{BB962C8B-B14F-4D97-AF65-F5344CB8AC3E}">
        <p14:creationId xmlns:p14="http://schemas.microsoft.com/office/powerpoint/2010/main" val="13590467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3">
            <a:extLst>
              <a:ext uri="{FF2B5EF4-FFF2-40B4-BE49-F238E27FC236}">
                <a16:creationId xmlns:a16="http://schemas.microsoft.com/office/drawing/2014/main" id="{386795E8-6688-C274-C593-698FF3E57949}"/>
              </a:ext>
            </a:extLst>
          </p:cNvPr>
          <p:cNvSpPr txBox="1">
            <a:spLocks noChangeArrowheads="1"/>
          </p:cNvSpPr>
          <p:nvPr/>
        </p:nvSpPr>
        <p:spPr bwMode="auto">
          <a:xfrm>
            <a:off x="0" y="-26988"/>
            <a:ext cx="12192000" cy="566738"/>
          </a:xfrm>
          <a:prstGeom prst="rect">
            <a:avLst/>
          </a:prstGeom>
          <a:solidFill>
            <a:srgbClr val="FFC000">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0" lang="en-GB" altLang="en-US" sz="2000" b="1" i="0" u="none" strike="noStrike" kern="0" cap="none" spc="0" normalizeH="0" baseline="0" noProof="0">
              <a:ln>
                <a:noFill/>
              </a:ln>
              <a:solidFill>
                <a:srgbClr val="000000"/>
              </a:solidFill>
              <a:effectLst/>
              <a:uLnTx/>
              <a:uFillTx/>
              <a:latin typeface="Arial" panose="020B0604020202020204" pitchFamily="34" charset="0"/>
            </a:endParaRPr>
          </a:p>
        </p:txBody>
      </p:sp>
      <p:pic>
        <p:nvPicPr>
          <p:cNvPr id="5" name="Picture 4" descr="A black triangle with yellow letters&#10;&#10;Description automatically generated">
            <a:extLst>
              <a:ext uri="{FF2B5EF4-FFF2-40B4-BE49-F238E27FC236}">
                <a16:creationId xmlns:a16="http://schemas.microsoft.com/office/drawing/2014/main" id="{8A828197-E6EC-1299-3A6D-C633DF154D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1792"/>
            <a:ext cx="1363567" cy="1363567"/>
          </a:xfrm>
          <a:prstGeom prst="rect">
            <a:avLst/>
          </a:prstGeom>
        </p:spPr>
      </p:pic>
      <p:pic>
        <p:nvPicPr>
          <p:cNvPr id="6" name="Picture 5" descr="A green text on a black background&#10;&#10;Description automatically generated">
            <a:extLst>
              <a:ext uri="{FF2B5EF4-FFF2-40B4-BE49-F238E27FC236}">
                <a16:creationId xmlns:a16="http://schemas.microsoft.com/office/drawing/2014/main" id="{1DB81CCC-3889-6103-B2AA-327058DE4D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91247" y="485481"/>
            <a:ext cx="1513129" cy="1513129"/>
          </a:xfrm>
          <a:prstGeom prst="rect">
            <a:avLst/>
          </a:prstGeom>
        </p:spPr>
      </p:pic>
      <p:pic>
        <p:nvPicPr>
          <p:cNvPr id="7" name="Picture 6" descr="A black background with a black square&#10;&#10;Description automatically generated with medium confidence">
            <a:extLst>
              <a:ext uri="{FF2B5EF4-FFF2-40B4-BE49-F238E27FC236}">
                <a16:creationId xmlns:a16="http://schemas.microsoft.com/office/drawing/2014/main" id="{77BD18EC-D894-AD00-B64E-9A6CD6A96D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379" y="5741524"/>
            <a:ext cx="3175832" cy="693646"/>
          </a:xfrm>
          <a:prstGeom prst="rect">
            <a:avLst/>
          </a:prstGeom>
        </p:spPr>
      </p:pic>
      <p:pic>
        <p:nvPicPr>
          <p:cNvPr id="8" name="Picture 7" descr="A blue text on a black background&#10;&#10;Description automatically generated">
            <a:extLst>
              <a:ext uri="{FF2B5EF4-FFF2-40B4-BE49-F238E27FC236}">
                <a16:creationId xmlns:a16="http://schemas.microsoft.com/office/drawing/2014/main" id="{A87A0119-88A3-ADB5-29D6-AB45801256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6686" y="5882195"/>
            <a:ext cx="1566769" cy="515561"/>
          </a:xfrm>
          <a:prstGeom prst="rect">
            <a:avLst/>
          </a:prstGeom>
        </p:spPr>
      </p:pic>
      <p:pic>
        <p:nvPicPr>
          <p:cNvPr id="9" name="Picture 8" descr="A close up of a sign&#10;&#10;Description automatically generated">
            <a:extLst>
              <a:ext uri="{FF2B5EF4-FFF2-40B4-BE49-F238E27FC236}">
                <a16:creationId xmlns:a16="http://schemas.microsoft.com/office/drawing/2014/main" id="{79886AC7-66A5-4171-A77C-EDC2A1AAA8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26939" y="5865293"/>
            <a:ext cx="2267888" cy="412959"/>
          </a:xfrm>
          <a:prstGeom prst="rect">
            <a:avLst/>
          </a:prstGeom>
        </p:spPr>
      </p:pic>
      <p:pic>
        <p:nvPicPr>
          <p:cNvPr id="10" name="Picture 9" descr="A logo with red text&#10;&#10;Description automatically generated">
            <a:extLst>
              <a:ext uri="{FF2B5EF4-FFF2-40B4-BE49-F238E27FC236}">
                <a16:creationId xmlns:a16="http://schemas.microsoft.com/office/drawing/2014/main" id="{CD35BA48-2B4C-C687-C517-CFEEBB59484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21019" y="5574164"/>
            <a:ext cx="1438656" cy="704088"/>
          </a:xfrm>
          <a:prstGeom prst="rect">
            <a:avLst/>
          </a:prstGeom>
        </p:spPr>
      </p:pic>
      <p:sp>
        <p:nvSpPr>
          <p:cNvPr id="11" name="TextBox 10">
            <a:extLst>
              <a:ext uri="{FF2B5EF4-FFF2-40B4-BE49-F238E27FC236}">
                <a16:creationId xmlns:a16="http://schemas.microsoft.com/office/drawing/2014/main" id="{C6A9E05D-4148-0051-F101-E23621289B9C}"/>
              </a:ext>
            </a:extLst>
          </p:cNvPr>
          <p:cNvSpPr txBox="1"/>
          <p:nvPr/>
        </p:nvSpPr>
        <p:spPr>
          <a:xfrm>
            <a:off x="1014762" y="2502959"/>
            <a:ext cx="10655802" cy="2308324"/>
          </a:xfrm>
          <a:prstGeom prst="rect">
            <a:avLst/>
          </a:prstGeom>
          <a:noFill/>
        </p:spPr>
        <p:txBody>
          <a:bodyPr wrap="none" rtlCol="0">
            <a:spAutoFit/>
          </a:bodyPr>
          <a:lstStyle/>
          <a:p>
            <a:pPr marL="285750" indent="-285750">
              <a:buFont typeface="Arial" panose="020B0604020202020204" pitchFamily="34" charset="0"/>
              <a:buChar char="•"/>
            </a:pPr>
            <a:r>
              <a:rPr lang="en-GB" sz="2400"/>
              <a:t>We work with local SMEs providing one to one support to help build resilience</a:t>
            </a:r>
          </a:p>
          <a:p>
            <a:pPr marL="285750" indent="-285750">
              <a:buFont typeface="Arial" panose="020B0604020202020204" pitchFamily="34" charset="0"/>
              <a:buChar char="•"/>
            </a:pPr>
            <a:r>
              <a:rPr lang="en-GB" sz="2400"/>
              <a:t>We will work on planning for sustainability</a:t>
            </a:r>
          </a:p>
          <a:p>
            <a:pPr marL="285750" indent="-285750">
              <a:buFont typeface="Arial" panose="020B0604020202020204" pitchFamily="34" charset="0"/>
              <a:buChar char="•"/>
            </a:pPr>
            <a:r>
              <a:rPr lang="en-GB" sz="2400"/>
              <a:t>SMEs have access to an ongoing programme of webinars including: </a:t>
            </a:r>
          </a:p>
          <a:p>
            <a:pPr marL="742950" lvl="1" indent="-285750">
              <a:buFont typeface="Arial" panose="020B0604020202020204" pitchFamily="34" charset="0"/>
              <a:buChar char="•"/>
            </a:pPr>
            <a:r>
              <a:rPr lang="en-GB" sz="2400"/>
              <a:t>digital marketing and content planning</a:t>
            </a:r>
          </a:p>
          <a:p>
            <a:pPr marL="742950" lvl="1" indent="-285750">
              <a:buFont typeface="Arial" panose="020B0604020202020204" pitchFamily="34" charset="0"/>
              <a:buChar char="•"/>
            </a:pPr>
            <a:r>
              <a:rPr lang="en-GB" sz="2400"/>
              <a:t>Business continuity planning</a:t>
            </a:r>
          </a:p>
          <a:p>
            <a:pPr marL="742950" lvl="1" indent="-285750">
              <a:buFont typeface="Arial" panose="020B0604020202020204" pitchFamily="34" charset="0"/>
              <a:buChar char="•"/>
            </a:pPr>
            <a:r>
              <a:rPr lang="en-GB" sz="2400"/>
              <a:t>Financial planning/cash flow forecasting and more</a:t>
            </a:r>
          </a:p>
        </p:txBody>
      </p:sp>
    </p:spTree>
    <p:extLst>
      <p:ext uri="{BB962C8B-B14F-4D97-AF65-F5344CB8AC3E}">
        <p14:creationId xmlns:p14="http://schemas.microsoft.com/office/powerpoint/2010/main" val="24352072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red rectangular object with white text&#10;&#10;Description automatically generated">
            <a:extLst>
              <a:ext uri="{FF2B5EF4-FFF2-40B4-BE49-F238E27FC236}">
                <a16:creationId xmlns:a16="http://schemas.microsoft.com/office/drawing/2014/main" id="{602E8D8B-3F65-7BD7-CC37-55DD2D0BD1F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954F573-B8C3-E079-3EB1-D1C923332B25}"/>
              </a:ext>
            </a:extLst>
          </p:cNvPr>
          <p:cNvSpPr>
            <a:spLocks noGrp="1"/>
          </p:cNvSpPr>
          <p:nvPr>
            <p:ph type="ctrTitle" idx="4294967295"/>
          </p:nvPr>
        </p:nvSpPr>
        <p:spPr>
          <a:xfrm>
            <a:off x="1538796" y="1434322"/>
            <a:ext cx="9144000" cy="477837"/>
          </a:xfrm>
          <a:prstGeom prst="rect">
            <a:avLst/>
          </a:prstGeom>
        </p:spPr>
        <p:txBody>
          <a:bodyPr>
            <a:noAutofit/>
          </a:bodyPr>
          <a:lstStyle/>
          <a:p>
            <a:pPr algn="ctr"/>
            <a:r>
              <a:rPr lang="en-GB" sz="4800" b="1">
                <a:solidFill>
                  <a:srgbClr val="FFFFFF"/>
                </a:solidFill>
                <a:effectLst/>
                <a:latin typeface="Century Gothic" panose="020B0502020202020204" pitchFamily="34" charset="0"/>
              </a:rPr>
              <a:t>LONDON E-Business Support Programme</a:t>
            </a:r>
            <a:endParaRPr lang="en-GB" sz="4800">
              <a:latin typeface="Century Gothic" panose="020B0502020202020204" pitchFamily="34" charset="0"/>
            </a:endParaRPr>
          </a:p>
        </p:txBody>
      </p:sp>
      <p:sp>
        <p:nvSpPr>
          <p:cNvPr id="6" name="Title 1">
            <a:extLst>
              <a:ext uri="{FF2B5EF4-FFF2-40B4-BE49-F238E27FC236}">
                <a16:creationId xmlns:a16="http://schemas.microsoft.com/office/drawing/2014/main" id="{454C8DBF-9CCD-6ABE-36D4-15ADC67C1D59}"/>
              </a:ext>
            </a:extLst>
          </p:cNvPr>
          <p:cNvSpPr txBox="1">
            <a:spLocks/>
          </p:cNvSpPr>
          <p:nvPr/>
        </p:nvSpPr>
        <p:spPr>
          <a:xfrm>
            <a:off x="1538796" y="2776175"/>
            <a:ext cx="9144000" cy="86176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400" b="0" i="1"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Empowering businesses to embrace digital and thrive!</a:t>
            </a:r>
            <a:endParaRPr kumimoji="0" lang="en-GB" sz="2400" b="0" i="1" u="none" strike="noStrike" kern="1200" cap="none" spc="0" normalizeH="0" baseline="0" noProof="0">
              <a:ln>
                <a:noFill/>
              </a:ln>
              <a:solidFill>
                <a:prstClr val="black"/>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19115446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320E716-5A01-5D14-561E-5A5A8C0A36B8}"/>
              </a:ext>
            </a:extLst>
          </p:cNvPr>
          <p:cNvSpPr txBox="1">
            <a:spLocks/>
          </p:cNvSpPr>
          <p:nvPr/>
        </p:nvSpPr>
        <p:spPr>
          <a:xfrm>
            <a:off x="1523998" y="650289"/>
            <a:ext cx="9144000" cy="58859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a:ln>
                  <a:noFill/>
                </a:ln>
                <a:solidFill>
                  <a:srgbClr val="ED1C24"/>
                </a:solidFill>
                <a:effectLst/>
                <a:uLnTx/>
                <a:uFillTx/>
                <a:latin typeface="Century Gothic" panose="020B0502020202020204" pitchFamily="34" charset="0"/>
                <a:ea typeface="+mj-ea"/>
                <a:cs typeface="+mj-cs"/>
              </a:rPr>
              <a:t>Pan-London Delivery by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a:ln>
                  <a:noFill/>
                </a:ln>
                <a:solidFill>
                  <a:srgbClr val="ED1C24"/>
                </a:solidFill>
                <a:effectLst/>
                <a:uLnTx/>
                <a:uFillTx/>
                <a:latin typeface="Century Gothic" panose="020B0502020202020204" pitchFamily="34" charset="0"/>
                <a:ea typeface="+mj-ea"/>
                <a:cs typeface="+mj-cs"/>
              </a:rPr>
              <a:t>Business for London Consortium: 7 Partners</a:t>
            </a:r>
            <a:endParaRPr kumimoji="0" lang="en-GB" sz="3200" b="0" i="0" u="none" strike="noStrike" kern="1200" cap="none" spc="0" normalizeH="0" baseline="0" noProof="0">
              <a:ln>
                <a:noFill/>
              </a:ln>
              <a:solidFill>
                <a:srgbClr val="ED1C24"/>
              </a:solidFill>
              <a:effectLst/>
              <a:uLnTx/>
              <a:uFillTx/>
              <a:latin typeface="Century Gothic" panose="020B0502020202020204" pitchFamily="34" charset="0"/>
              <a:ea typeface="+mj-ea"/>
              <a:cs typeface="+mj-cs"/>
            </a:endParaRPr>
          </a:p>
        </p:txBody>
      </p:sp>
      <p:grpSp>
        <p:nvGrpSpPr>
          <p:cNvPr id="15" name="Group 14">
            <a:extLst>
              <a:ext uri="{FF2B5EF4-FFF2-40B4-BE49-F238E27FC236}">
                <a16:creationId xmlns:a16="http://schemas.microsoft.com/office/drawing/2014/main" id="{0303217F-F556-A12A-E1BB-80135D838BFB}"/>
              </a:ext>
            </a:extLst>
          </p:cNvPr>
          <p:cNvGrpSpPr/>
          <p:nvPr/>
        </p:nvGrpSpPr>
        <p:grpSpPr>
          <a:xfrm>
            <a:off x="1234931" y="2312194"/>
            <a:ext cx="9592997" cy="4170503"/>
            <a:chOff x="1155030" y="1894944"/>
            <a:chExt cx="9592997" cy="4170503"/>
          </a:xfrm>
        </p:grpSpPr>
        <p:pic>
          <p:nvPicPr>
            <p:cNvPr id="2" name="Picture 2" descr="Logo, company name&#10;&#10;Description automatically generated">
              <a:extLst>
                <a:ext uri="{FF2B5EF4-FFF2-40B4-BE49-F238E27FC236}">
                  <a16:creationId xmlns:a16="http://schemas.microsoft.com/office/drawing/2014/main" id="{9A024443-BACE-4F40-F70E-D869F1FFD1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89027" y="1894944"/>
              <a:ext cx="2159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Graphical user interface, text&#10;&#10;Description automatically generated">
              <a:extLst>
                <a:ext uri="{FF2B5EF4-FFF2-40B4-BE49-F238E27FC236}">
                  <a16:creationId xmlns:a16="http://schemas.microsoft.com/office/drawing/2014/main" id="{D9B4DD12-9CAE-29E7-57B9-5F4578A0DC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5030" y="3627152"/>
              <a:ext cx="1905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a:extLst>
                <a:ext uri="{FF2B5EF4-FFF2-40B4-BE49-F238E27FC236}">
                  <a16:creationId xmlns:a16="http://schemas.microsoft.com/office/drawing/2014/main" id="{A5F377E9-7AE4-8B2E-5233-148520BE5B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3173" y="2419468"/>
              <a:ext cx="2928938"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0">
              <a:extLst>
                <a:ext uri="{FF2B5EF4-FFF2-40B4-BE49-F238E27FC236}">
                  <a16:creationId xmlns:a16="http://schemas.microsoft.com/office/drawing/2014/main" id="{06CCF2EF-1525-0D75-2934-E69443A576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24303" y="3477826"/>
              <a:ext cx="1854760" cy="843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36">
              <a:extLst>
                <a:ext uri="{FF2B5EF4-FFF2-40B4-BE49-F238E27FC236}">
                  <a16:creationId xmlns:a16="http://schemas.microsoft.com/office/drawing/2014/main" id="{AAAD713F-3C5F-B6D4-619B-B8D1EB45C834}"/>
                </a:ext>
              </a:extLst>
            </p:cNvPr>
            <p:cNvSpPr txBox="1">
              <a:spLocks noChangeArrowheads="1"/>
            </p:cNvSpPr>
            <p:nvPr/>
          </p:nvSpPr>
          <p:spPr bwMode="auto">
            <a:xfrm>
              <a:off x="4537474" y="5719156"/>
              <a:ext cx="3123006" cy="346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A8C6E"/>
                </a:buClr>
                <a:buSzPct val="80000"/>
                <a:buFont typeface="Wingdings" panose="05000000000000000000" pitchFamily="2" charset="2"/>
                <a:buChar char="Ø"/>
                <a:defRPr sz="2800">
                  <a:solidFill>
                    <a:srgbClr val="000066"/>
                  </a:solidFill>
                  <a:latin typeface="Humnst777 BT" pitchFamily="34" charset="0"/>
                </a:defRPr>
              </a:lvl1pPr>
              <a:lvl2pPr marL="742950" indent="-285750">
                <a:spcBef>
                  <a:spcPct val="20000"/>
                </a:spcBef>
                <a:buClr>
                  <a:schemeClr val="tx1"/>
                </a:buClr>
                <a:buSzPct val="80000"/>
                <a:buChar char="•"/>
                <a:defRPr sz="2800">
                  <a:solidFill>
                    <a:srgbClr val="000066"/>
                  </a:solidFill>
                  <a:latin typeface="Humnst777 BT" pitchFamily="34" charset="0"/>
                </a:defRPr>
              </a:lvl2pPr>
              <a:lvl3pPr marL="1143000" indent="-228600">
                <a:spcBef>
                  <a:spcPct val="20000"/>
                </a:spcBef>
                <a:buClr>
                  <a:schemeClr val="tx1"/>
                </a:buClr>
                <a:buSzPct val="80000"/>
                <a:buFont typeface="Wingdings" panose="05000000000000000000" pitchFamily="2" charset="2"/>
                <a:buChar char="•"/>
                <a:defRPr sz="2800">
                  <a:solidFill>
                    <a:srgbClr val="000066"/>
                  </a:solidFill>
                  <a:latin typeface="Humnst777 BT" pitchFamily="34" charset="0"/>
                </a:defRPr>
              </a:lvl3pPr>
              <a:lvl4pPr marL="1600200" indent="-228600">
                <a:spcBef>
                  <a:spcPct val="20000"/>
                </a:spcBef>
                <a:buClr>
                  <a:schemeClr val="tx1"/>
                </a:buClr>
                <a:buSzPct val="80000"/>
                <a:buFont typeface="Wingdings" panose="05000000000000000000" pitchFamily="2" charset="2"/>
                <a:buChar char="Ø"/>
                <a:defRPr sz="2800">
                  <a:solidFill>
                    <a:srgbClr val="000066"/>
                  </a:solidFill>
                  <a:latin typeface="Humnst777 BT" pitchFamily="34" charset="0"/>
                </a:defRPr>
              </a:lvl4pPr>
              <a:lvl5pPr marL="2057400" indent="-228600">
                <a:spcBef>
                  <a:spcPct val="20000"/>
                </a:spcBef>
                <a:buClr>
                  <a:schemeClr val="tx1"/>
                </a:buClr>
                <a:buSzPct val="80000"/>
                <a:buFont typeface="Wingdings" panose="05000000000000000000" pitchFamily="2" charset="2"/>
                <a:buChar char="Ø"/>
                <a:defRPr sz="2800">
                  <a:solidFill>
                    <a:srgbClr val="000066"/>
                  </a:solidFill>
                  <a:latin typeface="Humnst777 BT" pitchFamily="34" charset="0"/>
                </a:defRPr>
              </a:lvl5pPr>
              <a:lvl6pPr marL="2514600" indent="-228600" eaLnBrk="0" fontAlgn="base" hangingPunct="0">
                <a:spcBef>
                  <a:spcPct val="20000"/>
                </a:spcBef>
                <a:spcAft>
                  <a:spcPct val="0"/>
                </a:spcAft>
                <a:buClr>
                  <a:schemeClr val="tx1"/>
                </a:buClr>
                <a:buSzPct val="80000"/>
                <a:buFont typeface="Wingdings" panose="05000000000000000000" pitchFamily="2" charset="2"/>
                <a:buChar char="Ø"/>
                <a:defRPr sz="2800">
                  <a:solidFill>
                    <a:srgbClr val="000066"/>
                  </a:solidFill>
                  <a:latin typeface="Humnst777 BT" pitchFamily="34" charset="0"/>
                </a:defRPr>
              </a:lvl6pPr>
              <a:lvl7pPr marL="2971800" indent="-228600" eaLnBrk="0" fontAlgn="base" hangingPunct="0">
                <a:spcBef>
                  <a:spcPct val="20000"/>
                </a:spcBef>
                <a:spcAft>
                  <a:spcPct val="0"/>
                </a:spcAft>
                <a:buClr>
                  <a:schemeClr val="tx1"/>
                </a:buClr>
                <a:buSzPct val="80000"/>
                <a:buFont typeface="Wingdings" panose="05000000000000000000" pitchFamily="2" charset="2"/>
                <a:buChar char="Ø"/>
                <a:defRPr sz="2800">
                  <a:solidFill>
                    <a:srgbClr val="000066"/>
                  </a:solidFill>
                  <a:latin typeface="Humnst777 BT" pitchFamily="34" charset="0"/>
                </a:defRPr>
              </a:lvl7pPr>
              <a:lvl8pPr marL="3429000" indent="-228600" eaLnBrk="0" fontAlgn="base" hangingPunct="0">
                <a:spcBef>
                  <a:spcPct val="20000"/>
                </a:spcBef>
                <a:spcAft>
                  <a:spcPct val="0"/>
                </a:spcAft>
                <a:buClr>
                  <a:schemeClr val="tx1"/>
                </a:buClr>
                <a:buSzPct val="80000"/>
                <a:buFont typeface="Wingdings" panose="05000000000000000000" pitchFamily="2" charset="2"/>
                <a:buChar char="Ø"/>
                <a:defRPr sz="2800">
                  <a:solidFill>
                    <a:srgbClr val="000066"/>
                  </a:solidFill>
                  <a:latin typeface="Humnst777 BT" pitchFamily="34" charset="0"/>
                </a:defRPr>
              </a:lvl8pPr>
              <a:lvl9pPr marL="3886200" indent="-228600" eaLnBrk="0" fontAlgn="base" hangingPunct="0">
                <a:spcBef>
                  <a:spcPct val="20000"/>
                </a:spcBef>
                <a:spcAft>
                  <a:spcPct val="0"/>
                </a:spcAft>
                <a:buClr>
                  <a:schemeClr val="tx1"/>
                </a:buClr>
                <a:buSzPct val="80000"/>
                <a:buFont typeface="Wingdings" panose="05000000000000000000" pitchFamily="2" charset="2"/>
                <a:buChar char="Ø"/>
                <a:defRPr sz="2800">
                  <a:solidFill>
                    <a:srgbClr val="000066"/>
                  </a:solidFill>
                  <a:latin typeface="Humnst777 BT"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en-US" sz="1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Picture 17" descr="A picture containing logo&#10;&#10;Description automatically generated">
              <a:extLst>
                <a:ext uri="{FF2B5EF4-FFF2-40B4-BE49-F238E27FC236}">
                  <a16:creationId xmlns:a16="http://schemas.microsoft.com/office/drawing/2014/main" id="{03375B1C-6CA3-CFD4-DEE7-B5BD85701F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53173" y="3624090"/>
              <a:ext cx="2579688"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 name="Picture 13" descr="A red and grey logo&#10;&#10;Description automatically generated">
            <a:extLst>
              <a:ext uri="{FF2B5EF4-FFF2-40B4-BE49-F238E27FC236}">
                <a16:creationId xmlns:a16="http://schemas.microsoft.com/office/drawing/2014/main" id="{5FF91507-1185-70B4-DD30-CB63F03FC8F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67545" y="1469225"/>
            <a:ext cx="2256905" cy="939338"/>
          </a:xfrm>
          <a:prstGeom prst="rect">
            <a:avLst/>
          </a:prstGeom>
        </p:spPr>
      </p:pic>
      <p:sp>
        <p:nvSpPr>
          <p:cNvPr id="16" name="TextBox 15">
            <a:extLst>
              <a:ext uri="{FF2B5EF4-FFF2-40B4-BE49-F238E27FC236}">
                <a16:creationId xmlns:a16="http://schemas.microsoft.com/office/drawing/2014/main" id="{2AF64D25-3F7F-737B-16AA-BB9A495034B2}"/>
              </a:ext>
            </a:extLst>
          </p:cNvPr>
          <p:cNvSpPr txBox="1"/>
          <p:nvPr/>
        </p:nvSpPr>
        <p:spPr>
          <a:xfrm>
            <a:off x="9516862" y="5601810"/>
            <a:ext cx="2494625" cy="8808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3" name="Picture 12" descr="A black and blue logo&#10;&#10;Description automatically generated">
            <a:extLst>
              <a:ext uri="{FF2B5EF4-FFF2-40B4-BE49-F238E27FC236}">
                <a16:creationId xmlns:a16="http://schemas.microsoft.com/office/drawing/2014/main" id="{00979B3D-651C-91BD-69D8-D9089CD35D8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8443" y="2560244"/>
            <a:ext cx="2287715" cy="817296"/>
          </a:xfrm>
          <a:prstGeom prst="rect">
            <a:avLst/>
          </a:prstGeom>
        </p:spPr>
      </p:pic>
      <p:pic>
        <p:nvPicPr>
          <p:cNvPr id="8" name="Picture 7" descr="A black and white logo&#10;&#10;Description automatically generated">
            <a:extLst>
              <a:ext uri="{FF2B5EF4-FFF2-40B4-BE49-F238E27FC236}">
                <a16:creationId xmlns:a16="http://schemas.microsoft.com/office/drawing/2014/main" id="{D7DB5E97-55B3-885B-BE97-58D88263AA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43087" y="5173775"/>
            <a:ext cx="1308912" cy="1308912"/>
          </a:xfrm>
          <a:prstGeom prst="rect">
            <a:avLst/>
          </a:prstGeom>
        </p:spPr>
      </p:pic>
    </p:spTree>
    <p:extLst>
      <p:ext uri="{BB962C8B-B14F-4D97-AF65-F5344CB8AC3E}">
        <p14:creationId xmlns:p14="http://schemas.microsoft.com/office/powerpoint/2010/main" val="14632181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320E716-5A01-5D14-561E-5A5A8C0A36B8}"/>
              </a:ext>
            </a:extLst>
          </p:cNvPr>
          <p:cNvSpPr txBox="1">
            <a:spLocks/>
          </p:cNvSpPr>
          <p:nvPr/>
        </p:nvSpPr>
        <p:spPr>
          <a:xfrm>
            <a:off x="1524000" y="679872"/>
            <a:ext cx="9144000" cy="58859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a:ln>
                  <a:noFill/>
                </a:ln>
                <a:solidFill>
                  <a:srgbClr val="ED1C24"/>
                </a:solidFill>
                <a:effectLst/>
                <a:uLnTx/>
                <a:uFillTx/>
                <a:latin typeface="Century Gothic" panose="020B0502020202020204" pitchFamily="34" charset="0"/>
                <a:ea typeface="+mj-ea"/>
                <a:cs typeface="+mj-cs"/>
              </a:rPr>
              <a:t>LONDON E-Business Support Programme Impact for Individual SMEs</a:t>
            </a:r>
            <a:endParaRPr kumimoji="0" lang="en-GB" sz="3200" b="0" i="0" u="none" strike="noStrike" kern="1200" cap="none" spc="0" normalizeH="0" baseline="0" noProof="0">
              <a:ln>
                <a:noFill/>
              </a:ln>
              <a:solidFill>
                <a:srgbClr val="ED1C24"/>
              </a:solidFill>
              <a:effectLst/>
              <a:uLnTx/>
              <a:uFillTx/>
              <a:latin typeface="Century Gothic" panose="020B0502020202020204" pitchFamily="34" charset="0"/>
              <a:ea typeface="+mj-ea"/>
              <a:cs typeface="+mj-cs"/>
            </a:endParaRPr>
          </a:p>
        </p:txBody>
      </p:sp>
      <p:sp>
        <p:nvSpPr>
          <p:cNvPr id="3" name="Title 1">
            <a:extLst>
              <a:ext uri="{FF2B5EF4-FFF2-40B4-BE49-F238E27FC236}">
                <a16:creationId xmlns:a16="http://schemas.microsoft.com/office/drawing/2014/main" id="{F2DD7D89-098B-AEDC-A3C5-995EA5335393}"/>
              </a:ext>
            </a:extLst>
          </p:cNvPr>
          <p:cNvSpPr txBox="1">
            <a:spLocks/>
          </p:cNvSpPr>
          <p:nvPr/>
        </p:nvSpPr>
        <p:spPr>
          <a:xfrm>
            <a:off x="1524000" y="3619556"/>
            <a:ext cx="9008129" cy="229994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571500" marR="0" lvl="0" indent="-571500" algn="l" defTabSz="914400" rtl="0" eaLnBrk="1" fontAlgn="auto" latinLnBrk="0" hangingPunct="1">
              <a:lnSpc>
                <a:spcPct val="150000"/>
              </a:lnSpc>
              <a:spcBef>
                <a:spcPct val="0"/>
              </a:spcBef>
              <a:spcAft>
                <a:spcPts val="0"/>
              </a:spcAft>
              <a:buClr>
                <a:srgbClr val="ED1921"/>
              </a:buClr>
              <a:buSzTx/>
              <a:buFont typeface="Arial" panose="020B0604020202020204" pitchFamily="34" charset="0"/>
              <a:buChar char="•"/>
              <a:tabLst/>
              <a:defRPr/>
            </a:pPr>
            <a:endParaRPr kumimoji="0" lang="en-US" sz="2800" b="0" i="0" u="none" strike="noStrike" kern="1200" cap="none" spc="0" normalizeH="0" baseline="0" noProof="0">
              <a:ln>
                <a:noFill/>
              </a:ln>
              <a:solidFill>
                <a:prstClr val="black">
                  <a:lumMod val="65000"/>
                  <a:lumOff val="35000"/>
                </a:prstClr>
              </a:solidFill>
              <a:effectLst/>
              <a:uLnTx/>
              <a:uFillTx/>
              <a:latin typeface="Century Gothic" panose="020B0502020202020204" pitchFamily="34" charset="0"/>
              <a:ea typeface="+mj-ea"/>
              <a:cs typeface="+mj-cs"/>
            </a:endParaRPr>
          </a:p>
          <a:p>
            <a:pPr marL="571500" marR="0" lvl="0" indent="-571500" algn="l" defTabSz="914400" rtl="0" eaLnBrk="1" fontAlgn="auto" latinLnBrk="0" hangingPunct="1">
              <a:lnSpc>
                <a:spcPct val="100000"/>
              </a:lnSpc>
              <a:spcBef>
                <a:spcPct val="0"/>
              </a:spcBef>
              <a:spcAft>
                <a:spcPts val="0"/>
              </a:spcAft>
              <a:buClr>
                <a:srgbClr val="ED1921"/>
              </a:buClr>
              <a:buSzTx/>
              <a:buFont typeface="Arial" panose="020B0604020202020204" pitchFamily="34" charset="0"/>
              <a:buChar char="•"/>
              <a:tabLst/>
              <a:defRPr/>
            </a:pPr>
            <a:r>
              <a:rPr kumimoji="0" lang="en-US" sz="2800" b="0" i="0" u="none" strike="noStrike" kern="1200" cap="none" spc="0" normalizeH="0" baseline="0" noProof="0">
                <a:ln>
                  <a:noFill/>
                </a:ln>
                <a:solidFill>
                  <a:prstClr val="black">
                    <a:lumMod val="65000"/>
                    <a:lumOff val="35000"/>
                  </a:prstClr>
                </a:solidFill>
                <a:effectLst/>
                <a:uLnTx/>
                <a:uFillTx/>
                <a:latin typeface="Century Gothic" panose="020B0502020202020204" pitchFamily="34" charset="0"/>
                <a:ea typeface="+mj-ea"/>
                <a:cs typeface="+mj-cs"/>
              </a:rPr>
              <a:t>Enhance digital knowledge &amp; skills</a:t>
            </a:r>
          </a:p>
          <a:p>
            <a:pPr marL="571500" marR="0" lvl="0" indent="-571500" algn="l" defTabSz="914400" rtl="0" eaLnBrk="1" fontAlgn="auto" latinLnBrk="0" hangingPunct="1">
              <a:lnSpc>
                <a:spcPct val="100000"/>
              </a:lnSpc>
              <a:spcBef>
                <a:spcPct val="0"/>
              </a:spcBef>
              <a:spcAft>
                <a:spcPts val="0"/>
              </a:spcAft>
              <a:buClr>
                <a:srgbClr val="ED1921"/>
              </a:buClr>
              <a:buSzTx/>
              <a:buFont typeface="Arial" panose="020B0604020202020204" pitchFamily="34" charset="0"/>
              <a:buChar char="•"/>
              <a:tabLst/>
              <a:defRPr/>
            </a:pPr>
            <a:r>
              <a:rPr kumimoji="0" lang="en-US" sz="2800" b="0" i="0" u="none" strike="noStrike" kern="1200" cap="none" spc="0" normalizeH="0" baseline="0" noProof="0">
                <a:ln>
                  <a:noFill/>
                </a:ln>
                <a:solidFill>
                  <a:prstClr val="black">
                    <a:lumMod val="65000"/>
                    <a:lumOff val="35000"/>
                  </a:prstClr>
                </a:solidFill>
                <a:effectLst/>
                <a:uLnTx/>
                <a:uFillTx/>
                <a:latin typeface="Century Gothic" panose="020B0502020202020204" pitchFamily="34" charset="0"/>
                <a:ea typeface="+mj-ea"/>
                <a:cs typeface="+mj-cs"/>
              </a:rPr>
              <a:t>Boost effectiveness of online marketing – </a:t>
            </a:r>
            <a:r>
              <a:rPr kumimoji="0" lang="en-US" sz="2800" b="0" i="0" u="none" strike="noStrike" kern="1200" cap="none" spc="0" normalizeH="0" baseline="0" noProof="0" err="1">
                <a:ln>
                  <a:noFill/>
                </a:ln>
                <a:solidFill>
                  <a:prstClr val="black">
                    <a:lumMod val="65000"/>
                    <a:lumOff val="35000"/>
                  </a:prstClr>
                </a:solidFill>
                <a:effectLst/>
                <a:uLnTx/>
                <a:uFillTx/>
                <a:latin typeface="Century Gothic" panose="020B0502020202020204" pitchFamily="34" charset="0"/>
                <a:ea typeface="+mj-ea"/>
                <a:cs typeface="+mj-cs"/>
              </a:rPr>
              <a:t>maximise</a:t>
            </a:r>
            <a:r>
              <a:rPr kumimoji="0" lang="en-US" sz="2800" b="0" i="0" u="none" strike="noStrike" kern="1200" cap="none" spc="0" normalizeH="0" baseline="0" noProof="0">
                <a:ln>
                  <a:noFill/>
                </a:ln>
                <a:solidFill>
                  <a:prstClr val="black">
                    <a:lumMod val="65000"/>
                    <a:lumOff val="35000"/>
                  </a:prstClr>
                </a:solidFill>
                <a:effectLst/>
                <a:uLnTx/>
                <a:uFillTx/>
                <a:latin typeface="Century Gothic" panose="020B0502020202020204" pitchFamily="34" charset="0"/>
                <a:ea typeface="+mj-ea"/>
                <a:cs typeface="+mj-cs"/>
              </a:rPr>
              <a:t> sales</a:t>
            </a:r>
          </a:p>
          <a:p>
            <a:pPr marL="571500" marR="0" lvl="0" indent="-571500" algn="l" defTabSz="914400" rtl="0" eaLnBrk="1" fontAlgn="auto" latinLnBrk="0" hangingPunct="1">
              <a:lnSpc>
                <a:spcPct val="100000"/>
              </a:lnSpc>
              <a:spcBef>
                <a:spcPct val="0"/>
              </a:spcBef>
              <a:spcAft>
                <a:spcPts val="0"/>
              </a:spcAft>
              <a:buClr>
                <a:srgbClr val="ED1921"/>
              </a:buClr>
              <a:buSzTx/>
              <a:buFont typeface="Arial" panose="020B0604020202020204" pitchFamily="34" charset="0"/>
              <a:buChar char="•"/>
              <a:tabLst/>
              <a:defRPr/>
            </a:pPr>
            <a:r>
              <a:rPr kumimoji="0" lang="en-US" sz="2800" b="0" i="0" u="none" strike="noStrike" kern="1200" cap="none" spc="0" normalizeH="0" baseline="0" noProof="0">
                <a:ln>
                  <a:noFill/>
                </a:ln>
                <a:solidFill>
                  <a:prstClr val="black">
                    <a:lumMod val="65000"/>
                    <a:lumOff val="35000"/>
                  </a:prstClr>
                </a:solidFill>
                <a:effectLst/>
                <a:uLnTx/>
                <a:uFillTx/>
                <a:latin typeface="Century Gothic" panose="020B0502020202020204" pitchFamily="34" charset="0"/>
                <a:ea typeface="+mj-ea"/>
                <a:cs typeface="+mj-cs"/>
              </a:rPr>
              <a:t>Increase productivity and improve efficiency through adoption of digital tools</a:t>
            </a:r>
          </a:p>
          <a:p>
            <a:pPr marL="571500" marR="0" lvl="0" indent="-571500" algn="l" defTabSz="914400" rtl="0" eaLnBrk="1" fontAlgn="auto" latinLnBrk="0" hangingPunct="1">
              <a:lnSpc>
                <a:spcPct val="100000"/>
              </a:lnSpc>
              <a:spcBef>
                <a:spcPct val="0"/>
              </a:spcBef>
              <a:spcAft>
                <a:spcPts val="0"/>
              </a:spcAft>
              <a:buClr>
                <a:srgbClr val="ED1921"/>
              </a:buClr>
              <a:buSzTx/>
              <a:buFont typeface="Arial" panose="020B0604020202020204" pitchFamily="34" charset="0"/>
              <a:buChar char="•"/>
              <a:tabLst/>
              <a:defRPr/>
            </a:pPr>
            <a:r>
              <a:rPr kumimoji="0" lang="en-US" sz="2800" b="0" i="0" u="none" strike="noStrike" kern="1200" cap="none" spc="0" normalizeH="0" baseline="0" noProof="0">
                <a:ln>
                  <a:noFill/>
                </a:ln>
                <a:solidFill>
                  <a:prstClr val="black">
                    <a:lumMod val="65000"/>
                    <a:lumOff val="35000"/>
                  </a:prstClr>
                </a:solidFill>
                <a:effectLst/>
                <a:uLnTx/>
                <a:uFillTx/>
                <a:latin typeface="Century Gothic" panose="020B0502020202020204" pitchFamily="34" charset="0"/>
                <a:ea typeface="+mj-ea"/>
                <a:cs typeface="+mj-cs"/>
              </a:rPr>
              <a:t>Save time and money</a:t>
            </a:r>
          </a:p>
          <a:p>
            <a:pPr marL="571500" marR="0" lvl="0" indent="-571500" algn="l" defTabSz="914400" rtl="0" eaLnBrk="1" fontAlgn="auto" latinLnBrk="0" hangingPunct="1">
              <a:lnSpc>
                <a:spcPct val="100000"/>
              </a:lnSpc>
              <a:spcBef>
                <a:spcPct val="0"/>
              </a:spcBef>
              <a:spcAft>
                <a:spcPts val="0"/>
              </a:spcAft>
              <a:buClr>
                <a:srgbClr val="ED1921"/>
              </a:buClr>
              <a:buSzTx/>
              <a:buFont typeface="Arial" panose="020B0604020202020204" pitchFamily="34" charset="0"/>
              <a:buChar char="•"/>
              <a:tabLst/>
              <a:defRPr/>
            </a:pPr>
            <a:r>
              <a:rPr kumimoji="0" lang="en-US" sz="2800" b="0" i="0" u="none" strike="noStrike" kern="1200" cap="none" spc="0" normalizeH="0" baseline="0" noProof="0">
                <a:ln>
                  <a:noFill/>
                </a:ln>
                <a:solidFill>
                  <a:prstClr val="black">
                    <a:lumMod val="65000"/>
                    <a:lumOff val="35000"/>
                  </a:prstClr>
                </a:solidFill>
                <a:effectLst/>
                <a:uLnTx/>
                <a:uFillTx/>
                <a:latin typeface="Century Gothic" panose="020B0502020202020204" pitchFamily="34" charset="0"/>
                <a:ea typeface="+mj-ea"/>
                <a:cs typeface="+mj-cs"/>
              </a:rPr>
              <a:t>Increase turnover</a:t>
            </a:r>
          </a:p>
          <a:p>
            <a:pPr marL="571500" marR="0" lvl="0" indent="-571500" algn="l" defTabSz="914400" rtl="0" eaLnBrk="1" fontAlgn="auto" latinLnBrk="0" hangingPunct="1">
              <a:lnSpc>
                <a:spcPct val="100000"/>
              </a:lnSpc>
              <a:spcBef>
                <a:spcPct val="0"/>
              </a:spcBef>
              <a:spcAft>
                <a:spcPts val="0"/>
              </a:spcAft>
              <a:buClr>
                <a:srgbClr val="ED1921"/>
              </a:buClr>
              <a:buSzTx/>
              <a:buFont typeface="Arial" panose="020B0604020202020204" pitchFamily="34" charset="0"/>
              <a:buChar char="•"/>
              <a:tabLst/>
              <a:defRPr/>
            </a:pPr>
            <a:r>
              <a:rPr kumimoji="0" lang="en-US" sz="2800" b="0" i="0" u="none" strike="noStrike" kern="1200" cap="none" spc="0" normalizeH="0" baseline="0" noProof="0">
                <a:ln>
                  <a:noFill/>
                </a:ln>
                <a:solidFill>
                  <a:prstClr val="black">
                    <a:lumMod val="65000"/>
                    <a:lumOff val="35000"/>
                  </a:prstClr>
                </a:solidFill>
                <a:effectLst/>
                <a:uLnTx/>
                <a:uFillTx/>
                <a:latin typeface="Century Gothic" panose="020B0502020202020204" pitchFamily="34" charset="0"/>
                <a:ea typeface="+mj-ea"/>
                <a:cs typeface="+mj-cs"/>
              </a:rPr>
              <a:t>Become more sustainable</a:t>
            </a:r>
          </a:p>
          <a:p>
            <a:pPr marL="571500" marR="0" lvl="0" indent="-571500" algn="l" defTabSz="914400" rtl="0" eaLnBrk="1" fontAlgn="auto" latinLnBrk="0" hangingPunct="1">
              <a:lnSpc>
                <a:spcPct val="100000"/>
              </a:lnSpc>
              <a:spcBef>
                <a:spcPct val="0"/>
              </a:spcBef>
              <a:spcAft>
                <a:spcPts val="0"/>
              </a:spcAft>
              <a:buClr>
                <a:srgbClr val="ED1921"/>
              </a:buClr>
              <a:buSzTx/>
              <a:buFont typeface="Arial" panose="020B0604020202020204" pitchFamily="34" charset="0"/>
              <a:buChar char="•"/>
              <a:tabLst/>
              <a:defRPr/>
            </a:pPr>
            <a:endParaRPr kumimoji="0" lang="en-US" sz="2800" b="0" i="0" u="none" strike="noStrike" kern="1200" cap="none" spc="0" normalizeH="0" baseline="0" noProof="0">
              <a:ln>
                <a:noFill/>
              </a:ln>
              <a:solidFill>
                <a:prstClr val="black">
                  <a:lumMod val="65000"/>
                  <a:lumOff val="35000"/>
                </a:prstClr>
              </a:solidFill>
              <a:effectLst/>
              <a:uLnTx/>
              <a:uFillTx/>
              <a:latin typeface="Century Gothic" panose="020B0502020202020204" pitchFamily="34" charset="0"/>
              <a:ea typeface="+mj-ea"/>
              <a:cs typeface="+mj-cs"/>
            </a:endParaRPr>
          </a:p>
          <a:p>
            <a:pPr marL="571500" marR="0" lvl="0" indent="-571500" algn="ctr" defTabSz="914400" rtl="0" eaLnBrk="1" fontAlgn="auto" latinLnBrk="0" hangingPunct="1">
              <a:lnSpc>
                <a:spcPct val="90000"/>
              </a:lnSpc>
              <a:spcBef>
                <a:spcPct val="0"/>
              </a:spcBef>
              <a:spcAft>
                <a:spcPts val="0"/>
              </a:spcAft>
              <a:buClr>
                <a:srgbClr val="ED1921"/>
              </a:buClr>
              <a:buSzTx/>
              <a:buFont typeface="Arial" panose="020B0604020202020204" pitchFamily="34" charset="0"/>
              <a:buChar char="•"/>
              <a:tabLst/>
              <a:defRPr/>
            </a:pPr>
            <a:endParaRPr kumimoji="0" lang="en-US" sz="2800" b="0" i="0" u="none" strike="noStrike" kern="1200" cap="none" spc="0" normalizeH="0" baseline="0" noProof="0">
              <a:ln>
                <a:noFill/>
              </a:ln>
              <a:solidFill>
                <a:prstClr val="black">
                  <a:lumMod val="65000"/>
                  <a:lumOff val="35000"/>
                </a:prstClr>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15607208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242FD5-D287-EB11-5B6B-E3D953E774C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A012D86-03AB-7D11-AF80-69D9E040DB08}"/>
              </a:ext>
            </a:extLst>
          </p:cNvPr>
          <p:cNvPicPr>
            <a:picLocks noChangeAspect="1"/>
          </p:cNvPicPr>
          <p:nvPr/>
        </p:nvPicPr>
        <p:blipFill rotWithShape="1">
          <a:blip r:embed="rId2"/>
          <a:srcRect t="6611" b="340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0CE93A5D-5D81-46CD-FF38-0866ED10E136}"/>
              </a:ext>
            </a:extLst>
          </p:cNvPr>
          <p:cNvSpPr txBox="1"/>
          <p:nvPr/>
        </p:nvSpPr>
        <p:spPr>
          <a:xfrm>
            <a:off x="7680960" y="320040"/>
            <a:ext cx="39319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Calibri" panose="020F0502020204030204"/>
                <a:ea typeface="+mn-ea"/>
                <a:cs typeface="+mn-cs"/>
              </a:rPr>
              <a:t>The E-Business programme delivers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Calibri" panose="020F0502020204030204"/>
                <a:ea typeface="+mn-ea"/>
                <a:cs typeface="+mn-cs"/>
              </a:rPr>
              <a:t>Across all London Boroughs</a:t>
            </a:r>
          </a:p>
        </p:txBody>
      </p:sp>
    </p:spTree>
    <p:extLst>
      <p:ext uri="{BB962C8B-B14F-4D97-AF65-F5344CB8AC3E}">
        <p14:creationId xmlns:p14="http://schemas.microsoft.com/office/powerpoint/2010/main" val="39891424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452268E-6D2F-0165-576A-753F05159FC9}"/>
              </a:ext>
            </a:extLst>
          </p:cNvPr>
          <p:cNvSpPr txBox="1"/>
          <p:nvPr/>
        </p:nvSpPr>
        <p:spPr>
          <a:xfrm>
            <a:off x="1754909" y="1254923"/>
            <a:ext cx="7900266" cy="790986"/>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GB" sz="2000" b="0" i="1"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Tx/>
              <a:buChar char="-"/>
              <a:tabLst/>
              <a:defRPr/>
            </a:pPr>
            <a:endParaRPr kumimoji="0" lang="en-GB" sz="2400" b="0" i="1"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1" name="Title 1">
            <a:extLst>
              <a:ext uri="{FF2B5EF4-FFF2-40B4-BE49-F238E27FC236}">
                <a16:creationId xmlns:a16="http://schemas.microsoft.com/office/drawing/2014/main" id="{5F31EDB8-7D4E-055B-FD8A-A561BBC8891C}"/>
              </a:ext>
            </a:extLst>
          </p:cNvPr>
          <p:cNvSpPr txBox="1">
            <a:spLocks/>
          </p:cNvSpPr>
          <p:nvPr/>
        </p:nvSpPr>
        <p:spPr>
          <a:xfrm>
            <a:off x="1462454" y="324765"/>
            <a:ext cx="9144000" cy="58859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a:ln>
                  <a:noFill/>
                </a:ln>
                <a:solidFill>
                  <a:schemeClr val="bg1">
                    <a:lumMod val="50000"/>
                  </a:schemeClr>
                </a:solidFill>
                <a:effectLst/>
                <a:uLnTx/>
                <a:uFillTx/>
                <a:latin typeface="Century Gothic" panose="020B0502020202020204" pitchFamily="34" charset="0"/>
                <a:ea typeface="+mj-ea"/>
                <a:cs typeface="+mj-cs"/>
              </a:rPr>
              <a:t>How Businesses Register</a:t>
            </a:r>
            <a:endParaRPr kumimoji="0" lang="en-GB" sz="3200" b="0" i="0" u="none" strike="noStrike" kern="1200" cap="none" spc="0" normalizeH="0" baseline="0" noProof="0">
              <a:ln>
                <a:noFill/>
              </a:ln>
              <a:solidFill>
                <a:schemeClr val="bg1">
                  <a:lumMod val="50000"/>
                </a:schemeClr>
              </a:solidFill>
              <a:effectLst/>
              <a:uLnTx/>
              <a:uFillTx/>
              <a:latin typeface="Century Gothic" panose="020B0502020202020204" pitchFamily="34" charset="0"/>
              <a:ea typeface="+mj-ea"/>
              <a:cs typeface="+mj-cs"/>
            </a:endParaRPr>
          </a:p>
        </p:txBody>
      </p:sp>
      <p:sp>
        <p:nvSpPr>
          <p:cNvPr id="2" name="Title 1">
            <a:extLst>
              <a:ext uri="{FF2B5EF4-FFF2-40B4-BE49-F238E27FC236}">
                <a16:creationId xmlns:a16="http://schemas.microsoft.com/office/drawing/2014/main" id="{4BAB9097-5492-0C74-744D-8B43182DD612}"/>
              </a:ext>
            </a:extLst>
          </p:cNvPr>
          <p:cNvSpPr txBox="1">
            <a:spLocks/>
          </p:cNvSpPr>
          <p:nvPr/>
        </p:nvSpPr>
        <p:spPr>
          <a:xfrm>
            <a:off x="1524000" y="5844920"/>
            <a:ext cx="9144000" cy="58859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a:ln>
                  <a:noFill/>
                </a:ln>
                <a:solidFill>
                  <a:prstClr val="black">
                    <a:lumMod val="65000"/>
                    <a:lumOff val="35000"/>
                  </a:prstClr>
                </a:solidFill>
                <a:effectLst/>
                <a:uLnTx/>
                <a:uFillTx/>
                <a:latin typeface="Century Gothic" panose="020B0502020202020204" pitchFamily="34" charset="0"/>
                <a:ea typeface="+mj-ea"/>
                <a:cs typeface="+mj-cs"/>
              </a:rPr>
              <a:t>For businesses based in Greenwich </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3200" b="0" i="1" u="none" strike="noStrike" kern="1200" cap="none" spc="0" normalizeH="0" baseline="0" noProof="0">
              <a:ln>
                <a:noFill/>
              </a:ln>
              <a:solidFill>
                <a:prstClr val="black">
                  <a:lumMod val="65000"/>
                  <a:lumOff val="35000"/>
                </a:prstClr>
              </a:solidFill>
              <a:effectLst/>
              <a:uLnTx/>
              <a:uFillTx/>
              <a:latin typeface="Century Gothic" panose="020B0502020202020204" pitchFamily="34" charset="0"/>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200" b="0" i="1" u="none" strike="noStrike" kern="1200" cap="none" spc="0" normalizeH="0" baseline="0" noProof="0">
                <a:ln>
                  <a:noFill/>
                </a:ln>
                <a:solidFill>
                  <a:prstClr val="black">
                    <a:lumMod val="65000"/>
                    <a:lumOff val="35000"/>
                  </a:prstClr>
                </a:solidFill>
                <a:effectLst/>
                <a:uLnTx/>
                <a:uFillTx/>
                <a:latin typeface="Century Gothic" panose="020B0502020202020204" pitchFamily="34" charset="0"/>
                <a:ea typeface="+mj-ea"/>
                <a:cs typeface="+mj-cs"/>
              </a:rPr>
              <a:t>South East Enterprise: </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3200" b="0" i="1" u="none" strike="noStrike" kern="1200" cap="none" spc="0" normalizeH="0" baseline="0" noProof="0">
              <a:ln>
                <a:noFill/>
              </a:ln>
              <a:solidFill>
                <a:prstClr val="black">
                  <a:lumMod val="65000"/>
                  <a:lumOff val="35000"/>
                </a:prstClr>
              </a:solidFill>
              <a:effectLst/>
              <a:uLnTx/>
              <a:uFillTx/>
              <a:latin typeface="Century Gothic" panose="020B0502020202020204" pitchFamily="34" charset="0"/>
              <a:ea typeface="+mj-ea"/>
              <a:cs typeface="+mj-cs"/>
              <a:hlinkClick r:id="rId2"/>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200" b="0" i="1" u="none" strike="noStrike" kern="1200" cap="none" spc="0" normalizeH="0" baseline="0" noProof="0">
                <a:ln>
                  <a:noFill/>
                </a:ln>
                <a:solidFill>
                  <a:prstClr val="black">
                    <a:lumMod val="65000"/>
                    <a:lumOff val="35000"/>
                  </a:prstClr>
                </a:solidFill>
                <a:effectLst/>
                <a:uLnTx/>
                <a:uFillTx/>
                <a:latin typeface="Century Gothic" panose="020B0502020202020204" pitchFamily="34" charset="0"/>
                <a:ea typeface="+mj-ea"/>
                <a:cs typeface="+mj-cs"/>
                <a:hlinkClick r:id="rId2"/>
              </a:rPr>
              <a:t>www.seenterprise.co.uk</a:t>
            </a:r>
            <a:endParaRPr kumimoji="0" lang="en-GB" sz="3200" b="0" i="1" u="none" strike="noStrike" kern="1200" cap="none" spc="0" normalizeH="0" baseline="0" noProof="0">
              <a:ln>
                <a:noFill/>
              </a:ln>
              <a:solidFill>
                <a:prstClr val="black">
                  <a:lumMod val="65000"/>
                  <a:lumOff val="35000"/>
                </a:prstClr>
              </a:solidFill>
              <a:effectLst/>
              <a:uLnTx/>
              <a:uFillTx/>
              <a:latin typeface="Century Gothic" panose="020B0502020202020204" pitchFamily="34" charset="0"/>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lang="en-GB" sz="3200" i="1">
              <a:solidFill>
                <a:prstClr val="black">
                  <a:lumMod val="65000"/>
                  <a:lumOff val="35000"/>
                </a:prstClr>
              </a:solidFill>
              <a:latin typeface="Century Gothic" panose="020B050202020202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lang="en-GB" sz="3200" i="1">
                <a:solidFill>
                  <a:prstClr val="black">
                    <a:lumMod val="65000"/>
                    <a:lumOff val="35000"/>
                  </a:prstClr>
                </a:solidFill>
                <a:latin typeface="Century Gothic" panose="020B0502020202020204" pitchFamily="34" charset="0"/>
              </a:rPr>
              <a:t>Tel: 020 8305 2666</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3200" b="0" i="1" u="none" strike="noStrike" kern="1200" cap="none" spc="0" normalizeH="0" baseline="0" noProof="0">
              <a:ln>
                <a:noFill/>
              </a:ln>
              <a:solidFill>
                <a:prstClr val="black">
                  <a:lumMod val="65000"/>
                  <a:lumOff val="35000"/>
                </a:prstClr>
              </a:solidFill>
              <a:effectLst/>
              <a:uLnTx/>
              <a:uFillTx/>
              <a:latin typeface="Century Gothic" panose="020B0502020202020204" pitchFamily="34" charset="0"/>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lang="en-GB" sz="3200" i="1">
                <a:solidFill>
                  <a:prstClr val="black">
                    <a:lumMod val="65000"/>
                    <a:lumOff val="35000"/>
                  </a:prstClr>
                </a:solidFill>
                <a:latin typeface="Century Gothic" panose="020B0502020202020204" pitchFamily="34" charset="0"/>
              </a:rPr>
              <a:t>Our offices and training suite are in Woolwich</a:t>
            </a:r>
            <a:endParaRPr kumimoji="0" lang="en-GB" sz="3200" b="0" i="1" u="none" strike="noStrike" kern="1200" cap="none" spc="0" normalizeH="0" baseline="0" noProof="0">
              <a:ln>
                <a:noFill/>
              </a:ln>
              <a:solidFill>
                <a:prstClr val="black">
                  <a:lumMod val="65000"/>
                  <a:lumOff val="35000"/>
                </a:prstClr>
              </a:solidFill>
              <a:effectLst/>
              <a:uLnTx/>
              <a:uFillTx/>
              <a:latin typeface="Century Gothic" panose="020B0502020202020204" pitchFamily="34" charset="0"/>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3200" b="0" i="1" u="none" strike="noStrike" kern="1200" cap="none" spc="0" normalizeH="0" baseline="0" noProof="0">
              <a:ln>
                <a:noFill/>
              </a:ln>
              <a:solidFill>
                <a:prstClr val="black">
                  <a:lumMod val="65000"/>
                  <a:lumOff val="35000"/>
                </a:prstClr>
              </a:solidFill>
              <a:effectLst/>
              <a:uLnTx/>
              <a:uFillTx/>
              <a:latin typeface="Century Gothic" panose="020B0502020202020204" pitchFamily="34" charset="0"/>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3200" b="0" i="1" u="none" strike="noStrike" kern="1200" cap="none" spc="0" normalizeH="0" baseline="0" noProof="0">
              <a:ln>
                <a:noFill/>
              </a:ln>
              <a:solidFill>
                <a:prstClr val="black">
                  <a:lumMod val="65000"/>
                  <a:lumOff val="35000"/>
                </a:prstClr>
              </a:solidFill>
              <a:effectLst/>
              <a:highlight>
                <a:srgbClr val="FFFF00"/>
              </a:highlight>
              <a:uLnTx/>
              <a:uFillTx/>
              <a:latin typeface="Century Gothic" panose="020B0502020202020204" pitchFamily="34" charset="0"/>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3200" b="0" i="0" u="none" strike="noStrike" kern="1200" cap="none" spc="0" normalizeH="0" baseline="0" noProof="0">
              <a:ln>
                <a:noFill/>
              </a:ln>
              <a:solidFill>
                <a:prstClr val="black">
                  <a:lumMod val="65000"/>
                  <a:lumOff val="35000"/>
                </a:prstClr>
              </a:solidFill>
              <a:effectLst/>
              <a:uLnTx/>
              <a:uFillTx/>
              <a:latin typeface="Century Gothic" panose="020B0502020202020204" pitchFamily="34" charset="0"/>
              <a:ea typeface="+mj-ea"/>
              <a:cs typeface="+mj-cs"/>
            </a:endParaRPr>
          </a:p>
        </p:txBody>
      </p:sp>
      <p:pic>
        <p:nvPicPr>
          <p:cNvPr id="3" name="Picture 17" descr="A picture containing logo&#10;&#10;Description automatically generated">
            <a:extLst>
              <a:ext uri="{FF2B5EF4-FFF2-40B4-BE49-F238E27FC236}">
                <a16:creationId xmlns:a16="http://schemas.microsoft.com/office/drawing/2014/main" id="{F3E5E07F-3E85-EC0C-42C2-F5950EF836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8156" y="5899501"/>
            <a:ext cx="2579688"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98303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8758F93B-CA9B-DC1F-CD7F-9F60D6B8CB24}"/>
              </a:ext>
            </a:extLst>
          </p:cNvPr>
          <p:cNvSpPr>
            <a:spLocks noGrp="1" noChangeArrowheads="1"/>
          </p:cNvSpPr>
          <p:nvPr>
            <p:ph type="title"/>
          </p:nvPr>
        </p:nvSpPr>
        <p:spPr>
          <a:xfrm>
            <a:off x="2150926" y="914400"/>
            <a:ext cx="7772400" cy="2565376"/>
          </a:xfrm>
        </p:spPr>
        <p:txBody>
          <a:bodyPr/>
          <a:lstStyle/>
          <a:p>
            <a:pPr algn="ctr"/>
            <a:br>
              <a:rPr lang="en-US" altLang="en-US" sz="3600">
                <a:latin typeface="Gill Sans"/>
              </a:rPr>
            </a:br>
            <a:br>
              <a:rPr lang="en-US" altLang="en-US" sz="3600">
                <a:latin typeface="Gill Sans"/>
              </a:rPr>
            </a:br>
            <a:r>
              <a:rPr lang="en-US" altLang="en-US" sz="3600">
                <a:latin typeface="Gill Sans"/>
              </a:rPr>
              <a:t>Dr </a:t>
            </a:r>
            <a:r>
              <a:rPr lang="en-US" altLang="en-US" sz="3600" err="1">
                <a:latin typeface="Gill Sans"/>
              </a:rPr>
              <a:t>Wenxian</a:t>
            </a:r>
            <a:r>
              <a:rPr lang="en-US" altLang="en-US" sz="3600">
                <a:latin typeface="Gill Sans"/>
              </a:rPr>
              <a:t> Sun </a:t>
            </a:r>
            <a:br>
              <a:rPr lang="en-US" altLang="en-US" sz="3600">
                <a:latin typeface="Gill Sans"/>
              </a:rPr>
            </a:br>
            <a:r>
              <a:rPr lang="en-US" altLang="en-US" sz="2400">
                <a:solidFill>
                  <a:schemeClr val="tx1"/>
                </a:solidFill>
                <a:latin typeface="Gill Sans"/>
              </a:rPr>
              <a:t>Associate Professor in Project Management </a:t>
            </a:r>
            <a:br>
              <a:rPr lang="en-US" altLang="en-US" sz="2400">
                <a:solidFill>
                  <a:schemeClr val="tx1"/>
                </a:solidFill>
                <a:latin typeface="Gill Sans"/>
              </a:rPr>
            </a:br>
            <a:r>
              <a:rPr lang="en-US" altLang="en-US" sz="2400">
                <a:solidFill>
                  <a:schemeClr val="tx1"/>
                </a:solidFill>
                <a:latin typeface="Gill Sans"/>
              </a:rPr>
              <a:t>Associate Head Research and Knowledge Exchange </a:t>
            </a:r>
            <a:br>
              <a:rPr lang="en-GB" sz="2400">
                <a:effectLst/>
                <a:latin typeface="Calibri" panose="020F0502020204030204" pitchFamily="34" charset="0"/>
                <a:ea typeface="Calibri" panose="020F0502020204030204" pitchFamily="34" charset="0"/>
              </a:rPr>
            </a:br>
            <a:br>
              <a:rPr lang="en-US" altLang="en-US" sz="3600">
                <a:latin typeface="Gill Sans" pitchFamily="34" charset="0"/>
              </a:rPr>
            </a:br>
            <a:endParaRPr lang="en-US" altLang="en-US" sz="3600">
              <a:latin typeface="Gill Sans" pitchFamily="34" charset="0"/>
            </a:endParaRPr>
          </a:p>
        </p:txBody>
      </p:sp>
      <p:pic>
        <p:nvPicPr>
          <p:cNvPr id="2" name="Picture 1" descr="A close up of a logo&#10;&#10;Description automatically generated">
            <a:extLst>
              <a:ext uri="{FF2B5EF4-FFF2-40B4-BE49-F238E27FC236}">
                <a16:creationId xmlns:a16="http://schemas.microsoft.com/office/drawing/2014/main" id="{31DD586C-9F64-4D21-A1E6-1402A76CD2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7528" y="4869161"/>
            <a:ext cx="8271992" cy="1033999"/>
          </a:xfrm>
          <a:prstGeom prst="rect">
            <a:avLst/>
          </a:prstGeom>
        </p:spPr>
      </p:pic>
      <p:pic>
        <p:nvPicPr>
          <p:cNvPr id="1028" name="Picture 4" descr="University of Greenwich logo">
            <a:extLst>
              <a:ext uri="{FF2B5EF4-FFF2-40B4-BE49-F238E27FC236}">
                <a16:creationId xmlns:a16="http://schemas.microsoft.com/office/drawing/2014/main" id="{AB2D3435-7B2B-AA9C-37CE-05ED8E7AAB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9488" y="3484679"/>
            <a:ext cx="3335485" cy="103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6645209"/>
      </p:ext>
    </p:extLst>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8758F93B-CA9B-DC1F-CD7F-9F60D6B8CB24}"/>
              </a:ext>
            </a:extLst>
          </p:cNvPr>
          <p:cNvSpPr>
            <a:spLocks noGrp="1" noChangeArrowheads="1"/>
          </p:cNvSpPr>
          <p:nvPr>
            <p:ph type="title"/>
          </p:nvPr>
        </p:nvSpPr>
        <p:spPr>
          <a:xfrm>
            <a:off x="2150926" y="914400"/>
            <a:ext cx="7772400" cy="2730624"/>
          </a:xfrm>
        </p:spPr>
        <p:txBody>
          <a:bodyPr/>
          <a:lstStyle/>
          <a:p>
            <a:pPr algn="ctr"/>
            <a:br>
              <a:rPr lang="en-GB" altLang="en-US" sz="3600">
                <a:latin typeface="Gill Sans" pitchFamily="34" charset="0"/>
              </a:rPr>
            </a:br>
            <a:r>
              <a:rPr lang="en-US" altLang="en-US" sz="3600">
                <a:latin typeface="Gill Sans"/>
              </a:rPr>
              <a:t>Pippa Hack </a:t>
            </a:r>
            <a:br>
              <a:rPr lang="en-US" altLang="en-US" sz="3600">
                <a:latin typeface="Gill Sans"/>
              </a:rPr>
            </a:br>
            <a:r>
              <a:rPr lang="en-US" altLang="en-US" sz="3600">
                <a:latin typeface="Gill Sans"/>
              </a:rPr>
              <a:t>Director of Regeneration, Enterprise &amp; Skills </a:t>
            </a:r>
            <a:br>
              <a:rPr lang="en-US" altLang="en-US" sz="3600">
                <a:latin typeface="Gill Sans" pitchFamily="34" charset="0"/>
              </a:rPr>
            </a:br>
            <a:endParaRPr lang="en-US" altLang="en-US" sz="3600">
              <a:latin typeface="Gill Sans" pitchFamily="34" charset="0"/>
            </a:endParaRPr>
          </a:p>
        </p:txBody>
      </p:sp>
      <p:pic>
        <p:nvPicPr>
          <p:cNvPr id="2" name="Picture 1" descr="A close up of a logo&#10;&#10;Description automatically generated">
            <a:extLst>
              <a:ext uri="{FF2B5EF4-FFF2-40B4-BE49-F238E27FC236}">
                <a16:creationId xmlns:a16="http://schemas.microsoft.com/office/drawing/2014/main" id="{31DD586C-9F64-4D21-A1E6-1402A76CD2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7528" y="4869161"/>
            <a:ext cx="8271992" cy="1033999"/>
          </a:xfrm>
          <a:prstGeom prst="rect">
            <a:avLst/>
          </a:prstGeom>
        </p:spPr>
      </p:pic>
    </p:spTree>
    <p:extLst>
      <p:ext uri="{BB962C8B-B14F-4D97-AF65-F5344CB8AC3E}">
        <p14:creationId xmlns:p14="http://schemas.microsoft.com/office/powerpoint/2010/main" val="2911264124"/>
      </p:ext>
    </p:extLst>
  </p:cSld>
  <p:clrMapOvr>
    <a:masterClrMapping/>
  </p:clrMapOvr>
  <p:transition spd="slow">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logo&#10;&#10;Description automatically generated">
            <a:extLst>
              <a:ext uri="{FF2B5EF4-FFF2-40B4-BE49-F238E27FC236}">
                <a16:creationId xmlns:a16="http://schemas.microsoft.com/office/drawing/2014/main" id="{31DD586C-9F64-4D21-A1E6-1402A76CD2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7528" y="4869161"/>
            <a:ext cx="8271992" cy="1033999"/>
          </a:xfrm>
          <a:prstGeom prst="rect">
            <a:avLst/>
          </a:prstGeom>
        </p:spPr>
      </p:pic>
      <p:pic>
        <p:nvPicPr>
          <p:cNvPr id="1028" name="Picture 4" descr="University of Greenwich logo">
            <a:extLst>
              <a:ext uri="{FF2B5EF4-FFF2-40B4-BE49-F238E27FC236}">
                <a16:creationId xmlns:a16="http://schemas.microsoft.com/office/drawing/2014/main" id="{AB2D3435-7B2B-AA9C-37CE-05ED8E7AAB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15261" y="5027970"/>
            <a:ext cx="2322701" cy="72534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204066C-EC7B-0961-E5CC-65721A4B4DAC}"/>
              </a:ext>
            </a:extLst>
          </p:cNvPr>
          <p:cNvSpPr txBox="1"/>
          <p:nvPr/>
        </p:nvSpPr>
        <p:spPr>
          <a:xfrm>
            <a:off x="1012784" y="614905"/>
            <a:ext cx="10501613" cy="54784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20000"/>
              </a:spcBef>
              <a:spcAft>
                <a:spcPct val="0"/>
              </a:spcAft>
            </a:pPr>
            <a:r>
              <a:rPr lang="en-US" sz="2000" b="1">
                <a:latin typeface="Gill Sans"/>
                <a:cs typeface="Arial"/>
              </a:rPr>
              <a:t>Supply Chain Support (SCS) to SME Community in the Royal Borough of Greenwich</a:t>
            </a:r>
            <a:endParaRPr lang="en-US">
              <a:latin typeface="Arial"/>
              <a:cs typeface="Arial"/>
            </a:endParaRPr>
          </a:p>
          <a:p>
            <a:pPr>
              <a:spcBef>
                <a:spcPct val="20000"/>
              </a:spcBef>
              <a:spcAft>
                <a:spcPct val="0"/>
              </a:spcAft>
            </a:pPr>
            <a:endParaRPr lang="en-US" sz="1200">
              <a:cs typeface="Arial"/>
            </a:endParaRPr>
          </a:p>
          <a:p>
            <a:pPr>
              <a:spcBef>
                <a:spcPct val="20000"/>
              </a:spcBef>
              <a:spcAft>
                <a:spcPct val="0"/>
              </a:spcAft>
            </a:pPr>
            <a:r>
              <a:rPr lang="en-US" sz="1200">
                <a:cs typeface="Arial"/>
              </a:rPr>
              <a:t>The</a:t>
            </a:r>
            <a:r>
              <a:rPr lang="en-US" sz="1200">
                <a:ea typeface="+mn-lt"/>
                <a:cs typeface="+mn-lt"/>
              </a:rPr>
              <a:t> Royal Borough of Greenwich has appointed the University of Greenwich to deliver a supply chain support </a:t>
            </a:r>
            <a:r>
              <a:rPr lang="en-US" sz="1200" err="1">
                <a:ea typeface="+mn-lt"/>
                <a:cs typeface="+mn-lt"/>
              </a:rPr>
              <a:t>programme</a:t>
            </a:r>
            <a:r>
              <a:rPr lang="en-US" sz="1200">
                <a:ea typeface="+mn-lt"/>
                <a:cs typeface="+mn-lt"/>
              </a:rPr>
              <a:t> aimed at nurturing the growth and resilience of businesses within the borough</a:t>
            </a:r>
            <a:endParaRPr lang="en-US">
              <a:ea typeface="+mn-lt"/>
              <a:cs typeface="+mn-lt"/>
            </a:endParaRPr>
          </a:p>
          <a:p>
            <a:pPr>
              <a:spcBef>
                <a:spcPct val="20000"/>
              </a:spcBef>
              <a:spcAft>
                <a:spcPct val="0"/>
              </a:spcAft>
            </a:pPr>
            <a:r>
              <a:rPr lang="en-US" sz="1200">
                <a:ea typeface="+mn-lt"/>
                <a:cs typeface="+mn-lt"/>
              </a:rPr>
              <a:t>This initiative is about fostering a thriving ecosystem for entrepreneurship and sustainability within our community which aims to see the initial outcomes by March 2025.</a:t>
            </a:r>
          </a:p>
          <a:p>
            <a:pPr marL="285750" indent="-285750">
              <a:spcBef>
                <a:spcPct val="20000"/>
              </a:spcBef>
              <a:spcAft>
                <a:spcPct val="0"/>
              </a:spcAft>
              <a:buFont typeface="Wingdings"/>
              <a:buChar char="Ø"/>
            </a:pPr>
            <a:endParaRPr lang="en-US" sz="1200">
              <a:ea typeface="+mn-lt"/>
              <a:cs typeface="+mn-lt"/>
            </a:endParaRPr>
          </a:p>
          <a:p>
            <a:r>
              <a:rPr lang="en-US" sz="1200" b="1">
                <a:ea typeface="+mn-lt"/>
                <a:cs typeface="+mn-lt"/>
              </a:rPr>
              <a:t>Why Participate?</a:t>
            </a:r>
            <a:endParaRPr lang="en-US" sz="1200">
              <a:cs typeface="Arial"/>
            </a:endParaRPr>
          </a:p>
          <a:p>
            <a:r>
              <a:rPr lang="en-US" sz="1200">
                <a:ea typeface="+mn-lt"/>
                <a:cs typeface="+mn-lt"/>
              </a:rPr>
              <a:t>If you are a business within the Royal Borough of Greenwich, by signing up for the SCS project, you open the door to a myriad of opportunities</a:t>
            </a:r>
            <a:endParaRPr lang="en-US">
              <a:ea typeface="+mn-lt"/>
              <a:cs typeface="+mn-lt"/>
            </a:endParaRPr>
          </a:p>
          <a:p>
            <a:pPr marL="171450" indent="-171450">
              <a:buFont typeface="Wingdings"/>
              <a:buChar char="Ø"/>
            </a:pPr>
            <a:r>
              <a:rPr lang="en-US" sz="1200">
                <a:ea typeface="+mn-lt"/>
                <a:cs typeface="+mn-lt"/>
              </a:rPr>
              <a:t>Access to Tendering Opportunities: Gain insight into potential tendering opportunities within the Royal Borough of Greenwich, positioning your business as a qualified contractor ready to contribute to our vibrant local economy.</a:t>
            </a:r>
            <a:endParaRPr lang="en-US">
              <a:ea typeface="+mn-lt"/>
              <a:cs typeface="+mn-lt"/>
            </a:endParaRPr>
          </a:p>
          <a:p>
            <a:pPr marL="171450" indent="-171450">
              <a:buFont typeface="Wingdings"/>
              <a:buChar char="Ø"/>
            </a:pPr>
            <a:r>
              <a:rPr lang="en-US" sz="1200">
                <a:ea typeface="+mn-lt"/>
                <a:cs typeface="+mn-lt"/>
              </a:rPr>
              <a:t>Tailored Support Services: Upon registration, you'll be contacted by the University to assess your current capabilities and identify areas for improvement. From there, you'll receive </a:t>
            </a:r>
            <a:r>
              <a:rPr lang="en-US" sz="1200" err="1">
                <a:ea typeface="+mn-lt"/>
                <a:cs typeface="+mn-lt"/>
              </a:rPr>
              <a:t>personalised</a:t>
            </a:r>
            <a:r>
              <a:rPr lang="en-US" sz="1200">
                <a:ea typeface="+mn-lt"/>
                <a:cs typeface="+mn-lt"/>
              </a:rPr>
              <a:t> training, mentoring, and coaching to help you reach your full potential.</a:t>
            </a:r>
            <a:endParaRPr lang="en-US">
              <a:cs typeface="Arial"/>
            </a:endParaRPr>
          </a:p>
          <a:p>
            <a:pPr marL="171450" indent="-171450">
              <a:buFont typeface="Wingdings"/>
              <a:buChar char="Ø"/>
            </a:pPr>
            <a:r>
              <a:rPr lang="en-US" sz="1200">
                <a:ea typeface="+mn-lt"/>
                <a:cs typeface="+mn-lt"/>
              </a:rPr>
              <a:t>Inclusive Business Environment: The SCS project is committed to inclusivity, offering support to under-represented groups such as young entrepreneurs, women in business, and BAME enterprises. We believe in creating an environment where everyone has the opportunity to succeed.</a:t>
            </a:r>
            <a:endParaRPr lang="en-US">
              <a:cs typeface="Arial"/>
            </a:endParaRPr>
          </a:p>
          <a:p>
            <a:endParaRPr lang="en-US" sz="1200">
              <a:cs typeface="Arial"/>
            </a:endParaRPr>
          </a:p>
          <a:p>
            <a:r>
              <a:rPr lang="en-US" sz="1200" b="1" u="sng">
                <a:solidFill>
                  <a:srgbClr val="B36AE2"/>
                </a:solidFill>
                <a:ea typeface="+mn-lt"/>
                <a:cs typeface="+mn-lt"/>
              </a:rPr>
              <a:t>How to Sign Up:</a:t>
            </a:r>
            <a:endParaRPr lang="en-US"/>
          </a:p>
          <a:p>
            <a:r>
              <a:rPr lang="en-US" sz="1200">
                <a:ea typeface="+mn-lt"/>
                <a:cs typeface="+mn-lt"/>
              </a:rPr>
              <a:t>Simply click the link below and fill in the online registration form with your contact details which should take you no longer than 3 minutes. It's that easy!</a:t>
            </a:r>
            <a:endParaRPr lang="en-US"/>
          </a:p>
          <a:p>
            <a:endParaRPr lang="en-US" sz="1200">
              <a:solidFill>
                <a:srgbClr val="0070C0"/>
              </a:solidFill>
              <a:cs typeface="Arial"/>
            </a:endParaRPr>
          </a:p>
          <a:p>
            <a:r>
              <a:rPr lang="en-US" sz="1200">
                <a:solidFill>
                  <a:srgbClr val="0070C0"/>
                </a:solidFill>
                <a:ea typeface="+mn-lt"/>
                <a:cs typeface="+mn-lt"/>
                <a:hlinkClick r:id="rId4">
                  <a:extLst>
                    <a:ext uri="{A12FA001-AC4F-418D-AE19-62706E023703}">
                      <ahyp:hlinkClr xmlns:ahyp="http://schemas.microsoft.com/office/drawing/2018/hyperlinkcolor" val="tx"/>
                    </a:ext>
                  </a:extLst>
                </a:hlinkClick>
              </a:rPr>
              <a:t>https://forms.office.com/e/qUadGU1Wvi</a:t>
            </a:r>
            <a:endParaRPr lang="en-US">
              <a:solidFill>
                <a:srgbClr val="0070C0"/>
              </a:solidFill>
              <a:hlinkClick r:id="rId4">
                <a:extLst>
                  <a:ext uri="{A12FA001-AC4F-418D-AE19-62706E023703}">
                    <ahyp:hlinkClr xmlns:ahyp="http://schemas.microsoft.com/office/drawing/2018/hyperlinkcolor" val="tx"/>
                  </a:ext>
                </a:extLst>
              </a:hlinkClick>
            </a:endParaRPr>
          </a:p>
          <a:p>
            <a:endParaRPr lang="en-US" sz="1200">
              <a:solidFill>
                <a:srgbClr val="000000"/>
              </a:solidFill>
              <a:ea typeface="+mn-lt"/>
              <a:cs typeface="+mn-lt"/>
            </a:endParaRPr>
          </a:p>
          <a:p>
            <a:r>
              <a:rPr lang="en-US" sz="1200">
                <a:solidFill>
                  <a:srgbClr val="000000"/>
                </a:solidFill>
                <a:cs typeface="Arial"/>
              </a:rPr>
              <a:t>For further information regarding the </a:t>
            </a:r>
            <a:r>
              <a:rPr lang="en-US" sz="1200" err="1">
                <a:solidFill>
                  <a:srgbClr val="000000"/>
                </a:solidFill>
                <a:cs typeface="Arial"/>
              </a:rPr>
              <a:t>programme</a:t>
            </a:r>
            <a:r>
              <a:rPr lang="en-US" sz="1200">
                <a:solidFill>
                  <a:srgbClr val="000000"/>
                </a:solidFill>
                <a:cs typeface="Arial"/>
              </a:rPr>
              <a:t> please visit </a:t>
            </a:r>
            <a:r>
              <a:rPr lang="en-US" sz="1200">
                <a:solidFill>
                  <a:srgbClr val="0070C0"/>
                </a:solidFill>
                <a:ea typeface="+mn-lt"/>
                <a:cs typeface="+mn-lt"/>
                <a:hlinkClick r:id="rId5">
                  <a:extLst>
                    <a:ext uri="{A12FA001-AC4F-418D-AE19-62706E023703}">
                      <ahyp:hlinkClr xmlns:ahyp="http://schemas.microsoft.com/office/drawing/2018/hyperlinkcolor" val="tx"/>
                    </a:ext>
                  </a:extLst>
                </a:hlinkClick>
              </a:rPr>
              <a:t>https://www.gre.ac.uk/bus/ebc/knowledge-exchange/supply-chain-support</a:t>
            </a:r>
            <a:endParaRPr lang="en-US" sz="1200">
              <a:solidFill>
                <a:srgbClr val="0070C0"/>
              </a:solidFill>
              <a:cs typeface="Arial"/>
              <a:hlinkClick r:id="rId5">
                <a:extLst>
                  <a:ext uri="{A12FA001-AC4F-418D-AE19-62706E023703}">
                    <ahyp:hlinkClr xmlns:ahyp="http://schemas.microsoft.com/office/drawing/2018/hyperlinkcolor" val="tx"/>
                  </a:ext>
                </a:extLst>
              </a:hlinkClick>
            </a:endParaRPr>
          </a:p>
          <a:p>
            <a:endParaRPr lang="en-US" sz="1200">
              <a:solidFill>
                <a:srgbClr val="000000"/>
              </a:solidFill>
              <a:cs typeface="Arial"/>
            </a:endParaRPr>
          </a:p>
          <a:p>
            <a:endParaRPr lang="en-US" sz="1200">
              <a:solidFill>
                <a:srgbClr val="000000"/>
              </a:solidFill>
              <a:cs typeface="Arial"/>
            </a:endParaRPr>
          </a:p>
          <a:p>
            <a:endParaRPr lang="en-US">
              <a:solidFill>
                <a:srgbClr val="000000"/>
              </a:solidFill>
              <a:cs typeface="Arial"/>
            </a:endParaRPr>
          </a:p>
          <a:p>
            <a:endParaRPr lang="en-US" sz="1200">
              <a:solidFill>
                <a:srgbClr val="B36AE2"/>
              </a:solidFill>
              <a:cs typeface="Arial"/>
            </a:endParaRPr>
          </a:p>
          <a:p>
            <a:pPr marL="285750" indent="-285750">
              <a:spcBef>
                <a:spcPct val="20000"/>
              </a:spcBef>
              <a:spcAft>
                <a:spcPct val="0"/>
              </a:spcAft>
              <a:buFont typeface="Wingdings"/>
              <a:buChar char="Ø"/>
            </a:pPr>
            <a:endParaRPr lang="en-US" sz="1200">
              <a:solidFill>
                <a:srgbClr val="000000"/>
              </a:solidFill>
              <a:cs typeface="Arial"/>
            </a:endParaRPr>
          </a:p>
        </p:txBody>
      </p:sp>
    </p:spTree>
    <p:extLst>
      <p:ext uri="{BB962C8B-B14F-4D97-AF65-F5344CB8AC3E}">
        <p14:creationId xmlns:p14="http://schemas.microsoft.com/office/powerpoint/2010/main" val="1492844956"/>
      </p:ext>
    </p:extLst>
  </p:cSld>
  <p:clrMapOvr>
    <a:masterClrMapping/>
  </p:clrMapOvr>
  <p:transition spd="slow">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7E5BEFE-63E7-4D99-A90F-3FE0AE0980CF}"/>
              </a:ext>
            </a:extLst>
          </p:cNvPr>
          <p:cNvSpPr/>
          <p:nvPr/>
        </p:nvSpPr>
        <p:spPr>
          <a:xfrm>
            <a:off x="0" y="0"/>
            <a:ext cx="12192000" cy="956930"/>
          </a:xfrm>
          <a:prstGeom prst="rect">
            <a:avLst/>
          </a:prstGeom>
          <a:gradFill flip="none" rotWithShape="1">
            <a:gsLst>
              <a:gs pos="0">
                <a:schemeClr val="accent1">
                  <a:alpha val="0"/>
                  <a:lumMod val="0"/>
                  <a:lumOff val="100000"/>
                </a:schemeClr>
              </a:gs>
              <a:gs pos="80000">
                <a:srgbClr val="96FF38">
                  <a:alpha val="50000"/>
                </a:srgbClr>
              </a:gs>
            </a:gsLst>
            <a:lin ang="108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351C0435-7515-41D1-8B8B-61AEA118C448}"/>
              </a:ext>
            </a:extLst>
          </p:cNvPr>
          <p:cNvSpPr>
            <a:spLocks noGrp="1"/>
          </p:cNvSpPr>
          <p:nvPr>
            <p:ph type="ctrTitle"/>
          </p:nvPr>
        </p:nvSpPr>
        <p:spPr/>
        <p:txBody>
          <a:bodyPr/>
          <a:lstStyle/>
          <a:p>
            <a:r>
              <a:rPr lang="en-GB" sz="2800"/>
              <a:t>RBG Generative Business Support Programme  </a:t>
            </a:r>
          </a:p>
        </p:txBody>
      </p:sp>
      <p:sp>
        <p:nvSpPr>
          <p:cNvPr id="3" name="Subtitle 2">
            <a:extLst>
              <a:ext uri="{FF2B5EF4-FFF2-40B4-BE49-F238E27FC236}">
                <a16:creationId xmlns:a16="http://schemas.microsoft.com/office/drawing/2014/main" id="{4F7E4C71-7EF9-42C6-9124-9AB765977085}"/>
              </a:ext>
            </a:extLst>
          </p:cNvPr>
          <p:cNvSpPr>
            <a:spLocks noGrp="1"/>
          </p:cNvSpPr>
          <p:nvPr>
            <p:ph type="subTitle" idx="1"/>
          </p:nvPr>
        </p:nvSpPr>
        <p:spPr/>
        <p:txBody>
          <a:bodyPr>
            <a:normAutofit/>
          </a:bodyPr>
          <a:lstStyle/>
          <a:p>
            <a:r>
              <a:rPr lang="en-GB" sz="2800" b="1"/>
              <a:t>In partnership with RBG, funded by UK Government’s Shared Prosperity Fund</a:t>
            </a:r>
          </a:p>
        </p:txBody>
      </p:sp>
      <p:sp>
        <p:nvSpPr>
          <p:cNvPr id="9" name="Rectangle 8">
            <a:extLst>
              <a:ext uri="{FF2B5EF4-FFF2-40B4-BE49-F238E27FC236}">
                <a16:creationId xmlns:a16="http://schemas.microsoft.com/office/drawing/2014/main" id="{06618649-4EBA-495E-BE71-1794A6E68CB5}"/>
              </a:ext>
            </a:extLst>
          </p:cNvPr>
          <p:cNvSpPr/>
          <p:nvPr/>
        </p:nvSpPr>
        <p:spPr>
          <a:xfrm>
            <a:off x="582930" y="2364746"/>
            <a:ext cx="6405099" cy="2794483"/>
          </a:xfrm>
          <a:prstGeom prst="rect">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8" name="Picture 7" descr="A close up of a logo&#10;&#10;Description automatically generated">
            <a:extLst>
              <a:ext uri="{FF2B5EF4-FFF2-40B4-BE49-F238E27FC236}">
                <a16:creationId xmlns:a16="http://schemas.microsoft.com/office/drawing/2014/main" id="{A54FE9F1-2DEC-4B9D-BE50-8F719826FDCA}"/>
              </a:ext>
            </a:extLst>
          </p:cNvPr>
          <p:cNvPicPr>
            <a:picLocks noChangeAspect="1"/>
          </p:cNvPicPr>
          <p:nvPr/>
        </p:nvPicPr>
        <p:blipFill>
          <a:blip r:embed="rId3"/>
          <a:stretch>
            <a:fillRect/>
          </a:stretch>
        </p:blipFill>
        <p:spPr>
          <a:xfrm>
            <a:off x="1040235" y="3053592"/>
            <a:ext cx="5159229" cy="1878147"/>
          </a:xfrm>
          <a:prstGeom prst="rect">
            <a:avLst/>
          </a:prstGeom>
        </p:spPr>
      </p:pic>
      <p:sp>
        <p:nvSpPr>
          <p:cNvPr id="7" name="Rectangle: Rounded Corners 6">
            <a:extLst>
              <a:ext uri="{FF2B5EF4-FFF2-40B4-BE49-F238E27FC236}">
                <a16:creationId xmlns:a16="http://schemas.microsoft.com/office/drawing/2014/main" id="{41DA8516-7873-4B08-B14E-34164704BBA2}"/>
              </a:ext>
            </a:extLst>
          </p:cNvPr>
          <p:cNvSpPr/>
          <p:nvPr/>
        </p:nvSpPr>
        <p:spPr>
          <a:xfrm>
            <a:off x="582930" y="6035193"/>
            <a:ext cx="3960000" cy="468000"/>
          </a:xfrm>
          <a:prstGeom prst="roundRect">
            <a:avLst/>
          </a:prstGeom>
          <a:solidFill>
            <a:srgbClr val="96FF38">
              <a:alpha val="50000"/>
            </a:srgbClr>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Century Gothic" panose="020B0502020202020204"/>
                <a:ea typeface="+mn-ea"/>
                <a:cs typeface="+mn-cs"/>
              </a:rPr>
              <a:t>www.cntassociates.com</a:t>
            </a:r>
          </a:p>
        </p:txBody>
      </p:sp>
      <p:pic>
        <p:nvPicPr>
          <p:cNvPr id="6" name="Picture 5" descr="A close up of a logo&#10;&#10;Description automatically generated">
            <a:extLst>
              <a:ext uri="{FF2B5EF4-FFF2-40B4-BE49-F238E27FC236}">
                <a16:creationId xmlns:a16="http://schemas.microsoft.com/office/drawing/2014/main" id="{794D031E-ABA2-F70A-B83F-506EBBF5A4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2511" y="5592533"/>
            <a:ext cx="7193240" cy="899155"/>
          </a:xfrm>
          <a:prstGeom prst="rect">
            <a:avLst/>
          </a:prstGeom>
        </p:spPr>
      </p:pic>
    </p:spTree>
    <p:extLst>
      <p:ext uri="{BB962C8B-B14F-4D97-AF65-F5344CB8AC3E}">
        <p14:creationId xmlns:p14="http://schemas.microsoft.com/office/powerpoint/2010/main" val="30106857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73E1CDD-4E52-4397-B98A-1E0DC9A04A70}"/>
              </a:ext>
            </a:extLst>
          </p:cNvPr>
          <p:cNvSpPr/>
          <p:nvPr/>
        </p:nvSpPr>
        <p:spPr>
          <a:xfrm>
            <a:off x="0" y="0"/>
            <a:ext cx="12192000" cy="956930"/>
          </a:xfrm>
          <a:prstGeom prst="rect">
            <a:avLst/>
          </a:prstGeom>
          <a:gradFill flip="none" rotWithShape="1">
            <a:gsLst>
              <a:gs pos="0">
                <a:schemeClr val="accent1">
                  <a:alpha val="0"/>
                  <a:lumMod val="0"/>
                  <a:lumOff val="100000"/>
                </a:schemeClr>
              </a:gs>
              <a:gs pos="80000">
                <a:srgbClr val="0137C9">
                  <a:alpha val="50000"/>
                </a:srgbClr>
              </a:gs>
            </a:gsLst>
            <a:lin ang="108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28ACF907-4D0D-489C-A8F3-289A5462891C}"/>
              </a:ext>
            </a:extLst>
          </p:cNvPr>
          <p:cNvSpPr>
            <a:spLocks noGrp="1"/>
          </p:cNvSpPr>
          <p:nvPr>
            <p:ph type="ctrTitle"/>
          </p:nvPr>
        </p:nvSpPr>
        <p:spPr/>
        <p:txBody>
          <a:bodyPr/>
          <a:lstStyle/>
          <a:p>
            <a:r>
              <a:rPr lang="en-GB"/>
              <a:t>About CNT</a:t>
            </a:r>
          </a:p>
        </p:txBody>
      </p:sp>
      <p:sp>
        <p:nvSpPr>
          <p:cNvPr id="3" name="Subtitle 2">
            <a:extLst>
              <a:ext uri="{FF2B5EF4-FFF2-40B4-BE49-F238E27FC236}">
                <a16:creationId xmlns:a16="http://schemas.microsoft.com/office/drawing/2014/main" id="{B639889B-EEBB-4F38-89A7-318C5F3B4160}"/>
              </a:ext>
            </a:extLst>
          </p:cNvPr>
          <p:cNvSpPr>
            <a:spLocks noGrp="1"/>
          </p:cNvSpPr>
          <p:nvPr>
            <p:ph type="subTitle" idx="1"/>
          </p:nvPr>
        </p:nvSpPr>
        <p:spPr/>
        <p:txBody>
          <a:bodyPr>
            <a:normAutofit/>
          </a:bodyPr>
          <a:lstStyle/>
          <a:p>
            <a:pPr>
              <a:lnSpc>
                <a:spcPct val="150000"/>
              </a:lnSpc>
              <a:buClr>
                <a:schemeClr val="bg1"/>
              </a:buClr>
            </a:pPr>
            <a:r>
              <a:rPr lang="en-GB" sz="1800"/>
              <a:t>Locally based provider of business support, </a:t>
            </a:r>
          </a:p>
          <a:p>
            <a:pPr>
              <a:lnSpc>
                <a:spcPct val="150000"/>
              </a:lnSpc>
              <a:buClr>
                <a:schemeClr val="bg1"/>
              </a:buClr>
            </a:pPr>
            <a:r>
              <a:rPr lang="en-GB" sz="1800"/>
              <a:t>fundraising and training.</a:t>
            </a:r>
          </a:p>
          <a:p>
            <a:pPr>
              <a:lnSpc>
                <a:spcPct val="150000"/>
              </a:lnSpc>
              <a:buClr>
                <a:schemeClr val="bg1"/>
              </a:buClr>
            </a:pPr>
            <a:r>
              <a:rPr lang="en-GB" sz="1800"/>
              <a:t>Established in 2003, worked with over</a:t>
            </a:r>
          </a:p>
          <a:p>
            <a:pPr>
              <a:lnSpc>
                <a:spcPct val="150000"/>
              </a:lnSpc>
              <a:buClr>
                <a:schemeClr val="bg1"/>
              </a:buClr>
            </a:pPr>
            <a:r>
              <a:rPr lang="en-GB" sz="1800"/>
              <a:t>5,000 businesses and charitable organisations.  </a:t>
            </a:r>
          </a:p>
          <a:p>
            <a:pPr marL="342900" indent="-342900">
              <a:lnSpc>
                <a:spcPct val="150000"/>
              </a:lnSpc>
              <a:buClr>
                <a:schemeClr val="bg1"/>
              </a:buClr>
              <a:buFont typeface="Wingdings" panose="05000000000000000000" pitchFamily="2" charset="2"/>
              <a:buChar char="§"/>
            </a:pPr>
            <a:r>
              <a:rPr lang="en-GB" sz="1800"/>
              <a:t>Raised over £10 million for clients</a:t>
            </a:r>
          </a:p>
          <a:p>
            <a:pPr marL="342900" indent="-342900">
              <a:lnSpc>
                <a:spcPct val="150000"/>
              </a:lnSpc>
              <a:buClr>
                <a:schemeClr val="bg1"/>
              </a:buClr>
              <a:buFont typeface="Wingdings" panose="05000000000000000000" pitchFamily="2" charset="2"/>
              <a:buChar char="§"/>
            </a:pPr>
            <a:r>
              <a:rPr lang="en-GB" sz="1800"/>
              <a:t>Members of FSB, </a:t>
            </a:r>
            <a:r>
              <a:rPr lang="en-GB" sz="1800" err="1"/>
              <a:t>IoF</a:t>
            </a:r>
            <a:r>
              <a:rPr lang="en-GB" sz="1800"/>
              <a:t>  IED and have  achieved </a:t>
            </a:r>
          </a:p>
          <a:p>
            <a:pPr>
              <a:lnSpc>
                <a:spcPct val="150000"/>
              </a:lnSpc>
              <a:buClr>
                <a:schemeClr val="bg1"/>
              </a:buClr>
            </a:pPr>
            <a:r>
              <a:rPr lang="en-GB" sz="1800"/>
              <a:t>‘Safe Supplier’ quality standard</a:t>
            </a:r>
          </a:p>
          <a:p>
            <a:pPr marL="342900" indent="-342900">
              <a:lnSpc>
                <a:spcPct val="150000"/>
              </a:lnSpc>
              <a:buClr>
                <a:schemeClr val="bg1"/>
              </a:buClr>
              <a:buFont typeface="Wingdings" panose="05000000000000000000" pitchFamily="2" charset="2"/>
              <a:buChar char="§"/>
            </a:pPr>
            <a:r>
              <a:rPr lang="en-GB"/>
              <a:t>E </a:t>
            </a:r>
            <a:r>
              <a:rPr lang="en-GB" b="1"/>
              <a:t>gary.parker@cntassociates.com</a:t>
            </a:r>
            <a:endParaRPr lang="en-GB"/>
          </a:p>
        </p:txBody>
      </p:sp>
      <p:sp>
        <p:nvSpPr>
          <p:cNvPr id="13" name="Rectangle: Rounded Corners 12">
            <a:extLst>
              <a:ext uri="{FF2B5EF4-FFF2-40B4-BE49-F238E27FC236}">
                <a16:creationId xmlns:a16="http://schemas.microsoft.com/office/drawing/2014/main" id="{38EBA5BE-3E40-4DD0-8C8F-41E98A5C7258}"/>
              </a:ext>
            </a:extLst>
          </p:cNvPr>
          <p:cNvSpPr/>
          <p:nvPr/>
        </p:nvSpPr>
        <p:spPr>
          <a:xfrm>
            <a:off x="451514" y="6145451"/>
            <a:ext cx="3960000" cy="468000"/>
          </a:xfrm>
          <a:prstGeom prst="roundRect">
            <a:avLst/>
          </a:prstGeom>
          <a:solidFill>
            <a:srgbClr val="96FF38">
              <a:alpha val="50000"/>
            </a:srgbClr>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Century Gothic" panose="020B0502020202020204"/>
                <a:ea typeface="+mn-ea"/>
                <a:cs typeface="+mn-cs"/>
              </a:rPr>
              <a:t>www.cntassociates.com</a:t>
            </a:r>
          </a:p>
        </p:txBody>
      </p:sp>
      <p:pic>
        <p:nvPicPr>
          <p:cNvPr id="7" name="Picture 6" descr="A person standing in a room&#10;&#10;Description automatically generated with low confidence">
            <a:extLst>
              <a:ext uri="{FF2B5EF4-FFF2-40B4-BE49-F238E27FC236}">
                <a16:creationId xmlns:a16="http://schemas.microsoft.com/office/drawing/2014/main" id="{D8D8AC8B-1E6D-4F33-2406-673BD2FC3D42}"/>
              </a:ext>
            </a:extLst>
          </p:cNvPr>
          <p:cNvPicPr>
            <a:picLocks noChangeAspect="1"/>
          </p:cNvPicPr>
          <p:nvPr/>
        </p:nvPicPr>
        <p:blipFill>
          <a:blip r:embed="rId3"/>
          <a:stretch>
            <a:fillRect/>
          </a:stretch>
        </p:blipFill>
        <p:spPr>
          <a:xfrm>
            <a:off x="6407015" y="0"/>
            <a:ext cx="5559228" cy="6592810"/>
          </a:xfrm>
          <a:prstGeom prst="rect">
            <a:avLst/>
          </a:prstGeom>
        </p:spPr>
      </p:pic>
    </p:spTree>
    <p:extLst>
      <p:ext uri="{BB962C8B-B14F-4D97-AF65-F5344CB8AC3E}">
        <p14:creationId xmlns:p14="http://schemas.microsoft.com/office/powerpoint/2010/main" val="20714012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par>
                          <p:cTn id="29" fill="hold">
                            <p:stCondLst>
                              <p:cond delay="1500"/>
                            </p:stCondLst>
                            <p:childTnLst>
                              <p:par>
                                <p:cTn id="30" presetID="10" presetClass="entr" presetSubtype="0" fill="hold" grpId="0" nodeType="after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57FFC-C99F-40A4-A84D-DCFF6FAD3FFD}"/>
              </a:ext>
            </a:extLst>
          </p:cNvPr>
          <p:cNvSpPr>
            <a:spLocks noGrp="1"/>
          </p:cNvSpPr>
          <p:nvPr>
            <p:ph type="ctrTitle"/>
          </p:nvPr>
        </p:nvSpPr>
        <p:spPr/>
        <p:txBody>
          <a:bodyPr/>
          <a:lstStyle/>
          <a:p>
            <a:r>
              <a:rPr lang="en-GB"/>
              <a:t>What is the RBG Generative Business Programme ?</a:t>
            </a:r>
          </a:p>
        </p:txBody>
      </p:sp>
      <p:sp>
        <p:nvSpPr>
          <p:cNvPr id="3" name="Subtitle 2">
            <a:extLst>
              <a:ext uri="{FF2B5EF4-FFF2-40B4-BE49-F238E27FC236}">
                <a16:creationId xmlns:a16="http://schemas.microsoft.com/office/drawing/2014/main" id="{F408ED49-DAD2-4662-9943-ED26012315EF}"/>
              </a:ext>
            </a:extLst>
          </p:cNvPr>
          <p:cNvSpPr>
            <a:spLocks noGrp="1"/>
          </p:cNvSpPr>
          <p:nvPr>
            <p:ph type="subTitle" idx="1"/>
          </p:nvPr>
        </p:nvSpPr>
        <p:spPr/>
        <p:txBody>
          <a:bodyPr>
            <a:normAutofit fontScale="85000" lnSpcReduction="20000"/>
          </a:bodyPr>
          <a:lstStyle/>
          <a:p>
            <a:pPr>
              <a:lnSpc>
                <a:spcPct val="150000"/>
              </a:lnSpc>
            </a:pPr>
            <a:r>
              <a:rPr lang="en-GB"/>
              <a:t>- A  free government funded programme of support for up to 40  businesses with a social or environmental purpose- funded by the UK Shared Prosperity Fund and managed by RBG. There is also  a small grant programme by application,  to support up to 25% of participants</a:t>
            </a:r>
          </a:p>
          <a:p>
            <a:pPr>
              <a:lnSpc>
                <a:spcPct val="150000"/>
              </a:lnSpc>
            </a:pPr>
            <a:r>
              <a:rPr lang="en-GB"/>
              <a:t>- Who is it focused on ?</a:t>
            </a:r>
            <a:br>
              <a:rPr lang="en-GB"/>
            </a:br>
            <a:r>
              <a:rPr lang="en-GB"/>
              <a:t>Businesses, charities and start - ups who wish to develop or provide services that directly benefit the community with a social or environmental purpose , with a strand of support for health and social care businesses</a:t>
            </a:r>
          </a:p>
          <a:p>
            <a:pPr>
              <a:lnSpc>
                <a:spcPct val="150000"/>
              </a:lnSpc>
            </a:pPr>
            <a:r>
              <a:rPr lang="en-GB"/>
              <a:t> - How does it work ?</a:t>
            </a:r>
          </a:p>
          <a:p>
            <a:pPr>
              <a:lnSpc>
                <a:spcPct val="150000"/>
              </a:lnSpc>
            </a:pPr>
            <a:r>
              <a:rPr lang="en-GB"/>
              <a:t>CNT with support from RBG is identifying suitable candidates for the </a:t>
            </a:r>
            <a:r>
              <a:rPr lang="en-GB" err="1"/>
              <a:t>progamme</a:t>
            </a:r>
            <a:r>
              <a:rPr lang="en-GB"/>
              <a:t>, a customised programme of business support is then developed and delivered</a:t>
            </a:r>
          </a:p>
          <a:p>
            <a:endParaRPr lang="en-GB"/>
          </a:p>
        </p:txBody>
      </p:sp>
    </p:spTree>
    <p:extLst>
      <p:ext uri="{BB962C8B-B14F-4D97-AF65-F5344CB8AC3E}">
        <p14:creationId xmlns:p14="http://schemas.microsoft.com/office/powerpoint/2010/main" val="27584272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BD250-ADAB-8946-F2AD-0A4914AA2A86}"/>
              </a:ext>
            </a:extLst>
          </p:cNvPr>
          <p:cNvSpPr>
            <a:spLocks noGrp="1"/>
          </p:cNvSpPr>
          <p:nvPr>
            <p:ph type="ctrTitle"/>
          </p:nvPr>
        </p:nvSpPr>
        <p:spPr/>
        <p:txBody>
          <a:bodyPr/>
          <a:lstStyle/>
          <a:p>
            <a:r>
              <a:rPr lang="en-GB"/>
              <a:t>What Progress Have We Made So Far ? </a:t>
            </a:r>
          </a:p>
        </p:txBody>
      </p:sp>
      <p:sp>
        <p:nvSpPr>
          <p:cNvPr id="3" name="Subtitle 2">
            <a:extLst>
              <a:ext uri="{FF2B5EF4-FFF2-40B4-BE49-F238E27FC236}">
                <a16:creationId xmlns:a16="http://schemas.microsoft.com/office/drawing/2014/main" id="{95CBA351-30A5-B0B5-2A7B-134A9585E05C}"/>
              </a:ext>
            </a:extLst>
          </p:cNvPr>
          <p:cNvSpPr>
            <a:spLocks noGrp="1"/>
          </p:cNvSpPr>
          <p:nvPr>
            <p:ph type="subTitle" idx="1"/>
          </p:nvPr>
        </p:nvSpPr>
        <p:spPr/>
        <p:txBody>
          <a:bodyPr>
            <a:normAutofit lnSpcReduction="10000"/>
          </a:bodyPr>
          <a:lstStyle/>
          <a:p>
            <a:pPr marL="342900" indent="-342900">
              <a:buFont typeface="Arial" panose="020B0604020202020204" pitchFamily="34" charset="0"/>
              <a:buChar char="•"/>
            </a:pPr>
            <a:r>
              <a:rPr lang="en-GB"/>
              <a:t>This programme become operational recently  but already:</a:t>
            </a:r>
          </a:p>
          <a:p>
            <a:pPr marL="342900" indent="-342900">
              <a:buFont typeface="Arial" panose="020B0604020202020204" pitchFamily="34" charset="0"/>
              <a:buChar char="•"/>
            </a:pPr>
            <a:r>
              <a:rPr lang="en-GB"/>
              <a:t>We have  recruited 16 participants to the programme</a:t>
            </a:r>
          </a:p>
          <a:p>
            <a:pPr marL="342900" indent="-342900">
              <a:buFont typeface="Arial" panose="020B0604020202020204" pitchFamily="34" charset="0"/>
              <a:buChar char="•"/>
            </a:pPr>
            <a:r>
              <a:rPr lang="en-GB"/>
              <a:t>These include 4 health and social care organisations/ startups, a heritage organisation, a business support organisation and a startup purchase and supply organisation</a:t>
            </a:r>
          </a:p>
          <a:p>
            <a:pPr marL="342900" indent="-342900">
              <a:buFont typeface="Arial" panose="020B0604020202020204" pitchFamily="34" charset="0"/>
              <a:buChar char="•"/>
            </a:pPr>
            <a:r>
              <a:rPr lang="en-GB"/>
              <a:t>We are developing action plans, delivering 1-2-1 support and guidance staff development training, advising on business models, researching potential funders and giving funding advice, providing digital support  and advising on potential partnership opportunities.</a:t>
            </a:r>
          </a:p>
          <a:p>
            <a:pPr marL="342900" indent="-342900">
              <a:buFont typeface="Arial" panose="020B0604020202020204" pitchFamily="34" charset="0"/>
              <a:buChar char="•"/>
            </a:pPr>
            <a:r>
              <a:rPr lang="en-GB"/>
              <a:t>We are also developing a range of tools and resources for participants, including a range of webinars/ presentations  and other presentations and documents which will be available on our YouTube Channel and via our website.</a:t>
            </a:r>
          </a:p>
        </p:txBody>
      </p:sp>
    </p:spTree>
    <p:extLst>
      <p:ext uri="{BB962C8B-B14F-4D97-AF65-F5344CB8AC3E}">
        <p14:creationId xmlns:p14="http://schemas.microsoft.com/office/powerpoint/2010/main" val="28089855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E37B806-E1DF-4020-8D36-70139783FB89}"/>
              </a:ext>
            </a:extLst>
          </p:cNvPr>
          <p:cNvSpPr/>
          <p:nvPr/>
        </p:nvSpPr>
        <p:spPr>
          <a:xfrm>
            <a:off x="0" y="0"/>
            <a:ext cx="12192000" cy="956930"/>
          </a:xfrm>
          <a:prstGeom prst="rect">
            <a:avLst/>
          </a:prstGeom>
          <a:gradFill flip="none" rotWithShape="1">
            <a:gsLst>
              <a:gs pos="0">
                <a:schemeClr val="accent1">
                  <a:alpha val="0"/>
                  <a:lumMod val="0"/>
                  <a:lumOff val="100000"/>
                </a:schemeClr>
              </a:gs>
              <a:gs pos="80000">
                <a:srgbClr val="96FF38">
                  <a:alpha val="50000"/>
                </a:srgbClr>
              </a:gs>
            </a:gsLst>
            <a:lin ang="108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5454D344-8A06-4317-BCB2-D1C18DA75E80}"/>
              </a:ext>
            </a:extLst>
          </p:cNvPr>
          <p:cNvSpPr>
            <a:spLocks noGrp="1"/>
          </p:cNvSpPr>
          <p:nvPr>
            <p:ph type="ctrTitle"/>
          </p:nvPr>
        </p:nvSpPr>
        <p:spPr/>
        <p:txBody>
          <a:bodyPr/>
          <a:lstStyle/>
          <a:p>
            <a:r>
              <a:rPr lang="en-GB"/>
              <a:t>How Will The Programme Develop?</a:t>
            </a:r>
            <a:br>
              <a:rPr lang="en-GB"/>
            </a:br>
            <a:endParaRPr lang="en-GB"/>
          </a:p>
        </p:txBody>
      </p:sp>
      <p:sp>
        <p:nvSpPr>
          <p:cNvPr id="3" name="Subtitle 2">
            <a:extLst>
              <a:ext uri="{FF2B5EF4-FFF2-40B4-BE49-F238E27FC236}">
                <a16:creationId xmlns:a16="http://schemas.microsoft.com/office/drawing/2014/main" id="{AF9E3F33-D278-47ED-AE9A-932B4B4FD4FA}"/>
              </a:ext>
            </a:extLst>
          </p:cNvPr>
          <p:cNvSpPr>
            <a:spLocks noGrp="1"/>
          </p:cNvSpPr>
          <p:nvPr>
            <p:ph type="subTitle" idx="1"/>
          </p:nvPr>
        </p:nvSpPr>
        <p:spPr/>
        <p:txBody>
          <a:bodyPr/>
          <a:lstStyle/>
          <a:p>
            <a:r>
              <a:rPr lang="en-GB"/>
              <a:t>-The programme will  roll out until 31</a:t>
            </a:r>
            <a:r>
              <a:rPr lang="en-GB" baseline="30000"/>
              <a:t>st</a:t>
            </a:r>
            <a:r>
              <a:rPr lang="en-GB"/>
              <a:t> March 2025</a:t>
            </a:r>
          </a:p>
          <a:p>
            <a:r>
              <a:rPr lang="en-GB"/>
              <a:t>- We will provide a customised </a:t>
            </a:r>
            <a:r>
              <a:rPr lang="en-GB" err="1"/>
              <a:t>progamme</a:t>
            </a:r>
            <a:r>
              <a:rPr lang="en-GB"/>
              <a:t> of support based on the development needs of the participants.</a:t>
            </a:r>
          </a:p>
          <a:p>
            <a:r>
              <a:rPr lang="en-GB"/>
              <a:t>- We will provide both in person and digital support and access to a range of resources 24/7.</a:t>
            </a:r>
          </a:p>
          <a:p>
            <a:r>
              <a:rPr lang="en-GB"/>
              <a:t>- Participants will be able to become ‘case studies’ for the programme if they wish to help us promote them and to support the development of other generative businesses in RBG.</a:t>
            </a:r>
          </a:p>
          <a:p>
            <a:r>
              <a:rPr lang="en-GB"/>
              <a:t>- CNT are locally based and we wish to provide legacy support beyond the life of the  programme ,by utilising technology and building local infrastructure and partnerships.</a:t>
            </a:r>
          </a:p>
        </p:txBody>
      </p:sp>
    </p:spTree>
    <p:extLst>
      <p:ext uri="{BB962C8B-B14F-4D97-AF65-F5344CB8AC3E}">
        <p14:creationId xmlns:p14="http://schemas.microsoft.com/office/powerpoint/2010/main" val="7431078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4B833-B937-E76D-E24C-A983D385070C}"/>
              </a:ext>
            </a:extLst>
          </p:cNvPr>
          <p:cNvSpPr>
            <a:spLocks noGrp="1"/>
          </p:cNvSpPr>
          <p:nvPr>
            <p:ph type="ctrTitle"/>
          </p:nvPr>
        </p:nvSpPr>
        <p:spPr/>
        <p:txBody>
          <a:bodyPr/>
          <a:lstStyle/>
          <a:p>
            <a:r>
              <a:rPr lang="en-GB"/>
              <a:t>                     ANY QUESTIONS ?</a:t>
            </a:r>
          </a:p>
        </p:txBody>
      </p:sp>
      <p:sp>
        <p:nvSpPr>
          <p:cNvPr id="3" name="Subtitle 2">
            <a:extLst>
              <a:ext uri="{FF2B5EF4-FFF2-40B4-BE49-F238E27FC236}">
                <a16:creationId xmlns:a16="http://schemas.microsoft.com/office/drawing/2014/main" id="{7887ADEC-393D-E427-23CC-496EB1204D2D}"/>
              </a:ext>
            </a:extLst>
          </p:cNvPr>
          <p:cNvSpPr>
            <a:spLocks noGrp="1"/>
          </p:cNvSpPr>
          <p:nvPr>
            <p:ph type="subTitle" idx="1"/>
          </p:nvPr>
        </p:nvSpPr>
        <p:spPr/>
        <p:txBody>
          <a:bodyPr/>
          <a:lstStyle/>
          <a:p>
            <a:r>
              <a:rPr lang="en-GB" b="1"/>
              <a:t>CONTACT US LATER?</a:t>
            </a:r>
            <a:endParaRPr lang="en-GB"/>
          </a:p>
          <a:p>
            <a:pPr marL="347345" indent="-347345" algn="ctr" fontAlgn="base" hangingPunct="0">
              <a:spcBef>
                <a:spcPts val="480"/>
              </a:spcBef>
              <a:spcAft>
                <a:spcPts val="0"/>
              </a:spcAft>
            </a:pPr>
            <a:r>
              <a:rPr lang="en-GB" sz="2400">
                <a:solidFill>
                  <a:srgbClr val="92D050"/>
                </a:solidFill>
                <a:effectLst/>
                <a:latin typeface="Calibri" panose="020F0502020204030204" pitchFamily="34" charset="0"/>
                <a:ea typeface="Calibri" panose="020F0502020204030204" pitchFamily="34" charset="0"/>
              </a:rPr>
              <a:t>Call us on 020 8320 1360 or email us on </a:t>
            </a:r>
            <a:r>
              <a:rPr lang="en-GB" sz="2400" u="sng">
                <a:solidFill>
                  <a:srgbClr val="92D050"/>
                </a:solidFill>
                <a:effectLst/>
                <a:latin typeface="Calibri" panose="020F0502020204030204" pitchFamily="34" charset="0"/>
                <a:ea typeface="Calibri" panose="020F0502020204030204" pitchFamily="34" charset="0"/>
                <a:hlinkClick r:id="rId2">
                  <a:extLst>
                    <a:ext uri="{A12FA001-AC4F-418D-AE19-62706E023703}">
                      <ahyp:hlinkClr xmlns:ahyp="http://schemas.microsoft.com/office/drawing/2018/hyperlinkcolor" val="tx"/>
                    </a:ext>
                  </a:extLst>
                </a:hlinkClick>
              </a:rPr>
              <a:t>info@cntassociates.com</a:t>
            </a:r>
            <a:r>
              <a:rPr lang="en-GB" sz="2400">
                <a:solidFill>
                  <a:srgbClr val="92D050"/>
                </a:solidFill>
                <a:effectLst/>
                <a:latin typeface="Calibri" panose="020F0502020204030204" pitchFamily="34" charset="0"/>
                <a:ea typeface="Calibri" panose="020F0502020204030204" pitchFamily="34" charset="0"/>
              </a:rPr>
              <a:t>  </a:t>
            </a:r>
          </a:p>
          <a:p>
            <a:pPr marL="347345" indent="-347345" algn="ctr" fontAlgn="base" hangingPunct="0">
              <a:spcBef>
                <a:spcPts val="480"/>
              </a:spcBef>
              <a:spcAft>
                <a:spcPts val="0"/>
              </a:spcAft>
            </a:pPr>
            <a:r>
              <a:rPr lang="en-GB" sz="2400">
                <a:solidFill>
                  <a:srgbClr val="92D050"/>
                </a:solidFill>
                <a:effectLst/>
                <a:latin typeface="Calibri" panose="020F0502020204030204" pitchFamily="34" charset="0"/>
                <a:ea typeface="Calibri" panose="020F0502020204030204" pitchFamily="34" charset="0"/>
              </a:rPr>
              <a:t>Or join Gary Parker on </a:t>
            </a:r>
          </a:p>
          <a:p>
            <a:pPr marL="347345" indent="-347345" algn="ctr" fontAlgn="base" hangingPunct="0">
              <a:spcBef>
                <a:spcPts val="480"/>
              </a:spcBef>
              <a:spcAft>
                <a:spcPts val="0"/>
              </a:spcAft>
            </a:pPr>
            <a:r>
              <a:rPr lang="en-GB" sz="2400" err="1">
                <a:solidFill>
                  <a:srgbClr val="92D050"/>
                </a:solidFill>
                <a:effectLst/>
                <a:latin typeface="Calibri" panose="020F0502020204030204" pitchFamily="34" charset="0"/>
                <a:ea typeface="Calibri" panose="020F0502020204030204" pitchFamily="34" charset="0"/>
              </a:rPr>
              <a:t>Linkedin</a:t>
            </a:r>
            <a:r>
              <a:rPr lang="en-GB" sz="2400">
                <a:solidFill>
                  <a:srgbClr val="92D050"/>
                </a:solidFill>
                <a:effectLst/>
                <a:latin typeface="Calibri" panose="020F0502020204030204" pitchFamily="34" charset="0"/>
                <a:ea typeface="Calibri" panose="020F0502020204030204" pitchFamily="34" charset="0"/>
              </a:rPr>
              <a:t> - </a:t>
            </a:r>
            <a:r>
              <a:rPr lang="en-GB" sz="2400" u="sng">
                <a:solidFill>
                  <a:srgbClr val="92D050"/>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https://www.linkedin.com/in/gary-parker-cnt1/</a:t>
            </a:r>
            <a:r>
              <a:rPr lang="en-GB" sz="2400">
                <a:solidFill>
                  <a:srgbClr val="92D050"/>
                </a:solidFill>
                <a:effectLst/>
                <a:latin typeface="Calibri" panose="020F0502020204030204" pitchFamily="34" charset="0"/>
                <a:ea typeface="Calibri" panose="020F0502020204030204" pitchFamily="34" charset="0"/>
              </a:rPr>
              <a:t> </a:t>
            </a:r>
          </a:p>
          <a:p>
            <a:pPr marL="347345" indent="-347345" algn="ctr" fontAlgn="base" hangingPunct="0">
              <a:spcBef>
                <a:spcPts val="480"/>
              </a:spcBef>
              <a:spcAft>
                <a:spcPts val="0"/>
              </a:spcAft>
            </a:pPr>
            <a:r>
              <a:rPr lang="en-GB" sz="2400" b="1">
                <a:solidFill>
                  <a:srgbClr val="92D050"/>
                </a:solidFill>
                <a:effectLst/>
                <a:latin typeface="Calibri" panose="020F0502020204030204" pitchFamily="34" charset="0"/>
                <a:ea typeface="Calibri" panose="020F0502020204030204" pitchFamily="34" charset="0"/>
              </a:rPr>
              <a:t>For more information on any of our workshops please visit: </a:t>
            </a:r>
            <a:endParaRPr lang="en-GB" sz="2400">
              <a:solidFill>
                <a:srgbClr val="92D050"/>
              </a:solidFill>
              <a:effectLst/>
              <a:latin typeface="Calibri" panose="020F0502020204030204" pitchFamily="34" charset="0"/>
              <a:ea typeface="Calibri" panose="020F0502020204030204" pitchFamily="34" charset="0"/>
            </a:endParaRPr>
          </a:p>
          <a:p>
            <a:pPr marL="347345" indent="-347345" algn="ctr" fontAlgn="base" hangingPunct="0">
              <a:spcBef>
                <a:spcPts val="480"/>
              </a:spcBef>
              <a:spcAft>
                <a:spcPts val="0"/>
              </a:spcAft>
            </a:pPr>
            <a:r>
              <a:rPr lang="en-GB" sz="2400" u="sng">
                <a:solidFill>
                  <a:srgbClr val="92D050"/>
                </a:solidFill>
                <a:effectLst/>
                <a:latin typeface="Calibri" panose="020F0502020204030204" pitchFamily="34" charset="0"/>
                <a:ea typeface="Calibri" panose="020F0502020204030204" pitchFamily="34" charset="0"/>
                <a:hlinkClick r:id="rId4">
                  <a:extLst>
                    <a:ext uri="{A12FA001-AC4F-418D-AE19-62706E023703}">
                      <ahyp:hlinkClr xmlns:ahyp="http://schemas.microsoft.com/office/drawing/2018/hyperlinkcolor" val="tx"/>
                    </a:ext>
                  </a:extLst>
                </a:hlinkClick>
              </a:rPr>
              <a:t>http://www.cntassociates.com/newsandevents.asp</a:t>
            </a:r>
            <a:endParaRPr lang="en-GB" sz="2400">
              <a:solidFill>
                <a:srgbClr val="92D050"/>
              </a:solidFill>
              <a:effectLst/>
              <a:latin typeface="Calibri" panose="020F0502020204030204" pitchFamily="34" charset="0"/>
              <a:ea typeface="Calibri" panose="020F0502020204030204" pitchFamily="34" charset="0"/>
            </a:endParaRPr>
          </a:p>
          <a:p>
            <a:pPr marL="347345" indent="-347345" algn="ctr" fontAlgn="base" hangingPunct="0">
              <a:spcBef>
                <a:spcPts val="480"/>
              </a:spcBef>
              <a:spcAft>
                <a:spcPts val="0"/>
              </a:spcAft>
            </a:pPr>
            <a:r>
              <a:rPr lang="en-GB" sz="2400">
                <a:solidFill>
                  <a:srgbClr val="92D050"/>
                </a:solidFill>
                <a:effectLst/>
                <a:latin typeface="Calibri" panose="020F0502020204030204" pitchFamily="34" charset="0"/>
                <a:ea typeface="Calibri" panose="020F0502020204030204" pitchFamily="34" charset="0"/>
              </a:rPr>
              <a:t>See our YouTube Channel - with free funding video access</a:t>
            </a:r>
          </a:p>
          <a:p>
            <a:pPr marL="347345" indent="-347345" algn="ctr" fontAlgn="base" hangingPunct="0">
              <a:spcBef>
                <a:spcPts val="480"/>
              </a:spcBef>
              <a:spcAft>
                <a:spcPts val="0"/>
              </a:spcAft>
            </a:pPr>
            <a:r>
              <a:rPr lang="en-GB" sz="2400" u="sng">
                <a:solidFill>
                  <a:srgbClr val="92D050"/>
                </a:solidFill>
                <a:effectLst/>
                <a:latin typeface="Calibri" panose="020F0502020204030204" pitchFamily="34" charset="0"/>
                <a:ea typeface="Calibri" panose="020F0502020204030204" pitchFamily="34" charset="0"/>
                <a:hlinkClick r:id="rId5">
                  <a:extLst>
                    <a:ext uri="{A12FA001-AC4F-418D-AE19-62706E023703}">
                      <ahyp:hlinkClr xmlns:ahyp="http://schemas.microsoft.com/office/drawing/2018/hyperlinkcolor" val="tx"/>
                    </a:ext>
                  </a:extLst>
                </a:hlinkClick>
              </a:rPr>
              <a:t>https://www.youtube.com/channel/UCb2GAUq8KyUeWKPOSh_q_yA</a:t>
            </a:r>
            <a:endParaRPr lang="en-GB" sz="2400" u="sng">
              <a:solidFill>
                <a:srgbClr val="92D050"/>
              </a:solidFill>
              <a:latin typeface="Calibri" panose="020F0502020204030204" pitchFamily="34" charset="0"/>
              <a:ea typeface="Calibri" panose="020F0502020204030204" pitchFamily="34" charset="0"/>
            </a:endParaRPr>
          </a:p>
          <a:p>
            <a:pPr marL="347345" indent="-347345" algn="ctr" fontAlgn="base" hangingPunct="0">
              <a:spcBef>
                <a:spcPts val="480"/>
              </a:spcBef>
              <a:spcAft>
                <a:spcPts val="0"/>
              </a:spcAft>
            </a:pPr>
            <a:r>
              <a:rPr lang="en-GB" sz="2400">
                <a:solidFill>
                  <a:srgbClr val="92D050"/>
                </a:solidFill>
                <a:effectLst/>
                <a:latin typeface="Calibri" panose="020F0502020204030204" pitchFamily="34" charset="0"/>
                <a:ea typeface="Calibri" panose="020F0502020204030204" pitchFamily="34" charset="0"/>
              </a:rPr>
              <a:t>Twitter - @CNTAssociates</a:t>
            </a:r>
          </a:p>
          <a:p>
            <a:pPr algn="ctr"/>
            <a:r>
              <a:rPr lang="en-GB"/>
              <a:t>Instagram  @cntassociates</a:t>
            </a:r>
          </a:p>
          <a:p>
            <a:endParaRPr lang="en-GB"/>
          </a:p>
        </p:txBody>
      </p:sp>
    </p:spTree>
    <p:extLst>
      <p:ext uri="{BB962C8B-B14F-4D97-AF65-F5344CB8AC3E}">
        <p14:creationId xmlns:p14="http://schemas.microsoft.com/office/powerpoint/2010/main" val="38757490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3072002" y="0"/>
              <a:ext cx="9119997" cy="6857997"/>
            </a:xfrm>
            <a:prstGeom prst="rect">
              <a:avLst/>
            </a:prstGeom>
          </p:spPr>
        </p:pic>
        <p:sp>
          <p:nvSpPr>
            <p:cNvPr id="4" name="object 4"/>
            <p:cNvSpPr/>
            <p:nvPr/>
          </p:nvSpPr>
          <p:spPr>
            <a:xfrm>
              <a:off x="0" y="0"/>
              <a:ext cx="4198620" cy="6858000"/>
            </a:xfrm>
            <a:custGeom>
              <a:avLst/>
              <a:gdLst/>
              <a:ahLst/>
              <a:cxnLst/>
              <a:rect l="l" t="t" r="r" b="b"/>
              <a:pathLst>
                <a:path w="4198620" h="6858000">
                  <a:moveTo>
                    <a:pt x="4198620" y="0"/>
                  </a:moveTo>
                  <a:lnTo>
                    <a:pt x="0" y="0"/>
                  </a:lnTo>
                  <a:lnTo>
                    <a:pt x="0" y="6858000"/>
                  </a:lnTo>
                  <a:lnTo>
                    <a:pt x="4198620" y="6858000"/>
                  </a:lnTo>
                  <a:lnTo>
                    <a:pt x="4198620" y="0"/>
                  </a:lnTo>
                  <a:close/>
                </a:path>
              </a:pathLst>
            </a:custGeom>
            <a:solidFill>
              <a:srgbClr val="00525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object 5"/>
          <p:cNvSpPr txBox="1">
            <a:spLocks noGrp="1"/>
          </p:cNvSpPr>
          <p:nvPr>
            <p:ph type="title"/>
          </p:nvPr>
        </p:nvSpPr>
        <p:spPr>
          <a:xfrm>
            <a:off x="585317" y="2068829"/>
            <a:ext cx="3056890" cy="1732280"/>
          </a:xfrm>
          <a:prstGeom prst="rect">
            <a:avLst/>
          </a:prstGeom>
        </p:spPr>
        <p:txBody>
          <a:bodyPr vert="horz" wrap="square" lIns="0" tIns="81280" rIns="0" bIns="0" rtlCol="0">
            <a:spAutoFit/>
          </a:bodyPr>
          <a:lstStyle/>
          <a:p>
            <a:pPr marL="12700" marR="5080" algn="ctr">
              <a:lnSpc>
                <a:spcPts val="4320"/>
              </a:lnSpc>
              <a:spcBef>
                <a:spcPts val="640"/>
              </a:spcBef>
            </a:pPr>
            <a:r>
              <a:rPr sz="4000" spc="-215">
                <a:solidFill>
                  <a:srgbClr val="FAA96C"/>
                </a:solidFill>
                <a:latin typeface="Arial Black"/>
                <a:cs typeface="Arial Black"/>
              </a:rPr>
              <a:t>ON</a:t>
            </a:r>
            <a:r>
              <a:rPr sz="4000" spc="-5">
                <a:solidFill>
                  <a:srgbClr val="FAA96C"/>
                </a:solidFill>
                <a:latin typeface="Arial Black"/>
                <a:cs typeface="Arial Black"/>
              </a:rPr>
              <a:t>E</a:t>
            </a:r>
            <a:r>
              <a:rPr sz="4000" spc="-360">
                <a:solidFill>
                  <a:srgbClr val="FAA96C"/>
                </a:solidFill>
                <a:latin typeface="Arial Black"/>
                <a:cs typeface="Arial Black"/>
              </a:rPr>
              <a:t> </a:t>
            </a:r>
            <a:r>
              <a:rPr sz="4000" spc="-215">
                <a:solidFill>
                  <a:srgbClr val="FAA96C"/>
                </a:solidFill>
                <a:latin typeface="Arial Black"/>
                <a:cs typeface="Arial Black"/>
              </a:rPr>
              <a:t>P</a:t>
            </a:r>
            <a:r>
              <a:rPr sz="4000" spc="-210">
                <a:solidFill>
                  <a:srgbClr val="FAA96C"/>
                </a:solidFill>
                <a:latin typeface="Arial Black"/>
                <a:cs typeface="Arial Black"/>
              </a:rPr>
              <a:t>L</a:t>
            </a:r>
            <a:r>
              <a:rPr sz="4000" spc="-285">
                <a:solidFill>
                  <a:srgbClr val="FAA96C"/>
                </a:solidFill>
                <a:latin typeface="Arial Black"/>
                <a:cs typeface="Arial Black"/>
              </a:rPr>
              <a:t>A</a:t>
            </a:r>
            <a:r>
              <a:rPr sz="4000" spc="-210">
                <a:solidFill>
                  <a:srgbClr val="FAA96C"/>
                </a:solidFill>
                <a:latin typeface="Arial Black"/>
                <a:cs typeface="Arial Black"/>
              </a:rPr>
              <a:t>C</a:t>
            </a:r>
            <a:r>
              <a:rPr sz="4000" spc="-5">
                <a:solidFill>
                  <a:srgbClr val="FAA96C"/>
                </a:solidFill>
                <a:latin typeface="Arial Black"/>
                <a:cs typeface="Arial Black"/>
              </a:rPr>
              <a:t>E  </a:t>
            </a:r>
            <a:r>
              <a:rPr sz="4000" spc="-350">
                <a:solidFill>
                  <a:srgbClr val="FAA96C"/>
                </a:solidFill>
                <a:latin typeface="Arial Black"/>
                <a:cs typeface="Arial Black"/>
              </a:rPr>
              <a:t>T</a:t>
            </a:r>
            <a:r>
              <a:rPr sz="4000" spc="-5">
                <a:solidFill>
                  <a:srgbClr val="FAA96C"/>
                </a:solidFill>
                <a:latin typeface="Arial Black"/>
                <a:cs typeface="Arial Black"/>
              </a:rPr>
              <a:t>O</a:t>
            </a:r>
            <a:r>
              <a:rPr sz="4000" spc="-380">
                <a:solidFill>
                  <a:srgbClr val="FAA96C"/>
                </a:solidFill>
                <a:latin typeface="Arial Black"/>
                <a:cs typeface="Arial Black"/>
              </a:rPr>
              <a:t> </a:t>
            </a:r>
            <a:r>
              <a:rPr sz="4000" spc="-285">
                <a:solidFill>
                  <a:srgbClr val="FAA96C"/>
                </a:solidFill>
                <a:latin typeface="Arial Black"/>
                <a:cs typeface="Arial Black"/>
              </a:rPr>
              <a:t>A</a:t>
            </a:r>
            <a:r>
              <a:rPr sz="4000" spc="-210">
                <a:solidFill>
                  <a:srgbClr val="FAA96C"/>
                </a:solidFill>
                <a:latin typeface="Arial Black"/>
                <a:cs typeface="Arial Black"/>
              </a:rPr>
              <a:t>CC</a:t>
            </a:r>
            <a:r>
              <a:rPr sz="4000" spc="-215">
                <a:solidFill>
                  <a:srgbClr val="FAA96C"/>
                </a:solidFill>
                <a:latin typeface="Arial Black"/>
                <a:cs typeface="Arial Black"/>
              </a:rPr>
              <a:t>ES</a:t>
            </a:r>
            <a:r>
              <a:rPr sz="4000" spc="-5">
                <a:solidFill>
                  <a:srgbClr val="FAA96C"/>
                </a:solidFill>
                <a:latin typeface="Arial Black"/>
                <a:cs typeface="Arial Black"/>
              </a:rPr>
              <a:t>S  </a:t>
            </a:r>
            <a:r>
              <a:rPr sz="4000" spc="-185">
                <a:solidFill>
                  <a:srgbClr val="FAA96C"/>
                </a:solidFill>
                <a:latin typeface="Arial Black"/>
                <a:cs typeface="Arial Black"/>
              </a:rPr>
              <a:t>SUPPORT</a:t>
            </a:r>
            <a:endParaRPr sz="4000">
              <a:latin typeface="Arial Black"/>
              <a:cs typeface="Arial Black"/>
            </a:endParaRPr>
          </a:p>
        </p:txBody>
      </p:sp>
      <p:grpSp>
        <p:nvGrpSpPr>
          <p:cNvPr id="6" name="object 6"/>
          <p:cNvGrpSpPr/>
          <p:nvPr/>
        </p:nvGrpSpPr>
        <p:grpSpPr>
          <a:xfrm>
            <a:off x="-5197" y="364236"/>
            <a:ext cx="4211955" cy="5834380"/>
            <a:chOff x="-5197" y="364236"/>
            <a:chExt cx="4211955" cy="5834380"/>
          </a:xfrm>
        </p:grpSpPr>
        <p:pic>
          <p:nvPicPr>
            <p:cNvPr id="7" name="object 7"/>
            <p:cNvPicPr/>
            <p:nvPr/>
          </p:nvPicPr>
          <p:blipFill>
            <a:blip r:embed="rId3" cstate="print"/>
            <a:stretch>
              <a:fillRect/>
            </a:stretch>
          </p:blipFill>
          <p:spPr>
            <a:xfrm>
              <a:off x="382524" y="4260214"/>
              <a:ext cx="3682365" cy="259080"/>
            </a:xfrm>
            <a:prstGeom prst="rect">
              <a:avLst/>
            </a:prstGeom>
          </p:spPr>
        </p:pic>
        <p:sp>
          <p:nvSpPr>
            <p:cNvPr id="8" name="object 8"/>
            <p:cNvSpPr/>
            <p:nvPr/>
          </p:nvSpPr>
          <p:spPr>
            <a:xfrm>
              <a:off x="462000" y="5180964"/>
              <a:ext cx="2439670" cy="1003935"/>
            </a:xfrm>
            <a:custGeom>
              <a:avLst/>
              <a:gdLst/>
              <a:ahLst/>
              <a:cxnLst/>
              <a:rect l="l" t="t" r="r" b="b"/>
              <a:pathLst>
                <a:path w="2439670" h="1003935">
                  <a:moveTo>
                    <a:pt x="5967" y="1003578"/>
                  </a:moveTo>
                  <a:lnTo>
                    <a:pt x="3399" y="962106"/>
                  </a:lnTo>
                  <a:lnTo>
                    <a:pt x="1529" y="919745"/>
                  </a:lnTo>
                  <a:lnTo>
                    <a:pt x="387" y="876578"/>
                  </a:lnTo>
                  <a:lnTo>
                    <a:pt x="0" y="832686"/>
                  </a:lnTo>
                  <a:lnTo>
                    <a:pt x="1027" y="761126"/>
                  </a:lnTo>
                  <a:lnTo>
                    <a:pt x="4043" y="691633"/>
                  </a:lnTo>
                  <a:lnTo>
                    <a:pt x="8947" y="624559"/>
                  </a:lnTo>
                  <a:lnTo>
                    <a:pt x="15640" y="560256"/>
                  </a:lnTo>
                  <a:lnTo>
                    <a:pt x="24021" y="499075"/>
                  </a:lnTo>
                  <a:lnTo>
                    <a:pt x="33990" y="441368"/>
                  </a:lnTo>
                  <a:lnTo>
                    <a:pt x="45447" y="387488"/>
                  </a:lnTo>
                  <a:lnTo>
                    <a:pt x="58293" y="337785"/>
                  </a:lnTo>
                  <a:lnTo>
                    <a:pt x="72427" y="292612"/>
                  </a:lnTo>
                  <a:lnTo>
                    <a:pt x="87750" y="252321"/>
                  </a:lnTo>
                  <a:lnTo>
                    <a:pt x="104161" y="217263"/>
                  </a:lnTo>
                  <a:lnTo>
                    <a:pt x="139848" y="164255"/>
                  </a:lnTo>
                  <a:lnTo>
                    <a:pt x="178688" y="136402"/>
                  </a:lnTo>
                  <a:lnTo>
                    <a:pt x="199040" y="132789"/>
                  </a:lnTo>
                  <a:lnTo>
                    <a:pt x="219387" y="136402"/>
                  </a:lnTo>
                  <a:lnTo>
                    <a:pt x="258220" y="164255"/>
                  </a:lnTo>
                  <a:lnTo>
                    <a:pt x="293904" y="217263"/>
                  </a:lnTo>
                  <a:lnTo>
                    <a:pt x="310315" y="252321"/>
                  </a:lnTo>
                  <a:lnTo>
                    <a:pt x="325639" y="292612"/>
                  </a:lnTo>
                  <a:lnTo>
                    <a:pt x="339774" y="337785"/>
                  </a:lnTo>
                  <a:lnTo>
                    <a:pt x="352622" y="387488"/>
                  </a:lnTo>
                  <a:lnTo>
                    <a:pt x="364081" y="441368"/>
                  </a:lnTo>
                  <a:lnTo>
                    <a:pt x="374053" y="499075"/>
                  </a:lnTo>
                  <a:lnTo>
                    <a:pt x="382436" y="560256"/>
                  </a:lnTo>
                  <a:lnTo>
                    <a:pt x="389130" y="624559"/>
                  </a:lnTo>
                  <a:lnTo>
                    <a:pt x="394036" y="691633"/>
                  </a:lnTo>
                  <a:lnTo>
                    <a:pt x="397053" y="761126"/>
                  </a:lnTo>
                  <a:lnTo>
                    <a:pt x="398081" y="832686"/>
                  </a:lnTo>
                  <a:lnTo>
                    <a:pt x="397698" y="876548"/>
                  </a:lnTo>
                  <a:lnTo>
                    <a:pt x="396559" y="919686"/>
                  </a:lnTo>
                  <a:lnTo>
                    <a:pt x="394681" y="962030"/>
                  </a:lnTo>
                  <a:lnTo>
                    <a:pt x="392080" y="1003511"/>
                  </a:lnTo>
                </a:path>
                <a:path w="2439670" h="1003935">
                  <a:moveTo>
                    <a:pt x="65740" y="319137"/>
                  </a:moveTo>
                  <a:lnTo>
                    <a:pt x="390698" y="643045"/>
                  </a:lnTo>
                </a:path>
                <a:path w="2439670" h="1003935">
                  <a:moveTo>
                    <a:pt x="30543" y="456092"/>
                  </a:moveTo>
                  <a:lnTo>
                    <a:pt x="398114" y="830468"/>
                  </a:lnTo>
                </a:path>
                <a:path w="2439670" h="1003935">
                  <a:moveTo>
                    <a:pt x="10417" y="616770"/>
                  </a:moveTo>
                  <a:lnTo>
                    <a:pt x="390698" y="995783"/>
                  </a:lnTo>
                </a:path>
                <a:path w="2439670" h="1003935">
                  <a:moveTo>
                    <a:pt x="72280" y="293130"/>
                  </a:moveTo>
                  <a:lnTo>
                    <a:pt x="325834" y="293130"/>
                  </a:lnTo>
                </a:path>
                <a:path w="2439670" h="1003935">
                  <a:moveTo>
                    <a:pt x="2158598" y="102481"/>
                  </a:moveTo>
                  <a:lnTo>
                    <a:pt x="2168274" y="0"/>
                  </a:lnTo>
                  <a:lnTo>
                    <a:pt x="2439662" y="26813"/>
                  </a:lnTo>
                  <a:lnTo>
                    <a:pt x="2400657" y="418796"/>
                  </a:lnTo>
                  <a:lnTo>
                    <a:pt x="2258287" y="405187"/>
                  </a:lnTo>
                </a:path>
              </a:pathLst>
            </a:custGeom>
            <a:ln w="1615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2570569" y="5682518"/>
              <a:ext cx="88265" cy="1270"/>
            </a:xfrm>
            <a:custGeom>
              <a:avLst/>
              <a:gdLst/>
              <a:ahLst/>
              <a:cxnLst/>
              <a:rect l="l" t="t" r="r" b="b"/>
              <a:pathLst>
                <a:path w="88264" h="1270">
                  <a:moveTo>
                    <a:pt x="-8064" y="621"/>
                  </a:moveTo>
                  <a:lnTo>
                    <a:pt x="95717" y="621"/>
                  </a:lnTo>
                </a:path>
              </a:pathLst>
            </a:custGeom>
            <a:ln w="17371">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2449945" y="5281195"/>
              <a:ext cx="274955" cy="404495"/>
            </a:xfrm>
            <a:custGeom>
              <a:avLst/>
              <a:gdLst/>
              <a:ahLst/>
              <a:cxnLst/>
              <a:rect l="l" t="t" r="r" b="b"/>
              <a:pathLst>
                <a:path w="274955" h="404495">
                  <a:moveTo>
                    <a:pt x="0" y="84673"/>
                  </a:moveTo>
                  <a:lnTo>
                    <a:pt x="1685" y="0"/>
                  </a:lnTo>
                  <a:lnTo>
                    <a:pt x="274355" y="5409"/>
                  </a:lnTo>
                  <a:lnTo>
                    <a:pt x="266398" y="404179"/>
                  </a:lnTo>
                  <a:lnTo>
                    <a:pt x="208277" y="402567"/>
                  </a:lnTo>
                </a:path>
              </a:pathLst>
            </a:custGeom>
            <a:ln w="1616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2290753" y="5372621"/>
              <a:ext cx="277495" cy="400685"/>
            </a:xfrm>
            <a:custGeom>
              <a:avLst/>
              <a:gdLst/>
              <a:ahLst/>
              <a:cxnLst/>
              <a:rect l="l" t="t" r="r" b="b"/>
              <a:pathLst>
                <a:path w="277494" h="400685">
                  <a:moveTo>
                    <a:pt x="277389" y="0"/>
                  </a:moveTo>
                  <a:lnTo>
                    <a:pt x="277389" y="400315"/>
                  </a:lnTo>
                  <a:lnTo>
                    <a:pt x="0" y="400315"/>
                  </a:lnTo>
                  <a:lnTo>
                    <a:pt x="0" y="0"/>
                  </a:lnTo>
                  <a:lnTo>
                    <a:pt x="277389" y="0"/>
                  </a:lnTo>
                  <a:close/>
                </a:path>
              </a:pathLst>
            </a:custGeom>
            <a:ln w="16164">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p:nvPr/>
          </p:nvSpPr>
          <p:spPr>
            <a:xfrm>
              <a:off x="1137572" y="5435857"/>
              <a:ext cx="1527810" cy="754380"/>
            </a:xfrm>
            <a:custGeom>
              <a:avLst/>
              <a:gdLst/>
              <a:ahLst/>
              <a:cxnLst/>
              <a:rect l="l" t="t" r="r" b="b"/>
              <a:pathLst>
                <a:path w="1527810" h="754379">
                  <a:moveTo>
                    <a:pt x="1189826" y="0"/>
                  </a:moveTo>
                  <a:lnTo>
                    <a:pt x="1391058" y="0"/>
                  </a:lnTo>
                </a:path>
                <a:path w="1527810" h="754379">
                  <a:moveTo>
                    <a:pt x="1190265" y="62429"/>
                  </a:moveTo>
                  <a:lnTo>
                    <a:pt x="1391497" y="62429"/>
                  </a:lnTo>
                </a:path>
                <a:path w="1527810" h="754379">
                  <a:moveTo>
                    <a:pt x="1188882" y="120659"/>
                  </a:moveTo>
                  <a:lnTo>
                    <a:pt x="1390148" y="120659"/>
                  </a:lnTo>
                </a:path>
                <a:path w="1527810" h="754379">
                  <a:moveTo>
                    <a:pt x="1187972" y="181644"/>
                  </a:moveTo>
                  <a:lnTo>
                    <a:pt x="1389238" y="181644"/>
                  </a:lnTo>
                </a:path>
                <a:path w="1527810" h="754379">
                  <a:moveTo>
                    <a:pt x="1527730" y="247769"/>
                  </a:moveTo>
                  <a:lnTo>
                    <a:pt x="1527730" y="424104"/>
                  </a:lnTo>
                </a:path>
                <a:path w="1527810" h="754379">
                  <a:moveTo>
                    <a:pt x="618900" y="754330"/>
                  </a:moveTo>
                  <a:lnTo>
                    <a:pt x="34454" y="754330"/>
                  </a:lnTo>
                </a:path>
                <a:path w="1527810" h="754379">
                  <a:moveTo>
                    <a:pt x="556093" y="754330"/>
                  </a:moveTo>
                  <a:lnTo>
                    <a:pt x="403239" y="754330"/>
                  </a:lnTo>
                  <a:lnTo>
                    <a:pt x="403239" y="146128"/>
                  </a:lnTo>
                  <a:lnTo>
                    <a:pt x="556093" y="146128"/>
                  </a:lnTo>
                  <a:lnTo>
                    <a:pt x="556093" y="754330"/>
                  </a:lnTo>
                  <a:close/>
                </a:path>
                <a:path w="1527810" h="754379">
                  <a:moveTo>
                    <a:pt x="402160" y="754330"/>
                  </a:moveTo>
                  <a:lnTo>
                    <a:pt x="249306" y="754330"/>
                  </a:lnTo>
                  <a:lnTo>
                    <a:pt x="249306" y="331838"/>
                  </a:lnTo>
                  <a:lnTo>
                    <a:pt x="402160" y="331838"/>
                  </a:lnTo>
                  <a:lnTo>
                    <a:pt x="402160" y="754330"/>
                  </a:lnTo>
                  <a:close/>
                </a:path>
                <a:path w="1527810" h="754379">
                  <a:moveTo>
                    <a:pt x="249070" y="754330"/>
                  </a:moveTo>
                  <a:lnTo>
                    <a:pt x="96216" y="754330"/>
                  </a:lnTo>
                  <a:lnTo>
                    <a:pt x="96216" y="489793"/>
                  </a:lnTo>
                  <a:lnTo>
                    <a:pt x="249070" y="489793"/>
                  </a:lnTo>
                  <a:lnTo>
                    <a:pt x="249070" y="754330"/>
                  </a:lnTo>
                  <a:close/>
                </a:path>
                <a:path w="1527810" h="754379">
                  <a:moveTo>
                    <a:pt x="0" y="403474"/>
                  </a:moveTo>
                  <a:lnTo>
                    <a:pt x="326373" y="78121"/>
                  </a:lnTo>
                </a:path>
              </a:pathLst>
            </a:custGeom>
            <a:ln w="1615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13" name="object 13"/>
            <p:cNvPicPr/>
            <p:nvPr/>
          </p:nvPicPr>
          <p:blipFill>
            <a:blip r:embed="rId4" cstate="print"/>
            <a:stretch>
              <a:fillRect/>
            </a:stretch>
          </p:blipFill>
          <p:spPr>
            <a:xfrm>
              <a:off x="1379225" y="5501647"/>
              <a:ext cx="97160" cy="96769"/>
            </a:xfrm>
            <a:prstGeom prst="rect">
              <a:avLst/>
            </a:prstGeom>
          </p:spPr>
        </p:pic>
        <p:sp>
          <p:nvSpPr>
            <p:cNvPr id="14" name="object 14"/>
            <p:cNvSpPr/>
            <p:nvPr/>
          </p:nvSpPr>
          <p:spPr>
            <a:xfrm>
              <a:off x="2866" y="5722638"/>
              <a:ext cx="4196080" cy="467995"/>
            </a:xfrm>
            <a:custGeom>
              <a:avLst/>
              <a:gdLst/>
              <a:ahLst/>
              <a:cxnLst/>
              <a:rect l="l" t="t" r="r" b="b"/>
              <a:pathLst>
                <a:path w="4196080" h="467995">
                  <a:moveTo>
                    <a:pt x="0" y="467550"/>
                  </a:moveTo>
                  <a:lnTo>
                    <a:pt x="2048525" y="467550"/>
                  </a:lnTo>
                  <a:lnTo>
                    <a:pt x="2048525" y="0"/>
                  </a:lnTo>
                  <a:lnTo>
                    <a:pt x="1922439" y="0"/>
                  </a:lnTo>
                  <a:lnTo>
                    <a:pt x="1922439" y="132621"/>
                  </a:lnTo>
                  <a:lnTo>
                    <a:pt x="3231407" y="132621"/>
                  </a:lnTo>
                  <a:lnTo>
                    <a:pt x="3231407" y="329889"/>
                  </a:lnTo>
                  <a:lnTo>
                    <a:pt x="4195729" y="329889"/>
                  </a:lnTo>
                </a:path>
              </a:pathLst>
            </a:custGeom>
            <a:ln w="16128">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p:nvPr/>
          </p:nvSpPr>
          <p:spPr>
            <a:xfrm>
              <a:off x="3293170" y="5418284"/>
              <a:ext cx="311785" cy="630555"/>
            </a:xfrm>
            <a:custGeom>
              <a:avLst/>
              <a:gdLst/>
              <a:ahLst/>
              <a:cxnLst/>
              <a:rect l="l" t="t" r="r" b="b"/>
              <a:pathLst>
                <a:path w="311785" h="630554">
                  <a:moveTo>
                    <a:pt x="8765" y="630378"/>
                  </a:moveTo>
                  <a:lnTo>
                    <a:pt x="8765" y="147371"/>
                  </a:lnTo>
                  <a:lnTo>
                    <a:pt x="302977" y="147371"/>
                  </a:lnTo>
                  <a:lnTo>
                    <a:pt x="302977" y="630378"/>
                  </a:lnTo>
                </a:path>
                <a:path w="311785" h="630554">
                  <a:moveTo>
                    <a:pt x="19620" y="68040"/>
                  </a:moveTo>
                  <a:lnTo>
                    <a:pt x="291851" y="68040"/>
                  </a:lnTo>
                  <a:lnTo>
                    <a:pt x="291851" y="147371"/>
                  </a:lnTo>
                  <a:lnTo>
                    <a:pt x="19620" y="147371"/>
                  </a:lnTo>
                  <a:lnTo>
                    <a:pt x="19620" y="68040"/>
                  </a:lnTo>
                  <a:close/>
                </a:path>
                <a:path w="311785" h="630554">
                  <a:moveTo>
                    <a:pt x="0" y="74122"/>
                  </a:moveTo>
                  <a:lnTo>
                    <a:pt x="31148" y="43446"/>
                  </a:lnTo>
                  <a:lnTo>
                    <a:pt x="68378" y="20088"/>
                  </a:lnTo>
                  <a:lnTo>
                    <a:pt x="110500" y="5216"/>
                  </a:lnTo>
                  <a:lnTo>
                    <a:pt x="156326" y="0"/>
                  </a:lnTo>
                  <a:lnTo>
                    <a:pt x="196902" y="4079"/>
                  </a:lnTo>
                  <a:lnTo>
                    <a:pt x="234666" y="15779"/>
                  </a:lnTo>
                  <a:lnTo>
                    <a:pt x="268827" y="34289"/>
                  </a:lnTo>
                  <a:lnTo>
                    <a:pt x="298594" y="58800"/>
                  </a:lnTo>
                  <a:lnTo>
                    <a:pt x="307697" y="68108"/>
                  </a:lnTo>
                  <a:lnTo>
                    <a:pt x="311742" y="73013"/>
                  </a:lnTo>
                </a:path>
                <a:path w="311785" h="630554">
                  <a:moveTo>
                    <a:pt x="48007" y="190279"/>
                  </a:moveTo>
                  <a:lnTo>
                    <a:pt x="260161" y="190279"/>
                  </a:lnTo>
                  <a:lnTo>
                    <a:pt x="260161" y="566638"/>
                  </a:lnTo>
                  <a:lnTo>
                    <a:pt x="48007" y="566638"/>
                  </a:lnTo>
                  <a:lnTo>
                    <a:pt x="48007" y="190279"/>
                  </a:lnTo>
                  <a:close/>
                </a:path>
              </a:pathLst>
            </a:custGeom>
            <a:ln w="1615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16" name="object 16"/>
            <p:cNvPicPr/>
            <p:nvPr/>
          </p:nvPicPr>
          <p:blipFill>
            <a:blip r:embed="rId5" cstate="print"/>
            <a:stretch>
              <a:fillRect/>
            </a:stretch>
          </p:blipFill>
          <p:spPr>
            <a:xfrm>
              <a:off x="576072" y="364236"/>
              <a:ext cx="3130295" cy="1249680"/>
            </a:xfrm>
            <a:prstGeom prst="rect">
              <a:avLst/>
            </a:prstGeom>
          </p:spPr>
        </p:pic>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89535" rIns="0" bIns="0" rtlCol="0">
            <a:spAutoFit/>
          </a:bodyPr>
          <a:lstStyle/>
          <a:p>
            <a:pPr marL="12700" marR="5080">
              <a:lnSpc>
                <a:spcPts val="4750"/>
              </a:lnSpc>
              <a:spcBef>
                <a:spcPts val="705"/>
              </a:spcBef>
            </a:pPr>
            <a:r>
              <a:t>Our vision is that every micro and </a:t>
            </a:r>
            <a:r>
              <a:rPr spc="5"/>
              <a:t> </a:t>
            </a:r>
            <a:r>
              <a:t>small</a:t>
            </a:r>
            <a:r>
              <a:rPr spc="-40"/>
              <a:t> </a:t>
            </a:r>
            <a:r>
              <a:t>business</a:t>
            </a:r>
            <a:r>
              <a:rPr spc="-25"/>
              <a:t> </a:t>
            </a:r>
            <a:r>
              <a:t>in</a:t>
            </a:r>
            <a:r>
              <a:rPr spc="-5"/>
              <a:t> </a:t>
            </a:r>
            <a:r>
              <a:t>London can</a:t>
            </a:r>
            <a:r>
              <a:rPr spc="-5"/>
              <a:t> </a:t>
            </a:r>
            <a:r>
              <a:t>get</a:t>
            </a:r>
            <a:r>
              <a:rPr spc="-5"/>
              <a:t> </a:t>
            </a:r>
            <a:r>
              <a:t>the </a:t>
            </a:r>
            <a:r>
              <a:rPr spc="-1210"/>
              <a:t> </a:t>
            </a:r>
            <a:r>
              <a:t>support</a:t>
            </a:r>
            <a:r>
              <a:rPr spc="-5"/>
              <a:t> </a:t>
            </a:r>
            <a:r>
              <a:t>they </a:t>
            </a:r>
            <a:r>
              <a:rPr spc="-5"/>
              <a:t>need</a:t>
            </a:r>
            <a:r>
              <a:t> to</a:t>
            </a:r>
            <a:r>
              <a:rPr spc="-5"/>
              <a:t> </a:t>
            </a:r>
            <a:r>
              <a:t>thrive</a:t>
            </a:r>
          </a:p>
        </p:txBody>
      </p:sp>
      <p:sp>
        <p:nvSpPr>
          <p:cNvPr id="3" name="object 3"/>
          <p:cNvSpPr/>
          <p:nvPr/>
        </p:nvSpPr>
        <p:spPr>
          <a:xfrm>
            <a:off x="1489765" y="4973199"/>
            <a:ext cx="602615" cy="601980"/>
          </a:xfrm>
          <a:custGeom>
            <a:avLst/>
            <a:gdLst/>
            <a:ahLst/>
            <a:cxnLst/>
            <a:rect l="l" t="t" r="r" b="b"/>
            <a:pathLst>
              <a:path w="602614" h="601979">
                <a:moveTo>
                  <a:pt x="0" y="301215"/>
                </a:moveTo>
                <a:lnTo>
                  <a:pt x="227" y="601728"/>
                </a:lnTo>
                <a:lnTo>
                  <a:pt x="301126" y="301275"/>
                </a:lnTo>
                <a:lnTo>
                  <a:pt x="602268" y="600965"/>
                </a:lnTo>
                <a:lnTo>
                  <a:pt x="602062" y="300474"/>
                </a:lnTo>
                <a:lnTo>
                  <a:pt x="301587" y="0"/>
                </a:lnTo>
                <a:lnTo>
                  <a:pt x="0" y="301215"/>
                </a:lnTo>
                <a:close/>
              </a:path>
            </a:pathLst>
          </a:custGeom>
          <a:solidFill>
            <a:srgbClr val="FAA96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1496362" y="1217940"/>
            <a:ext cx="402590" cy="635000"/>
          </a:xfrm>
          <a:custGeom>
            <a:avLst/>
            <a:gdLst/>
            <a:ahLst/>
            <a:cxnLst/>
            <a:rect l="l" t="t" r="r" b="b"/>
            <a:pathLst>
              <a:path w="402589" h="635000">
                <a:moveTo>
                  <a:pt x="250415" y="0"/>
                </a:moveTo>
                <a:lnTo>
                  <a:pt x="217230" y="24823"/>
                </a:lnTo>
                <a:lnTo>
                  <a:pt x="166431" y="69077"/>
                </a:lnTo>
                <a:lnTo>
                  <a:pt x="121572" y="117324"/>
                </a:lnTo>
                <a:lnTo>
                  <a:pt x="82971" y="169124"/>
                </a:lnTo>
                <a:lnTo>
                  <a:pt x="51177" y="224351"/>
                </a:lnTo>
                <a:lnTo>
                  <a:pt x="26511" y="282896"/>
                </a:lnTo>
                <a:lnTo>
                  <a:pt x="9729" y="344081"/>
                </a:lnTo>
                <a:lnTo>
                  <a:pt x="1071" y="408081"/>
                </a:lnTo>
                <a:lnTo>
                  <a:pt x="0" y="441204"/>
                </a:lnTo>
                <a:lnTo>
                  <a:pt x="1198" y="469863"/>
                </a:lnTo>
                <a:lnTo>
                  <a:pt x="10447" y="523173"/>
                </a:lnTo>
                <a:lnTo>
                  <a:pt x="27927" y="570257"/>
                </a:lnTo>
                <a:lnTo>
                  <a:pt x="52720" y="610282"/>
                </a:lnTo>
                <a:lnTo>
                  <a:pt x="74620" y="634575"/>
                </a:lnTo>
                <a:lnTo>
                  <a:pt x="87816" y="621117"/>
                </a:lnTo>
                <a:lnTo>
                  <a:pt x="81622" y="615204"/>
                </a:lnTo>
                <a:lnTo>
                  <a:pt x="80851" y="614468"/>
                </a:lnTo>
                <a:lnTo>
                  <a:pt x="68012" y="599183"/>
                </a:lnTo>
                <a:lnTo>
                  <a:pt x="67401" y="598460"/>
                </a:lnTo>
                <a:lnTo>
                  <a:pt x="55779" y="581591"/>
                </a:lnTo>
                <a:lnTo>
                  <a:pt x="55224" y="580790"/>
                </a:lnTo>
                <a:lnTo>
                  <a:pt x="45124" y="562412"/>
                </a:lnTo>
                <a:lnTo>
                  <a:pt x="44647" y="561547"/>
                </a:lnTo>
                <a:lnTo>
                  <a:pt x="36112" y="541425"/>
                </a:lnTo>
                <a:lnTo>
                  <a:pt x="35756" y="540591"/>
                </a:lnTo>
                <a:lnTo>
                  <a:pt x="28789" y="518677"/>
                </a:lnTo>
                <a:lnTo>
                  <a:pt x="28632" y="518251"/>
                </a:lnTo>
                <a:lnTo>
                  <a:pt x="28562" y="517843"/>
                </a:lnTo>
                <a:lnTo>
                  <a:pt x="23393" y="494514"/>
                </a:lnTo>
                <a:lnTo>
                  <a:pt x="23286" y="494118"/>
                </a:lnTo>
                <a:lnTo>
                  <a:pt x="23249" y="493680"/>
                </a:lnTo>
                <a:lnTo>
                  <a:pt x="20041" y="468669"/>
                </a:lnTo>
                <a:lnTo>
                  <a:pt x="18857" y="441204"/>
                </a:lnTo>
                <a:lnTo>
                  <a:pt x="19871" y="409637"/>
                </a:lnTo>
                <a:lnTo>
                  <a:pt x="22968" y="378573"/>
                </a:lnTo>
                <a:lnTo>
                  <a:pt x="28142" y="348184"/>
                </a:lnTo>
                <a:lnTo>
                  <a:pt x="28247" y="347571"/>
                </a:lnTo>
                <a:lnTo>
                  <a:pt x="35288" y="318346"/>
                </a:lnTo>
                <a:lnTo>
                  <a:pt x="44215" y="289420"/>
                </a:lnTo>
                <a:lnTo>
                  <a:pt x="44247" y="289247"/>
                </a:lnTo>
                <a:lnTo>
                  <a:pt x="44458" y="288634"/>
                </a:lnTo>
                <a:lnTo>
                  <a:pt x="55242" y="260761"/>
                </a:lnTo>
                <a:lnTo>
                  <a:pt x="67936" y="232998"/>
                </a:lnTo>
                <a:lnTo>
                  <a:pt x="68181" y="232463"/>
                </a:lnTo>
                <a:lnTo>
                  <a:pt x="82387" y="206021"/>
                </a:lnTo>
                <a:lnTo>
                  <a:pt x="82649" y="205533"/>
                </a:lnTo>
                <a:lnTo>
                  <a:pt x="98583" y="179704"/>
                </a:lnTo>
                <a:lnTo>
                  <a:pt x="98864" y="179248"/>
                </a:lnTo>
                <a:lnTo>
                  <a:pt x="116398" y="154221"/>
                </a:lnTo>
                <a:lnTo>
                  <a:pt x="135870" y="129602"/>
                </a:lnTo>
                <a:lnTo>
                  <a:pt x="136169" y="129225"/>
                </a:lnTo>
                <a:lnTo>
                  <a:pt x="156857" y="105801"/>
                </a:lnTo>
                <a:lnTo>
                  <a:pt x="157177" y="105439"/>
                </a:lnTo>
                <a:lnTo>
                  <a:pt x="179354" y="82817"/>
                </a:lnTo>
                <a:lnTo>
                  <a:pt x="203406" y="60823"/>
                </a:lnTo>
                <a:lnTo>
                  <a:pt x="228718" y="39773"/>
                </a:lnTo>
                <a:lnTo>
                  <a:pt x="229077" y="39474"/>
                </a:lnTo>
                <a:lnTo>
                  <a:pt x="249930" y="23900"/>
                </a:lnTo>
                <a:lnTo>
                  <a:pt x="244224" y="19258"/>
                </a:lnTo>
                <a:lnTo>
                  <a:pt x="274080" y="19258"/>
                </a:lnTo>
                <a:lnTo>
                  <a:pt x="250415" y="0"/>
                </a:lnTo>
                <a:close/>
              </a:path>
              <a:path w="402589" h="635000">
                <a:moveTo>
                  <a:pt x="80851" y="614468"/>
                </a:moveTo>
                <a:lnTo>
                  <a:pt x="81543" y="615204"/>
                </a:lnTo>
                <a:lnTo>
                  <a:pt x="81213" y="614813"/>
                </a:lnTo>
                <a:lnTo>
                  <a:pt x="80851" y="614468"/>
                </a:lnTo>
                <a:close/>
              </a:path>
              <a:path w="402589" h="635000">
                <a:moveTo>
                  <a:pt x="81213" y="614813"/>
                </a:moveTo>
                <a:lnTo>
                  <a:pt x="81543" y="615204"/>
                </a:lnTo>
                <a:lnTo>
                  <a:pt x="81213" y="614813"/>
                </a:lnTo>
                <a:close/>
              </a:path>
              <a:path w="402589" h="635000">
                <a:moveTo>
                  <a:pt x="80921" y="614468"/>
                </a:moveTo>
                <a:lnTo>
                  <a:pt x="81213" y="614813"/>
                </a:lnTo>
                <a:lnTo>
                  <a:pt x="80921" y="614468"/>
                </a:lnTo>
                <a:close/>
              </a:path>
              <a:path w="402589" h="635000">
                <a:moveTo>
                  <a:pt x="67401" y="598460"/>
                </a:moveTo>
                <a:lnTo>
                  <a:pt x="67951" y="599183"/>
                </a:lnTo>
                <a:lnTo>
                  <a:pt x="67676" y="598785"/>
                </a:lnTo>
                <a:lnTo>
                  <a:pt x="67401" y="598460"/>
                </a:lnTo>
                <a:close/>
              </a:path>
              <a:path w="402589" h="635000">
                <a:moveTo>
                  <a:pt x="67676" y="598785"/>
                </a:moveTo>
                <a:lnTo>
                  <a:pt x="67951" y="599183"/>
                </a:lnTo>
                <a:lnTo>
                  <a:pt x="67676" y="598785"/>
                </a:lnTo>
                <a:close/>
              </a:path>
              <a:path w="402589" h="635000">
                <a:moveTo>
                  <a:pt x="67451" y="598460"/>
                </a:moveTo>
                <a:lnTo>
                  <a:pt x="67676" y="598785"/>
                </a:lnTo>
                <a:lnTo>
                  <a:pt x="67451" y="598460"/>
                </a:lnTo>
                <a:close/>
              </a:path>
              <a:path w="402589" h="635000">
                <a:moveTo>
                  <a:pt x="55224" y="580790"/>
                </a:moveTo>
                <a:lnTo>
                  <a:pt x="55724" y="581591"/>
                </a:lnTo>
                <a:lnTo>
                  <a:pt x="55505" y="581196"/>
                </a:lnTo>
                <a:lnTo>
                  <a:pt x="55224" y="580790"/>
                </a:lnTo>
                <a:close/>
              </a:path>
              <a:path w="402589" h="635000">
                <a:moveTo>
                  <a:pt x="55505" y="581196"/>
                </a:moveTo>
                <a:lnTo>
                  <a:pt x="55724" y="581591"/>
                </a:lnTo>
                <a:lnTo>
                  <a:pt x="55505" y="581196"/>
                </a:lnTo>
                <a:close/>
              </a:path>
              <a:path w="402589" h="635000">
                <a:moveTo>
                  <a:pt x="55281" y="580790"/>
                </a:moveTo>
                <a:lnTo>
                  <a:pt x="55505" y="581196"/>
                </a:lnTo>
                <a:lnTo>
                  <a:pt x="55281" y="580790"/>
                </a:lnTo>
                <a:close/>
              </a:path>
              <a:path w="402589" h="635000">
                <a:moveTo>
                  <a:pt x="44647" y="561547"/>
                </a:moveTo>
                <a:lnTo>
                  <a:pt x="45066" y="562412"/>
                </a:lnTo>
                <a:lnTo>
                  <a:pt x="44869" y="561949"/>
                </a:lnTo>
                <a:lnTo>
                  <a:pt x="44647" y="561547"/>
                </a:lnTo>
                <a:close/>
              </a:path>
              <a:path w="402589" h="635000">
                <a:moveTo>
                  <a:pt x="44869" y="561949"/>
                </a:moveTo>
                <a:lnTo>
                  <a:pt x="45066" y="562412"/>
                </a:lnTo>
                <a:lnTo>
                  <a:pt x="44869" y="561949"/>
                </a:lnTo>
                <a:close/>
              </a:path>
              <a:path w="402589" h="635000">
                <a:moveTo>
                  <a:pt x="44697" y="561547"/>
                </a:moveTo>
                <a:lnTo>
                  <a:pt x="44869" y="561949"/>
                </a:lnTo>
                <a:lnTo>
                  <a:pt x="44697" y="561547"/>
                </a:lnTo>
                <a:close/>
              </a:path>
              <a:path w="402589" h="635000">
                <a:moveTo>
                  <a:pt x="35756" y="540591"/>
                </a:moveTo>
                <a:lnTo>
                  <a:pt x="36064" y="541425"/>
                </a:lnTo>
                <a:lnTo>
                  <a:pt x="35922" y="540980"/>
                </a:lnTo>
                <a:lnTo>
                  <a:pt x="35756" y="540591"/>
                </a:lnTo>
                <a:close/>
              </a:path>
              <a:path w="402589" h="635000">
                <a:moveTo>
                  <a:pt x="35922" y="540980"/>
                </a:moveTo>
                <a:lnTo>
                  <a:pt x="36064" y="541425"/>
                </a:lnTo>
                <a:lnTo>
                  <a:pt x="35922" y="540980"/>
                </a:lnTo>
                <a:close/>
              </a:path>
              <a:path w="402589" h="635000">
                <a:moveTo>
                  <a:pt x="35798" y="540591"/>
                </a:moveTo>
                <a:lnTo>
                  <a:pt x="35922" y="540980"/>
                </a:lnTo>
                <a:lnTo>
                  <a:pt x="35798" y="540591"/>
                </a:lnTo>
                <a:close/>
              </a:path>
              <a:path w="402589" h="635000">
                <a:moveTo>
                  <a:pt x="28522" y="517843"/>
                </a:moveTo>
                <a:lnTo>
                  <a:pt x="28747" y="518677"/>
                </a:lnTo>
                <a:lnTo>
                  <a:pt x="28653" y="518251"/>
                </a:lnTo>
                <a:lnTo>
                  <a:pt x="28522" y="517843"/>
                </a:lnTo>
                <a:close/>
              </a:path>
              <a:path w="402589" h="635000">
                <a:moveTo>
                  <a:pt x="28653" y="518251"/>
                </a:moveTo>
                <a:lnTo>
                  <a:pt x="28747" y="518677"/>
                </a:lnTo>
                <a:lnTo>
                  <a:pt x="28653" y="518251"/>
                </a:lnTo>
                <a:close/>
              </a:path>
              <a:path w="402589" h="635000">
                <a:moveTo>
                  <a:pt x="28562" y="517843"/>
                </a:moveTo>
                <a:lnTo>
                  <a:pt x="28653" y="518251"/>
                </a:lnTo>
                <a:lnTo>
                  <a:pt x="28562" y="517843"/>
                </a:lnTo>
                <a:close/>
              </a:path>
              <a:path w="402589" h="635000">
                <a:moveTo>
                  <a:pt x="23208" y="493680"/>
                </a:moveTo>
                <a:lnTo>
                  <a:pt x="23356" y="494514"/>
                </a:lnTo>
                <a:lnTo>
                  <a:pt x="23305" y="494118"/>
                </a:lnTo>
                <a:lnTo>
                  <a:pt x="23208" y="493680"/>
                </a:lnTo>
                <a:close/>
              </a:path>
              <a:path w="402589" h="635000">
                <a:moveTo>
                  <a:pt x="23305" y="494118"/>
                </a:moveTo>
                <a:lnTo>
                  <a:pt x="23356" y="494514"/>
                </a:lnTo>
                <a:lnTo>
                  <a:pt x="23305" y="494118"/>
                </a:lnTo>
                <a:close/>
              </a:path>
              <a:path w="402589" h="635000">
                <a:moveTo>
                  <a:pt x="23249" y="493680"/>
                </a:moveTo>
                <a:lnTo>
                  <a:pt x="23305" y="494118"/>
                </a:lnTo>
                <a:lnTo>
                  <a:pt x="23249" y="493680"/>
                </a:lnTo>
                <a:close/>
              </a:path>
              <a:path w="402589" h="635000">
                <a:moveTo>
                  <a:pt x="19989" y="468261"/>
                </a:moveTo>
                <a:lnTo>
                  <a:pt x="20006" y="468669"/>
                </a:lnTo>
                <a:lnTo>
                  <a:pt x="19989" y="468261"/>
                </a:lnTo>
                <a:close/>
              </a:path>
              <a:path w="402589" h="635000">
                <a:moveTo>
                  <a:pt x="19973" y="467867"/>
                </a:moveTo>
                <a:lnTo>
                  <a:pt x="19989" y="468261"/>
                </a:lnTo>
                <a:lnTo>
                  <a:pt x="19973" y="467867"/>
                </a:lnTo>
                <a:close/>
              </a:path>
              <a:path w="402589" h="635000">
                <a:moveTo>
                  <a:pt x="18842" y="440851"/>
                </a:moveTo>
                <a:lnTo>
                  <a:pt x="18831" y="441204"/>
                </a:lnTo>
                <a:lnTo>
                  <a:pt x="18842" y="440851"/>
                </a:lnTo>
                <a:close/>
              </a:path>
              <a:path w="402589" h="635000">
                <a:moveTo>
                  <a:pt x="18854" y="440497"/>
                </a:moveTo>
                <a:lnTo>
                  <a:pt x="18842" y="440851"/>
                </a:lnTo>
                <a:lnTo>
                  <a:pt x="18854" y="440497"/>
                </a:lnTo>
                <a:close/>
              </a:path>
              <a:path w="402589" h="635000">
                <a:moveTo>
                  <a:pt x="19881" y="409338"/>
                </a:moveTo>
                <a:lnTo>
                  <a:pt x="19851" y="409637"/>
                </a:lnTo>
                <a:lnTo>
                  <a:pt x="19881" y="409338"/>
                </a:lnTo>
                <a:close/>
              </a:path>
              <a:path w="402589" h="635000">
                <a:moveTo>
                  <a:pt x="19914" y="409008"/>
                </a:moveTo>
                <a:lnTo>
                  <a:pt x="19881" y="409338"/>
                </a:lnTo>
                <a:lnTo>
                  <a:pt x="19914" y="409008"/>
                </a:lnTo>
                <a:close/>
              </a:path>
              <a:path w="402589" h="635000">
                <a:moveTo>
                  <a:pt x="23001" y="378243"/>
                </a:moveTo>
                <a:lnTo>
                  <a:pt x="22944" y="378573"/>
                </a:lnTo>
                <a:lnTo>
                  <a:pt x="23001" y="378243"/>
                </a:lnTo>
                <a:close/>
              </a:path>
              <a:path w="402589" h="635000">
                <a:moveTo>
                  <a:pt x="23055" y="377928"/>
                </a:moveTo>
                <a:lnTo>
                  <a:pt x="23001" y="378243"/>
                </a:lnTo>
                <a:lnTo>
                  <a:pt x="23055" y="377928"/>
                </a:lnTo>
                <a:close/>
              </a:path>
              <a:path w="402589" h="635000">
                <a:moveTo>
                  <a:pt x="352401" y="351266"/>
                </a:moveTo>
                <a:lnTo>
                  <a:pt x="341249" y="351266"/>
                </a:lnTo>
                <a:lnTo>
                  <a:pt x="341987" y="351769"/>
                </a:lnTo>
                <a:lnTo>
                  <a:pt x="347657" y="356104"/>
                </a:lnTo>
                <a:lnTo>
                  <a:pt x="352401" y="351266"/>
                </a:lnTo>
                <a:close/>
              </a:path>
              <a:path w="402589" h="635000">
                <a:moveTo>
                  <a:pt x="341600" y="351530"/>
                </a:moveTo>
                <a:lnTo>
                  <a:pt x="341915" y="351769"/>
                </a:lnTo>
                <a:lnTo>
                  <a:pt x="341600" y="351530"/>
                </a:lnTo>
                <a:close/>
              </a:path>
              <a:path w="402589" h="635000">
                <a:moveTo>
                  <a:pt x="341249" y="351266"/>
                </a:moveTo>
                <a:lnTo>
                  <a:pt x="341600" y="351530"/>
                </a:lnTo>
                <a:lnTo>
                  <a:pt x="341987" y="351769"/>
                </a:lnTo>
                <a:lnTo>
                  <a:pt x="341249" y="351266"/>
                </a:lnTo>
                <a:close/>
              </a:path>
              <a:path w="402589" h="635000">
                <a:moveTo>
                  <a:pt x="360000" y="343515"/>
                </a:moveTo>
                <a:lnTo>
                  <a:pt x="328553" y="343515"/>
                </a:lnTo>
                <a:lnTo>
                  <a:pt x="329417" y="343987"/>
                </a:lnTo>
                <a:lnTo>
                  <a:pt x="341600" y="351530"/>
                </a:lnTo>
                <a:lnTo>
                  <a:pt x="341249" y="351266"/>
                </a:lnTo>
                <a:lnTo>
                  <a:pt x="352401" y="351266"/>
                </a:lnTo>
                <a:lnTo>
                  <a:pt x="360000" y="343515"/>
                </a:lnTo>
                <a:close/>
              </a:path>
              <a:path w="402589" h="635000">
                <a:moveTo>
                  <a:pt x="28194" y="347883"/>
                </a:moveTo>
                <a:lnTo>
                  <a:pt x="28122" y="348184"/>
                </a:lnTo>
                <a:lnTo>
                  <a:pt x="28194" y="347883"/>
                </a:lnTo>
                <a:close/>
              </a:path>
              <a:path w="402589" h="635000">
                <a:moveTo>
                  <a:pt x="28269" y="347571"/>
                </a:moveTo>
                <a:lnTo>
                  <a:pt x="28194" y="347883"/>
                </a:lnTo>
                <a:lnTo>
                  <a:pt x="28269" y="347571"/>
                </a:lnTo>
                <a:close/>
              </a:path>
              <a:path w="402589" h="635000">
                <a:moveTo>
                  <a:pt x="328978" y="343776"/>
                </a:moveTo>
                <a:lnTo>
                  <a:pt x="329321" y="343987"/>
                </a:lnTo>
                <a:lnTo>
                  <a:pt x="328978" y="343776"/>
                </a:lnTo>
                <a:close/>
              </a:path>
              <a:path w="402589" h="635000">
                <a:moveTo>
                  <a:pt x="328553" y="343515"/>
                </a:moveTo>
                <a:lnTo>
                  <a:pt x="328978" y="343776"/>
                </a:lnTo>
                <a:lnTo>
                  <a:pt x="329417" y="343987"/>
                </a:lnTo>
                <a:lnTo>
                  <a:pt x="328553" y="343515"/>
                </a:lnTo>
                <a:close/>
              </a:path>
              <a:path w="402589" h="635000">
                <a:moveTo>
                  <a:pt x="353835" y="337148"/>
                </a:moveTo>
                <a:lnTo>
                  <a:pt x="315150" y="337148"/>
                </a:lnTo>
                <a:lnTo>
                  <a:pt x="315999" y="337494"/>
                </a:lnTo>
                <a:lnTo>
                  <a:pt x="328978" y="343776"/>
                </a:lnTo>
                <a:lnTo>
                  <a:pt x="328553" y="343515"/>
                </a:lnTo>
                <a:lnTo>
                  <a:pt x="360000" y="343515"/>
                </a:lnTo>
                <a:lnTo>
                  <a:pt x="360964" y="342532"/>
                </a:lnTo>
                <a:lnTo>
                  <a:pt x="353835" y="337148"/>
                </a:lnTo>
                <a:close/>
              </a:path>
              <a:path w="402589" h="635000">
                <a:moveTo>
                  <a:pt x="315465" y="337299"/>
                </a:moveTo>
                <a:lnTo>
                  <a:pt x="315872" y="337494"/>
                </a:lnTo>
                <a:lnTo>
                  <a:pt x="315465" y="337299"/>
                </a:lnTo>
                <a:close/>
              </a:path>
              <a:path w="402589" h="635000">
                <a:moveTo>
                  <a:pt x="315150" y="337148"/>
                </a:moveTo>
                <a:lnTo>
                  <a:pt x="315465" y="337299"/>
                </a:lnTo>
                <a:lnTo>
                  <a:pt x="315999" y="337494"/>
                </a:lnTo>
                <a:lnTo>
                  <a:pt x="315150" y="337148"/>
                </a:lnTo>
                <a:close/>
              </a:path>
              <a:path w="402589" h="635000">
                <a:moveTo>
                  <a:pt x="345934" y="332071"/>
                </a:moveTo>
                <a:lnTo>
                  <a:pt x="301151" y="332070"/>
                </a:lnTo>
                <a:lnTo>
                  <a:pt x="302093" y="332369"/>
                </a:lnTo>
                <a:lnTo>
                  <a:pt x="315465" y="337299"/>
                </a:lnTo>
                <a:lnTo>
                  <a:pt x="315150" y="337148"/>
                </a:lnTo>
                <a:lnTo>
                  <a:pt x="353835" y="337148"/>
                </a:lnTo>
                <a:lnTo>
                  <a:pt x="352232" y="335938"/>
                </a:lnTo>
                <a:lnTo>
                  <a:pt x="345934" y="332071"/>
                </a:lnTo>
                <a:close/>
              </a:path>
              <a:path w="402589" h="635000">
                <a:moveTo>
                  <a:pt x="368351" y="120259"/>
                </a:moveTo>
                <a:lnTo>
                  <a:pt x="326086" y="149363"/>
                </a:lnTo>
                <a:lnTo>
                  <a:pt x="272271" y="199953"/>
                </a:lnTo>
                <a:lnTo>
                  <a:pt x="237028" y="243641"/>
                </a:lnTo>
                <a:lnTo>
                  <a:pt x="210269" y="289420"/>
                </a:lnTo>
                <a:lnTo>
                  <a:pt x="193740" y="335372"/>
                </a:lnTo>
                <a:lnTo>
                  <a:pt x="218235" y="329807"/>
                </a:lnTo>
                <a:lnTo>
                  <a:pt x="223263" y="328801"/>
                </a:lnTo>
                <a:lnTo>
                  <a:pt x="228620" y="327857"/>
                </a:lnTo>
                <a:lnTo>
                  <a:pt x="229061" y="327779"/>
                </a:lnTo>
                <a:lnTo>
                  <a:pt x="229210" y="327779"/>
                </a:lnTo>
                <a:lnTo>
                  <a:pt x="241708" y="326269"/>
                </a:lnTo>
                <a:lnTo>
                  <a:pt x="241537" y="326269"/>
                </a:lnTo>
                <a:lnTo>
                  <a:pt x="242229" y="326207"/>
                </a:lnTo>
                <a:lnTo>
                  <a:pt x="242899" y="326207"/>
                </a:lnTo>
                <a:lnTo>
                  <a:pt x="256385" y="325584"/>
                </a:lnTo>
                <a:lnTo>
                  <a:pt x="255946" y="325562"/>
                </a:lnTo>
                <a:lnTo>
                  <a:pt x="334586" y="325562"/>
                </a:lnTo>
                <a:lnTo>
                  <a:pt x="334357" y="325452"/>
                </a:lnTo>
                <a:lnTo>
                  <a:pt x="216821" y="325452"/>
                </a:lnTo>
                <a:lnTo>
                  <a:pt x="205791" y="313316"/>
                </a:lnTo>
                <a:lnTo>
                  <a:pt x="209436" y="312498"/>
                </a:lnTo>
                <a:lnTo>
                  <a:pt x="214135" y="311413"/>
                </a:lnTo>
                <a:lnTo>
                  <a:pt x="219681" y="310297"/>
                </a:lnTo>
                <a:lnTo>
                  <a:pt x="222069" y="309878"/>
                </a:lnTo>
                <a:lnTo>
                  <a:pt x="227257" y="297626"/>
                </a:lnTo>
                <a:lnTo>
                  <a:pt x="227490" y="297076"/>
                </a:lnTo>
                <a:lnTo>
                  <a:pt x="234386" y="283430"/>
                </a:lnTo>
                <a:lnTo>
                  <a:pt x="234655" y="282896"/>
                </a:lnTo>
                <a:lnTo>
                  <a:pt x="242834" y="269014"/>
                </a:lnTo>
                <a:lnTo>
                  <a:pt x="252338" y="254661"/>
                </a:lnTo>
                <a:lnTo>
                  <a:pt x="262838" y="240450"/>
                </a:lnTo>
                <a:lnTo>
                  <a:pt x="273986" y="226521"/>
                </a:lnTo>
                <a:lnTo>
                  <a:pt x="285877" y="213001"/>
                </a:lnTo>
                <a:lnTo>
                  <a:pt x="286224" y="212608"/>
                </a:lnTo>
                <a:lnTo>
                  <a:pt x="311321" y="187187"/>
                </a:lnTo>
                <a:lnTo>
                  <a:pt x="324458" y="175287"/>
                </a:lnTo>
                <a:lnTo>
                  <a:pt x="337657" y="164251"/>
                </a:lnTo>
                <a:lnTo>
                  <a:pt x="337996" y="163968"/>
                </a:lnTo>
                <a:lnTo>
                  <a:pt x="351010" y="154111"/>
                </a:lnTo>
                <a:lnTo>
                  <a:pt x="364040" y="145056"/>
                </a:lnTo>
                <a:lnTo>
                  <a:pt x="376884" y="137085"/>
                </a:lnTo>
                <a:lnTo>
                  <a:pt x="377341" y="136802"/>
                </a:lnTo>
                <a:lnTo>
                  <a:pt x="391518" y="129146"/>
                </a:lnTo>
                <a:lnTo>
                  <a:pt x="379273" y="129146"/>
                </a:lnTo>
                <a:lnTo>
                  <a:pt x="368351" y="120259"/>
                </a:lnTo>
                <a:close/>
              </a:path>
              <a:path w="402589" h="635000">
                <a:moveTo>
                  <a:pt x="301695" y="332269"/>
                </a:moveTo>
                <a:lnTo>
                  <a:pt x="301968" y="332369"/>
                </a:lnTo>
                <a:lnTo>
                  <a:pt x="301695" y="332269"/>
                </a:lnTo>
                <a:close/>
              </a:path>
              <a:path w="402589" h="635000">
                <a:moveTo>
                  <a:pt x="301151" y="332070"/>
                </a:moveTo>
                <a:lnTo>
                  <a:pt x="301695" y="332269"/>
                </a:lnTo>
                <a:lnTo>
                  <a:pt x="302093" y="332369"/>
                </a:lnTo>
                <a:lnTo>
                  <a:pt x="301151" y="332070"/>
                </a:lnTo>
                <a:close/>
              </a:path>
              <a:path w="402589" h="635000">
                <a:moveTo>
                  <a:pt x="287061" y="328602"/>
                </a:moveTo>
                <a:lnTo>
                  <a:pt x="301695" y="332269"/>
                </a:lnTo>
                <a:lnTo>
                  <a:pt x="301151" y="332070"/>
                </a:lnTo>
                <a:lnTo>
                  <a:pt x="345934" y="332071"/>
                </a:lnTo>
                <a:lnTo>
                  <a:pt x="340378" y="328659"/>
                </a:lnTo>
                <a:lnTo>
                  <a:pt x="287449" y="328659"/>
                </a:lnTo>
                <a:lnTo>
                  <a:pt x="287061" y="328602"/>
                </a:lnTo>
                <a:close/>
              </a:path>
              <a:path w="402589" h="635000">
                <a:moveTo>
                  <a:pt x="286538" y="328470"/>
                </a:moveTo>
                <a:lnTo>
                  <a:pt x="287061" y="328602"/>
                </a:lnTo>
                <a:lnTo>
                  <a:pt x="287449" y="328659"/>
                </a:lnTo>
                <a:lnTo>
                  <a:pt x="286538" y="328470"/>
                </a:lnTo>
                <a:close/>
              </a:path>
              <a:path w="402589" h="635000">
                <a:moveTo>
                  <a:pt x="340070" y="328470"/>
                </a:moveTo>
                <a:lnTo>
                  <a:pt x="286538" y="328470"/>
                </a:lnTo>
                <a:lnTo>
                  <a:pt x="287449" y="328659"/>
                </a:lnTo>
                <a:lnTo>
                  <a:pt x="340378" y="328659"/>
                </a:lnTo>
                <a:lnTo>
                  <a:pt x="340070" y="328470"/>
                </a:lnTo>
                <a:close/>
              </a:path>
              <a:path w="402589" h="635000">
                <a:moveTo>
                  <a:pt x="271872" y="326351"/>
                </a:moveTo>
                <a:lnTo>
                  <a:pt x="287061" y="328602"/>
                </a:lnTo>
                <a:lnTo>
                  <a:pt x="286538" y="328470"/>
                </a:lnTo>
                <a:lnTo>
                  <a:pt x="340070" y="328470"/>
                </a:lnTo>
                <a:lnTo>
                  <a:pt x="337996" y="327197"/>
                </a:lnTo>
                <a:lnTo>
                  <a:pt x="336291" y="326380"/>
                </a:lnTo>
                <a:lnTo>
                  <a:pt x="272444" y="326380"/>
                </a:lnTo>
                <a:lnTo>
                  <a:pt x="271872" y="326351"/>
                </a:lnTo>
                <a:close/>
              </a:path>
              <a:path w="402589" h="635000">
                <a:moveTo>
                  <a:pt x="229210" y="327779"/>
                </a:moveTo>
                <a:lnTo>
                  <a:pt x="229061" y="327779"/>
                </a:lnTo>
                <a:lnTo>
                  <a:pt x="228749" y="327834"/>
                </a:lnTo>
                <a:lnTo>
                  <a:pt x="229210" y="327779"/>
                </a:lnTo>
                <a:close/>
              </a:path>
              <a:path w="402589" h="635000">
                <a:moveTo>
                  <a:pt x="271532" y="326301"/>
                </a:moveTo>
                <a:lnTo>
                  <a:pt x="271872" y="326351"/>
                </a:lnTo>
                <a:lnTo>
                  <a:pt x="272444" y="326380"/>
                </a:lnTo>
                <a:lnTo>
                  <a:pt x="271532" y="326301"/>
                </a:lnTo>
                <a:close/>
              </a:path>
              <a:path w="402589" h="635000">
                <a:moveTo>
                  <a:pt x="336128" y="326301"/>
                </a:moveTo>
                <a:lnTo>
                  <a:pt x="271532" y="326301"/>
                </a:lnTo>
                <a:lnTo>
                  <a:pt x="272444" y="326380"/>
                </a:lnTo>
                <a:lnTo>
                  <a:pt x="336291" y="326380"/>
                </a:lnTo>
                <a:lnTo>
                  <a:pt x="336128" y="326301"/>
                </a:lnTo>
                <a:close/>
              </a:path>
              <a:path w="402589" h="635000">
                <a:moveTo>
                  <a:pt x="334586" y="325562"/>
                </a:moveTo>
                <a:lnTo>
                  <a:pt x="256857" y="325562"/>
                </a:lnTo>
                <a:lnTo>
                  <a:pt x="256385" y="325584"/>
                </a:lnTo>
                <a:lnTo>
                  <a:pt x="271872" y="326351"/>
                </a:lnTo>
                <a:lnTo>
                  <a:pt x="271532" y="326301"/>
                </a:lnTo>
                <a:lnTo>
                  <a:pt x="336128" y="326301"/>
                </a:lnTo>
                <a:lnTo>
                  <a:pt x="334586" y="325562"/>
                </a:lnTo>
                <a:close/>
              </a:path>
              <a:path w="402589" h="635000">
                <a:moveTo>
                  <a:pt x="242899" y="326207"/>
                </a:moveTo>
                <a:lnTo>
                  <a:pt x="242229" y="326207"/>
                </a:lnTo>
                <a:lnTo>
                  <a:pt x="241813" y="326257"/>
                </a:lnTo>
                <a:lnTo>
                  <a:pt x="242899" y="326207"/>
                </a:lnTo>
                <a:close/>
              </a:path>
              <a:path w="402589" h="635000">
                <a:moveTo>
                  <a:pt x="256857" y="325562"/>
                </a:moveTo>
                <a:lnTo>
                  <a:pt x="255946" y="325562"/>
                </a:lnTo>
                <a:lnTo>
                  <a:pt x="256385" y="325584"/>
                </a:lnTo>
                <a:lnTo>
                  <a:pt x="256857" y="325562"/>
                </a:lnTo>
                <a:close/>
              </a:path>
              <a:path w="402589" h="635000">
                <a:moveTo>
                  <a:pt x="222069" y="309878"/>
                </a:moveTo>
                <a:lnTo>
                  <a:pt x="219681" y="310297"/>
                </a:lnTo>
                <a:lnTo>
                  <a:pt x="214135" y="311413"/>
                </a:lnTo>
                <a:lnTo>
                  <a:pt x="209405" y="312498"/>
                </a:lnTo>
                <a:lnTo>
                  <a:pt x="205791" y="313316"/>
                </a:lnTo>
                <a:lnTo>
                  <a:pt x="216821" y="325452"/>
                </a:lnTo>
                <a:lnTo>
                  <a:pt x="221293" y="311806"/>
                </a:lnTo>
                <a:lnTo>
                  <a:pt x="221535" y="311067"/>
                </a:lnTo>
                <a:lnTo>
                  <a:pt x="222069" y="309878"/>
                </a:lnTo>
                <a:close/>
              </a:path>
              <a:path w="402589" h="635000">
                <a:moveTo>
                  <a:pt x="256433" y="306713"/>
                </a:moveTo>
                <a:lnTo>
                  <a:pt x="216821" y="325452"/>
                </a:lnTo>
                <a:lnTo>
                  <a:pt x="334357" y="325452"/>
                </a:lnTo>
                <a:lnTo>
                  <a:pt x="290655" y="310077"/>
                </a:lnTo>
                <a:lnTo>
                  <a:pt x="256433" y="306713"/>
                </a:lnTo>
                <a:close/>
              </a:path>
              <a:path w="402589" h="635000">
                <a:moveTo>
                  <a:pt x="35365" y="318026"/>
                </a:moveTo>
                <a:lnTo>
                  <a:pt x="35266" y="318346"/>
                </a:lnTo>
                <a:lnTo>
                  <a:pt x="35365" y="318026"/>
                </a:lnTo>
                <a:close/>
              </a:path>
              <a:path w="402589" h="635000">
                <a:moveTo>
                  <a:pt x="35446" y="317764"/>
                </a:moveTo>
                <a:lnTo>
                  <a:pt x="35365" y="318026"/>
                </a:lnTo>
                <a:lnTo>
                  <a:pt x="35446" y="317764"/>
                </a:lnTo>
                <a:close/>
              </a:path>
              <a:path w="402589" h="635000">
                <a:moveTo>
                  <a:pt x="221535" y="311067"/>
                </a:moveTo>
                <a:lnTo>
                  <a:pt x="221252" y="311806"/>
                </a:lnTo>
                <a:lnTo>
                  <a:pt x="221419" y="311413"/>
                </a:lnTo>
                <a:lnTo>
                  <a:pt x="221535" y="311067"/>
                </a:lnTo>
                <a:close/>
              </a:path>
              <a:path w="402589" h="635000">
                <a:moveTo>
                  <a:pt x="221432" y="311381"/>
                </a:moveTo>
                <a:lnTo>
                  <a:pt x="221252" y="311806"/>
                </a:lnTo>
                <a:lnTo>
                  <a:pt x="221432" y="311381"/>
                </a:lnTo>
                <a:close/>
              </a:path>
              <a:path w="402589" h="635000">
                <a:moveTo>
                  <a:pt x="221565" y="311067"/>
                </a:moveTo>
                <a:lnTo>
                  <a:pt x="221432" y="311381"/>
                </a:lnTo>
                <a:lnTo>
                  <a:pt x="221565" y="311067"/>
                </a:lnTo>
                <a:close/>
              </a:path>
              <a:path w="402589" h="635000">
                <a:moveTo>
                  <a:pt x="227355" y="297396"/>
                </a:moveTo>
                <a:lnTo>
                  <a:pt x="227239" y="297626"/>
                </a:lnTo>
                <a:lnTo>
                  <a:pt x="227355" y="297396"/>
                </a:lnTo>
                <a:close/>
              </a:path>
              <a:path w="402589" h="635000">
                <a:moveTo>
                  <a:pt x="227516" y="297076"/>
                </a:moveTo>
                <a:lnTo>
                  <a:pt x="227355" y="297396"/>
                </a:lnTo>
                <a:lnTo>
                  <a:pt x="227516" y="297076"/>
                </a:lnTo>
                <a:close/>
              </a:path>
              <a:path w="402589" h="635000">
                <a:moveTo>
                  <a:pt x="44353" y="288974"/>
                </a:moveTo>
                <a:lnTo>
                  <a:pt x="44247" y="289247"/>
                </a:lnTo>
                <a:lnTo>
                  <a:pt x="44353" y="288974"/>
                </a:lnTo>
                <a:close/>
              </a:path>
              <a:path w="402589" h="635000">
                <a:moveTo>
                  <a:pt x="44484" y="288634"/>
                </a:moveTo>
                <a:lnTo>
                  <a:pt x="44353" y="288974"/>
                </a:lnTo>
                <a:lnTo>
                  <a:pt x="44484" y="288634"/>
                </a:lnTo>
                <a:close/>
              </a:path>
              <a:path w="402589" h="635000">
                <a:moveTo>
                  <a:pt x="234686" y="282896"/>
                </a:moveTo>
                <a:lnTo>
                  <a:pt x="234469" y="283266"/>
                </a:lnTo>
                <a:lnTo>
                  <a:pt x="234686" y="282896"/>
                </a:lnTo>
                <a:close/>
              </a:path>
              <a:path w="402589" h="635000">
                <a:moveTo>
                  <a:pt x="243021" y="268696"/>
                </a:moveTo>
                <a:lnTo>
                  <a:pt x="242810" y="269014"/>
                </a:lnTo>
                <a:lnTo>
                  <a:pt x="243021" y="268696"/>
                </a:lnTo>
                <a:close/>
              </a:path>
              <a:path w="402589" h="635000">
                <a:moveTo>
                  <a:pt x="55373" y="260422"/>
                </a:moveTo>
                <a:lnTo>
                  <a:pt x="55218" y="260761"/>
                </a:lnTo>
                <a:lnTo>
                  <a:pt x="55373" y="260422"/>
                </a:lnTo>
                <a:close/>
              </a:path>
              <a:path w="402589" h="635000">
                <a:moveTo>
                  <a:pt x="252528" y="254375"/>
                </a:moveTo>
                <a:lnTo>
                  <a:pt x="252316" y="254661"/>
                </a:lnTo>
                <a:lnTo>
                  <a:pt x="252528" y="254375"/>
                </a:lnTo>
                <a:close/>
              </a:path>
              <a:path w="402589" h="635000">
                <a:moveTo>
                  <a:pt x="68039" y="232774"/>
                </a:moveTo>
                <a:lnTo>
                  <a:pt x="67918" y="232998"/>
                </a:lnTo>
                <a:lnTo>
                  <a:pt x="68039" y="232774"/>
                </a:lnTo>
                <a:close/>
              </a:path>
              <a:path w="402589" h="635000">
                <a:moveTo>
                  <a:pt x="68205" y="232463"/>
                </a:moveTo>
                <a:lnTo>
                  <a:pt x="68039" y="232774"/>
                </a:lnTo>
                <a:lnTo>
                  <a:pt x="68205" y="232463"/>
                </a:lnTo>
                <a:close/>
              </a:path>
              <a:path w="402589" h="635000">
                <a:moveTo>
                  <a:pt x="274170" y="226291"/>
                </a:moveTo>
                <a:lnTo>
                  <a:pt x="273968" y="226521"/>
                </a:lnTo>
                <a:lnTo>
                  <a:pt x="274170" y="226291"/>
                </a:lnTo>
                <a:close/>
              </a:path>
              <a:path w="402589" h="635000">
                <a:moveTo>
                  <a:pt x="286250" y="212608"/>
                </a:moveTo>
                <a:lnTo>
                  <a:pt x="286004" y="212857"/>
                </a:lnTo>
                <a:lnTo>
                  <a:pt x="286250" y="212608"/>
                </a:lnTo>
                <a:close/>
              </a:path>
              <a:path w="402589" h="635000">
                <a:moveTo>
                  <a:pt x="82531" y="205752"/>
                </a:moveTo>
                <a:lnTo>
                  <a:pt x="82366" y="206021"/>
                </a:lnTo>
                <a:lnTo>
                  <a:pt x="82531" y="205752"/>
                </a:lnTo>
                <a:close/>
              </a:path>
              <a:path w="402589" h="635000">
                <a:moveTo>
                  <a:pt x="82666" y="205533"/>
                </a:moveTo>
                <a:lnTo>
                  <a:pt x="82531" y="205752"/>
                </a:lnTo>
                <a:lnTo>
                  <a:pt x="82666" y="205533"/>
                </a:lnTo>
                <a:close/>
              </a:path>
              <a:path w="402589" h="635000">
                <a:moveTo>
                  <a:pt x="311617" y="186887"/>
                </a:moveTo>
                <a:lnTo>
                  <a:pt x="311285" y="187187"/>
                </a:lnTo>
                <a:lnTo>
                  <a:pt x="311617" y="186887"/>
                </a:lnTo>
                <a:close/>
              </a:path>
              <a:path w="402589" h="635000">
                <a:moveTo>
                  <a:pt x="98725" y="179475"/>
                </a:moveTo>
                <a:lnTo>
                  <a:pt x="98564" y="179704"/>
                </a:lnTo>
                <a:lnTo>
                  <a:pt x="98725" y="179475"/>
                </a:lnTo>
                <a:close/>
              </a:path>
              <a:path w="402589" h="635000">
                <a:moveTo>
                  <a:pt x="98883" y="179248"/>
                </a:moveTo>
                <a:lnTo>
                  <a:pt x="98725" y="179475"/>
                </a:lnTo>
                <a:lnTo>
                  <a:pt x="98883" y="179248"/>
                </a:lnTo>
                <a:close/>
              </a:path>
              <a:path w="402589" h="635000">
                <a:moveTo>
                  <a:pt x="324719" y="175051"/>
                </a:moveTo>
                <a:lnTo>
                  <a:pt x="324437" y="175287"/>
                </a:lnTo>
                <a:lnTo>
                  <a:pt x="324719" y="175051"/>
                </a:lnTo>
                <a:close/>
              </a:path>
              <a:path w="402589" h="635000">
                <a:moveTo>
                  <a:pt x="338024" y="163968"/>
                </a:moveTo>
                <a:lnTo>
                  <a:pt x="337724" y="164195"/>
                </a:lnTo>
                <a:lnTo>
                  <a:pt x="338024" y="163968"/>
                </a:lnTo>
                <a:close/>
              </a:path>
              <a:path w="402589" h="635000">
                <a:moveTo>
                  <a:pt x="116600" y="153932"/>
                </a:moveTo>
                <a:lnTo>
                  <a:pt x="116371" y="154221"/>
                </a:lnTo>
                <a:lnTo>
                  <a:pt x="116600" y="153932"/>
                </a:lnTo>
                <a:close/>
              </a:path>
              <a:path w="402589" h="635000">
                <a:moveTo>
                  <a:pt x="377094" y="136955"/>
                </a:moveTo>
                <a:lnTo>
                  <a:pt x="376854" y="137085"/>
                </a:lnTo>
                <a:lnTo>
                  <a:pt x="377094" y="136955"/>
                </a:lnTo>
                <a:close/>
              </a:path>
              <a:path w="402589" h="635000">
                <a:moveTo>
                  <a:pt x="377376" y="136802"/>
                </a:moveTo>
                <a:lnTo>
                  <a:pt x="377094" y="136955"/>
                </a:lnTo>
                <a:lnTo>
                  <a:pt x="377376" y="136802"/>
                </a:lnTo>
                <a:close/>
              </a:path>
              <a:path w="402589" h="635000">
                <a:moveTo>
                  <a:pt x="136188" y="129225"/>
                </a:moveTo>
                <a:lnTo>
                  <a:pt x="136005" y="129431"/>
                </a:lnTo>
                <a:lnTo>
                  <a:pt x="136188" y="129225"/>
                </a:lnTo>
                <a:close/>
              </a:path>
              <a:path w="402589" h="635000">
                <a:moveTo>
                  <a:pt x="380735" y="113551"/>
                </a:moveTo>
                <a:lnTo>
                  <a:pt x="368351" y="120259"/>
                </a:lnTo>
                <a:lnTo>
                  <a:pt x="379273" y="129146"/>
                </a:lnTo>
                <a:lnTo>
                  <a:pt x="380735" y="113551"/>
                </a:lnTo>
                <a:close/>
              </a:path>
              <a:path w="402589" h="635000">
                <a:moveTo>
                  <a:pt x="389956" y="113551"/>
                </a:moveTo>
                <a:lnTo>
                  <a:pt x="380735" y="113551"/>
                </a:lnTo>
                <a:lnTo>
                  <a:pt x="379273" y="129146"/>
                </a:lnTo>
                <a:lnTo>
                  <a:pt x="391518" y="129146"/>
                </a:lnTo>
                <a:lnTo>
                  <a:pt x="402088" y="123424"/>
                </a:lnTo>
                <a:lnTo>
                  <a:pt x="389956" y="113551"/>
                </a:lnTo>
                <a:close/>
              </a:path>
              <a:path w="402589" h="635000">
                <a:moveTo>
                  <a:pt x="274080" y="19258"/>
                </a:moveTo>
                <a:lnTo>
                  <a:pt x="244224" y="19258"/>
                </a:lnTo>
                <a:lnTo>
                  <a:pt x="255820" y="19493"/>
                </a:lnTo>
                <a:lnTo>
                  <a:pt x="249930" y="23900"/>
                </a:lnTo>
                <a:lnTo>
                  <a:pt x="368351" y="120259"/>
                </a:lnTo>
                <a:lnTo>
                  <a:pt x="380735" y="113551"/>
                </a:lnTo>
                <a:lnTo>
                  <a:pt x="389956" y="113551"/>
                </a:lnTo>
                <a:lnTo>
                  <a:pt x="274080" y="19258"/>
                </a:lnTo>
                <a:close/>
              </a:path>
              <a:path w="402589" h="635000">
                <a:moveTo>
                  <a:pt x="157201" y="105439"/>
                </a:moveTo>
                <a:lnTo>
                  <a:pt x="156957" y="105688"/>
                </a:lnTo>
                <a:lnTo>
                  <a:pt x="157201" y="105439"/>
                </a:lnTo>
                <a:close/>
              </a:path>
              <a:path w="402589" h="635000">
                <a:moveTo>
                  <a:pt x="179550" y="82617"/>
                </a:moveTo>
                <a:lnTo>
                  <a:pt x="179331" y="82817"/>
                </a:lnTo>
                <a:lnTo>
                  <a:pt x="179550" y="82617"/>
                </a:lnTo>
                <a:close/>
              </a:path>
              <a:path w="402589" h="635000">
                <a:moveTo>
                  <a:pt x="229115" y="39474"/>
                </a:moveTo>
                <a:lnTo>
                  <a:pt x="228735" y="39758"/>
                </a:lnTo>
                <a:lnTo>
                  <a:pt x="229115" y="39474"/>
                </a:lnTo>
                <a:close/>
              </a:path>
              <a:path w="402589" h="635000">
                <a:moveTo>
                  <a:pt x="244224" y="19258"/>
                </a:moveTo>
                <a:lnTo>
                  <a:pt x="249930" y="23900"/>
                </a:lnTo>
                <a:lnTo>
                  <a:pt x="255820" y="19493"/>
                </a:lnTo>
                <a:lnTo>
                  <a:pt x="244224" y="19258"/>
                </a:lnTo>
                <a:close/>
              </a:path>
            </a:pathLst>
          </a:custGeom>
          <a:solidFill>
            <a:srgbClr val="FAA96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518659" y="0"/>
            <a:ext cx="7673340" cy="6858000"/>
          </a:xfrm>
          <a:custGeom>
            <a:avLst/>
            <a:gdLst/>
            <a:ahLst/>
            <a:cxnLst/>
            <a:rect l="l" t="t" r="r" b="b"/>
            <a:pathLst>
              <a:path w="7673340" h="6858000">
                <a:moveTo>
                  <a:pt x="0" y="6858000"/>
                </a:moveTo>
                <a:lnTo>
                  <a:pt x="7673340" y="6858000"/>
                </a:lnTo>
                <a:lnTo>
                  <a:pt x="7673340" y="0"/>
                </a:lnTo>
                <a:lnTo>
                  <a:pt x="0" y="0"/>
                </a:lnTo>
                <a:lnTo>
                  <a:pt x="0" y="6858000"/>
                </a:lnTo>
                <a:close/>
              </a:path>
            </a:pathLst>
          </a:custGeom>
          <a:solidFill>
            <a:srgbClr val="F1F1F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0" y="0"/>
            <a:ext cx="4518660" cy="6858000"/>
          </a:xfrm>
          <a:custGeom>
            <a:avLst/>
            <a:gdLst/>
            <a:ahLst/>
            <a:cxnLst/>
            <a:rect l="l" t="t" r="r" b="b"/>
            <a:pathLst>
              <a:path w="4518660" h="6858000">
                <a:moveTo>
                  <a:pt x="4518660" y="0"/>
                </a:moveTo>
                <a:lnTo>
                  <a:pt x="0" y="0"/>
                </a:lnTo>
                <a:lnTo>
                  <a:pt x="0" y="6857999"/>
                </a:lnTo>
                <a:lnTo>
                  <a:pt x="4518660" y="6857999"/>
                </a:lnTo>
                <a:lnTo>
                  <a:pt x="4518660" y="0"/>
                </a:lnTo>
                <a:close/>
              </a:path>
            </a:pathLst>
          </a:custGeom>
          <a:solidFill>
            <a:srgbClr val="00525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txBox="1">
            <a:spLocks noGrp="1"/>
          </p:cNvSpPr>
          <p:nvPr>
            <p:ph type="title"/>
          </p:nvPr>
        </p:nvSpPr>
        <p:spPr>
          <a:xfrm>
            <a:off x="528929" y="455498"/>
            <a:ext cx="3787140" cy="894715"/>
          </a:xfrm>
          <a:prstGeom prst="rect">
            <a:avLst/>
          </a:prstGeom>
        </p:spPr>
        <p:txBody>
          <a:bodyPr vert="horz" wrap="square" lIns="0" tIns="64769" rIns="0" bIns="0" rtlCol="0">
            <a:spAutoFit/>
          </a:bodyPr>
          <a:lstStyle/>
          <a:p>
            <a:pPr marL="12700" marR="5080">
              <a:lnSpc>
                <a:spcPts val="3240"/>
              </a:lnSpc>
              <a:spcBef>
                <a:spcPts val="509"/>
              </a:spcBef>
            </a:pPr>
            <a:r>
              <a:rPr sz="3000" b="1" spc="-160">
                <a:solidFill>
                  <a:srgbClr val="FAA96C"/>
                </a:solidFill>
                <a:latin typeface="Tahoma"/>
                <a:cs typeface="Tahoma"/>
              </a:rPr>
              <a:t>Wh</a:t>
            </a:r>
            <a:r>
              <a:rPr sz="3000" b="1" spc="-155">
                <a:solidFill>
                  <a:srgbClr val="FAA96C"/>
                </a:solidFill>
                <a:latin typeface="Tahoma"/>
                <a:cs typeface="Tahoma"/>
              </a:rPr>
              <a:t>a</a:t>
            </a:r>
            <a:r>
              <a:rPr sz="3000" b="1">
                <a:solidFill>
                  <a:srgbClr val="FAA96C"/>
                </a:solidFill>
                <a:latin typeface="Tahoma"/>
                <a:cs typeface="Tahoma"/>
              </a:rPr>
              <a:t>t</a:t>
            </a:r>
            <a:r>
              <a:rPr sz="3000" b="1" spc="-280">
                <a:solidFill>
                  <a:srgbClr val="FAA96C"/>
                </a:solidFill>
                <a:latin typeface="Tahoma"/>
                <a:cs typeface="Tahoma"/>
              </a:rPr>
              <a:t> </a:t>
            </a:r>
            <a:r>
              <a:rPr sz="3000" b="1" spc="-165">
                <a:solidFill>
                  <a:srgbClr val="FAA96C"/>
                </a:solidFill>
                <a:latin typeface="Tahoma"/>
                <a:cs typeface="Tahoma"/>
              </a:rPr>
              <a:t>i</a:t>
            </a:r>
            <a:r>
              <a:rPr sz="3000" b="1">
                <a:solidFill>
                  <a:srgbClr val="FAA96C"/>
                </a:solidFill>
                <a:latin typeface="Tahoma"/>
                <a:cs typeface="Tahoma"/>
              </a:rPr>
              <a:t>s</a:t>
            </a:r>
            <a:r>
              <a:rPr sz="3000" b="1" spc="-290">
                <a:solidFill>
                  <a:srgbClr val="FAA96C"/>
                </a:solidFill>
                <a:latin typeface="Tahoma"/>
                <a:cs typeface="Tahoma"/>
              </a:rPr>
              <a:t> </a:t>
            </a:r>
            <a:r>
              <a:rPr sz="3000" b="1" spc="-165">
                <a:solidFill>
                  <a:srgbClr val="FAA96C"/>
                </a:solidFill>
                <a:latin typeface="Tahoma"/>
                <a:cs typeface="Tahoma"/>
              </a:rPr>
              <a:t>Gr</a:t>
            </a:r>
            <a:r>
              <a:rPr sz="3000" b="1" spc="-160">
                <a:solidFill>
                  <a:srgbClr val="FAA96C"/>
                </a:solidFill>
                <a:latin typeface="Tahoma"/>
                <a:cs typeface="Tahoma"/>
              </a:rPr>
              <a:t>o</a:t>
            </a:r>
            <a:r>
              <a:rPr sz="3000" b="1">
                <a:solidFill>
                  <a:srgbClr val="FAA96C"/>
                </a:solidFill>
                <a:latin typeface="Tahoma"/>
                <a:cs typeface="Tahoma"/>
              </a:rPr>
              <a:t>w</a:t>
            </a:r>
            <a:r>
              <a:rPr sz="3000" b="1" spc="-275">
                <a:solidFill>
                  <a:srgbClr val="FAA96C"/>
                </a:solidFill>
                <a:latin typeface="Tahoma"/>
                <a:cs typeface="Tahoma"/>
              </a:rPr>
              <a:t> </a:t>
            </a:r>
            <a:r>
              <a:rPr sz="3000" b="1" spc="-160">
                <a:solidFill>
                  <a:srgbClr val="FAA96C"/>
                </a:solidFill>
                <a:latin typeface="Tahoma"/>
                <a:cs typeface="Tahoma"/>
              </a:rPr>
              <a:t>Lon</a:t>
            </a:r>
            <a:r>
              <a:rPr sz="3000" b="1" spc="-165">
                <a:solidFill>
                  <a:srgbClr val="FAA96C"/>
                </a:solidFill>
                <a:latin typeface="Tahoma"/>
                <a:cs typeface="Tahoma"/>
              </a:rPr>
              <a:t>d</a:t>
            </a:r>
            <a:r>
              <a:rPr sz="3000" b="1" spc="-160">
                <a:solidFill>
                  <a:srgbClr val="FAA96C"/>
                </a:solidFill>
                <a:latin typeface="Tahoma"/>
                <a:cs typeface="Tahoma"/>
              </a:rPr>
              <a:t>o</a:t>
            </a:r>
            <a:r>
              <a:rPr sz="3000" b="1">
                <a:solidFill>
                  <a:srgbClr val="FAA96C"/>
                </a:solidFill>
                <a:latin typeface="Tahoma"/>
                <a:cs typeface="Tahoma"/>
              </a:rPr>
              <a:t>n  </a:t>
            </a:r>
            <a:r>
              <a:rPr sz="3000" b="1" spc="-135">
                <a:solidFill>
                  <a:srgbClr val="FAA96C"/>
                </a:solidFill>
                <a:latin typeface="Tahoma"/>
                <a:cs typeface="Tahoma"/>
              </a:rPr>
              <a:t>Local?</a:t>
            </a:r>
            <a:endParaRPr sz="3000">
              <a:latin typeface="Tahoma"/>
              <a:cs typeface="Tahoma"/>
            </a:endParaRPr>
          </a:p>
        </p:txBody>
      </p:sp>
      <p:grpSp>
        <p:nvGrpSpPr>
          <p:cNvPr id="5" name="object 5"/>
          <p:cNvGrpSpPr/>
          <p:nvPr/>
        </p:nvGrpSpPr>
        <p:grpSpPr>
          <a:xfrm>
            <a:off x="8727947" y="472440"/>
            <a:ext cx="2651760" cy="2612390"/>
            <a:chOff x="8727947" y="472440"/>
            <a:chExt cx="2651760" cy="2612390"/>
          </a:xfrm>
        </p:grpSpPr>
        <p:sp>
          <p:nvSpPr>
            <p:cNvPr id="6" name="object 6"/>
            <p:cNvSpPr/>
            <p:nvPr/>
          </p:nvSpPr>
          <p:spPr>
            <a:xfrm>
              <a:off x="8727947" y="472440"/>
              <a:ext cx="2651760" cy="2612390"/>
            </a:xfrm>
            <a:custGeom>
              <a:avLst/>
              <a:gdLst/>
              <a:ahLst/>
              <a:cxnLst/>
              <a:rect l="l" t="t" r="r" b="b"/>
              <a:pathLst>
                <a:path w="2651759" h="2612390">
                  <a:moveTo>
                    <a:pt x="2651759" y="0"/>
                  </a:moveTo>
                  <a:lnTo>
                    <a:pt x="0" y="0"/>
                  </a:lnTo>
                  <a:lnTo>
                    <a:pt x="0" y="2612136"/>
                  </a:lnTo>
                  <a:lnTo>
                    <a:pt x="2651759" y="2612136"/>
                  </a:lnTo>
                  <a:lnTo>
                    <a:pt x="2651759" y="0"/>
                  </a:lnTo>
                  <a:close/>
                </a:path>
              </a:pathLst>
            </a:custGeom>
            <a:solidFill>
              <a:srgbClr val="00525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9436147" y="1092313"/>
              <a:ext cx="1213485" cy="1212215"/>
            </a:xfrm>
            <a:custGeom>
              <a:avLst/>
              <a:gdLst/>
              <a:ahLst/>
              <a:cxnLst/>
              <a:rect l="l" t="t" r="r" b="b"/>
              <a:pathLst>
                <a:path w="1213484" h="1212214">
                  <a:moveTo>
                    <a:pt x="0" y="606785"/>
                  </a:moveTo>
                  <a:lnTo>
                    <a:pt x="471" y="1212169"/>
                  </a:lnTo>
                  <a:lnTo>
                    <a:pt x="606621" y="606920"/>
                  </a:lnTo>
                  <a:lnTo>
                    <a:pt x="1213285" y="1210661"/>
                  </a:lnTo>
                  <a:lnTo>
                    <a:pt x="1212856" y="605320"/>
                  </a:lnTo>
                  <a:lnTo>
                    <a:pt x="607535" y="0"/>
                  </a:lnTo>
                  <a:lnTo>
                    <a:pt x="0" y="606785"/>
                  </a:lnTo>
                  <a:close/>
                </a:path>
              </a:pathLst>
            </a:custGeom>
            <a:solidFill>
              <a:srgbClr val="FAA96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object 8"/>
          <p:cNvSpPr txBox="1"/>
          <p:nvPr/>
        </p:nvSpPr>
        <p:spPr>
          <a:xfrm>
            <a:off x="529234" y="1744472"/>
            <a:ext cx="3565525" cy="4537075"/>
          </a:xfrm>
          <a:prstGeom prst="rect">
            <a:avLst/>
          </a:prstGeom>
        </p:spPr>
        <p:txBody>
          <a:bodyPr vert="horz" wrap="square" lIns="0" tIns="15240" rIns="0" bIns="0" rtlCol="0">
            <a:spAutoFit/>
          </a:bodyPr>
          <a:lstStyle/>
          <a:p>
            <a:pPr marL="12700" marR="113664" lvl="0" indent="0" algn="l" defTabSz="914400" rtl="0" eaLnBrk="1" fontAlgn="auto" latinLnBrk="0" hangingPunct="1">
              <a:lnSpc>
                <a:spcPct val="98700"/>
              </a:lnSpc>
              <a:spcBef>
                <a:spcPts val="120"/>
              </a:spcBef>
              <a:spcAft>
                <a:spcPts val="0"/>
              </a:spcAft>
              <a:buClrTx/>
              <a:buSzTx/>
              <a:buFontTx/>
              <a:buNone/>
              <a:tabLst/>
              <a:defRPr/>
            </a:pPr>
            <a:r>
              <a:rPr kumimoji="0" sz="1600" b="1" i="0" u="none" strike="noStrike" kern="1200" cap="none" spc="-5" normalizeH="0" baseline="0" noProof="0">
                <a:ln>
                  <a:noFill/>
                </a:ln>
                <a:solidFill>
                  <a:srgbClr val="FFFFFF"/>
                </a:solidFill>
                <a:effectLst/>
                <a:uLnTx/>
                <a:uFillTx/>
                <a:latin typeface="Arial"/>
                <a:ea typeface="+mn-ea"/>
                <a:cs typeface="Arial"/>
              </a:rPr>
              <a:t>Grow</a:t>
            </a:r>
            <a:r>
              <a:rPr kumimoji="0" sz="1600" b="1" i="0" u="none" strike="noStrike" kern="1200" cap="none" spc="20" normalizeH="0" baseline="0" noProof="0">
                <a:ln>
                  <a:noFill/>
                </a:ln>
                <a:solidFill>
                  <a:srgbClr val="FFFFFF"/>
                </a:solidFill>
                <a:effectLst/>
                <a:uLnTx/>
                <a:uFillTx/>
                <a:latin typeface="Arial"/>
                <a:ea typeface="+mn-ea"/>
                <a:cs typeface="Arial"/>
              </a:rPr>
              <a:t> </a:t>
            </a:r>
            <a:r>
              <a:rPr kumimoji="0" sz="1600" b="1" i="0" u="none" strike="noStrike" kern="1200" cap="none" spc="-5" normalizeH="0" baseline="0" noProof="0">
                <a:ln>
                  <a:noFill/>
                </a:ln>
                <a:solidFill>
                  <a:srgbClr val="FFFFFF"/>
                </a:solidFill>
                <a:effectLst/>
                <a:uLnTx/>
                <a:uFillTx/>
                <a:latin typeface="Arial"/>
                <a:ea typeface="+mn-ea"/>
                <a:cs typeface="Arial"/>
              </a:rPr>
              <a:t>London</a:t>
            </a:r>
            <a:r>
              <a:rPr kumimoji="0" sz="1600" b="1" i="0" u="none" strike="noStrike" kern="1200" cap="none" spc="15" normalizeH="0" baseline="0" noProof="0">
                <a:ln>
                  <a:noFill/>
                </a:ln>
                <a:solidFill>
                  <a:srgbClr val="FFFFFF"/>
                </a:solidFill>
                <a:effectLst/>
                <a:uLnTx/>
                <a:uFillTx/>
                <a:latin typeface="Arial"/>
                <a:ea typeface="+mn-ea"/>
                <a:cs typeface="Arial"/>
              </a:rPr>
              <a:t> </a:t>
            </a:r>
            <a:r>
              <a:rPr kumimoji="0" sz="1600" b="1" i="0" u="none" strike="noStrike" kern="1200" cap="none" spc="-5" normalizeH="0" baseline="0" noProof="0">
                <a:ln>
                  <a:noFill/>
                </a:ln>
                <a:solidFill>
                  <a:srgbClr val="FFFFFF"/>
                </a:solidFill>
                <a:effectLst/>
                <a:uLnTx/>
                <a:uFillTx/>
                <a:latin typeface="Arial"/>
                <a:ea typeface="+mn-ea"/>
                <a:cs typeface="Arial"/>
              </a:rPr>
              <a:t>Local </a:t>
            </a:r>
            <a:r>
              <a:rPr kumimoji="0" sz="1600" b="0" i="0" u="none" strike="noStrike" kern="1200" cap="none" spc="-5" normalizeH="0" baseline="0" noProof="0">
                <a:ln>
                  <a:noFill/>
                </a:ln>
                <a:solidFill>
                  <a:srgbClr val="FFFFFF"/>
                </a:solidFill>
                <a:effectLst/>
                <a:uLnTx/>
                <a:uFillTx/>
                <a:latin typeface="Arial MT"/>
                <a:ea typeface="+mn-ea"/>
                <a:cs typeface="Arial MT"/>
              </a:rPr>
              <a:t>is</a:t>
            </a:r>
            <a:r>
              <a:rPr kumimoji="0" sz="1600" b="0" i="0" u="none" strike="noStrike" kern="1200" cap="none" spc="-10" normalizeH="0" baseline="0" noProof="0">
                <a:ln>
                  <a:noFill/>
                </a:ln>
                <a:solidFill>
                  <a:srgbClr val="FFFFFF"/>
                </a:solidFill>
                <a:effectLst/>
                <a:uLnTx/>
                <a:uFillTx/>
                <a:latin typeface="Arial MT"/>
                <a:ea typeface="+mn-ea"/>
                <a:cs typeface="Arial MT"/>
              </a:rPr>
              <a:t> </a:t>
            </a:r>
            <a:r>
              <a:rPr kumimoji="0" sz="1600" b="0" i="0" u="none" strike="noStrike" kern="1200" cap="none" spc="-5" normalizeH="0" baseline="0" noProof="0">
                <a:ln>
                  <a:noFill/>
                </a:ln>
                <a:solidFill>
                  <a:srgbClr val="FFFFFF"/>
                </a:solidFill>
                <a:effectLst/>
                <a:uLnTx/>
                <a:uFillTx/>
                <a:latin typeface="Arial MT"/>
                <a:ea typeface="+mn-ea"/>
                <a:cs typeface="Arial MT"/>
              </a:rPr>
              <a:t>the</a:t>
            </a:r>
            <a:r>
              <a:rPr kumimoji="0" sz="1600" b="0" i="0" u="none" strike="noStrike" kern="1200" cap="none" spc="10" normalizeH="0" baseline="0" noProof="0">
                <a:ln>
                  <a:noFill/>
                </a:ln>
                <a:solidFill>
                  <a:srgbClr val="FFFFFF"/>
                </a:solidFill>
                <a:effectLst/>
                <a:uLnTx/>
                <a:uFillTx/>
                <a:latin typeface="Arial MT"/>
                <a:ea typeface="+mn-ea"/>
                <a:cs typeface="Arial MT"/>
              </a:rPr>
              <a:t> </a:t>
            </a:r>
            <a:r>
              <a:rPr kumimoji="0" sz="1600" b="0" i="0" u="none" strike="noStrike" kern="1200" cap="none" spc="-5" normalizeH="0" baseline="0" noProof="0">
                <a:ln>
                  <a:noFill/>
                </a:ln>
                <a:solidFill>
                  <a:srgbClr val="FFFFFF"/>
                </a:solidFill>
                <a:effectLst/>
                <a:uLnTx/>
                <a:uFillTx/>
                <a:latin typeface="Arial MT"/>
                <a:ea typeface="+mn-ea"/>
                <a:cs typeface="Arial MT"/>
              </a:rPr>
              <a:t>Single </a:t>
            </a:r>
            <a:r>
              <a:rPr kumimoji="0" sz="1600" b="0" i="0" u="none" strike="noStrike" kern="1200" cap="none" spc="0" normalizeH="0" baseline="0" noProof="0">
                <a:ln>
                  <a:noFill/>
                </a:ln>
                <a:solidFill>
                  <a:srgbClr val="FFFFFF"/>
                </a:solidFill>
                <a:effectLst/>
                <a:uLnTx/>
                <a:uFillTx/>
                <a:latin typeface="Arial MT"/>
                <a:ea typeface="+mn-ea"/>
                <a:cs typeface="Arial MT"/>
              </a:rPr>
              <a:t> </a:t>
            </a:r>
            <a:r>
              <a:rPr kumimoji="0" sz="1600" b="0" i="0" u="none" strike="noStrike" kern="1200" cap="none" spc="-5" normalizeH="0" baseline="0" noProof="0">
                <a:ln>
                  <a:noFill/>
                </a:ln>
                <a:solidFill>
                  <a:srgbClr val="FFFFFF"/>
                </a:solidFill>
                <a:effectLst/>
                <a:uLnTx/>
                <a:uFillTx/>
                <a:latin typeface="Arial MT"/>
                <a:ea typeface="+mn-ea"/>
                <a:cs typeface="Arial MT"/>
              </a:rPr>
              <a:t>Front</a:t>
            </a:r>
            <a:r>
              <a:rPr kumimoji="0" sz="1600" b="0" i="0" u="none" strike="noStrike" kern="1200" cap="none" spc="20" normalizeH="0" baseline="0" noProof="0">
                <a:ln>
                  <a:noFill/>
                </a:ln>
                <a:solidFill>
                  <a:srgbClr val="FFFFFF"/>
                </a:solidFill>
                <a:effectLst/>
                <a:uLnTx/>
                <a:uFillTx/>
                <a:latin typeface="Arial MT"/>
                <a:ea typeface="+mn-ea"/>
                <a:cs typeface="Arial MT"/>
              </a:rPr>
              <a:t> </a:t>
            </a:r>
            <a:r>
              <a:rPr kumimoji="0" sz="1600" b="0" i="0" u="none" strike="noStrike" kern="1200" cap="none" spc="-5" normalizeH="0" baseline="0" noProof="0">
                <a:ln>
                  <a:noFill/>
                </a:ln>
                <a:solidFill>
                  <a:srgbClr val="FFFFFF"/>
                </a:solidFill>
                <a:effectLst/>
                <a:uLnTx/>
                <a:uFillTx/>
                <a:latin typeface="Arial MT"/>
                <a:ea typeface="+mn-ea"/>
                <a:cs typeface="Arial MT"/>
              </a:rPr>
              <a:t>Door</a:t>
            </a:r>
            <a:r>
              <a:rPr kumimoji="0" sz="1600" b="0" i="0" u="none" strike="noStrike" kern="1200" cap="none" spc="5" normalizeH="0" baseline="0" noProof="0">
                <a:ln>
                  <a:noFill/>
                </a:ln>
                <a:solidFill>
                  <a:srgbClr val="FFFFFF"/>
                </a:solidFill>
                <a:effectLst/>
                <a:uLnTx/>
                <a:uFillTx/>
                <a:latin typeface="Arial MT"/>
                <a:ea typeface="+mn-ea"/>
                <a:cs typeface="Arial MT"/>
              </a:rPr>
              <a:t> </a:t>
            </a:r>
            <a:r>
              <a:rPr kumimoji="0" sz="1600" b="0" i="0" u="none" strike="noStrike" kern="1200" cap="none" spc="-5" normalizeH="0" baseline="0" noProof="0">
                <a:ln>
                  <a:noFill/>
                </a:ln>
                <a:solidFill>
                  <a:srgbClr val="FFFFFF"/>
                </a:solidFill>
                <a:effectLst/>
                <a:uLnTx/>
                <a:uFillTx/>
                <a:latin typeface="Arial MT"/>
                <a:ea typeface="+mn-ea"/>
                <a:cs typeface="Arial MT"/>
              </a:rPr>
              <a:t>to</a:t>
            </a:r>
            <a:r>
              <a:rPr kumimoji="0" sz="1600" b="0" i="0" u="none" strike="noStrike" kern="1200" cap="none" spc="10" normalizeH="0" baseline="0" noProof="0">
                <a:ln>
                  <a:noFill/>
                </a:ln>
                <a:solidFill>
                  <a:srgbClr val="FFFFFF"/>
                </a:solidFill>
                <a:effectLst/>
                <a:uLnTx/>
                <a:uFillTx/>
                <a:latin typeface="Arial MT"/>
                <a:ea typeface="+mn-ea"/>
                <a:cs typeface="Arial MT"/>
              </a:rPr>
              <a:t> </a:t>
            </a:r>
            <a:r>
              <a:rPr kumimoji="0" sz="1600" b="0" i="0" u="none" strike="noStrike" kern="1200" cap="none" spc="-5" normalizeH="0" baseline="0" noProof="0">
                <a:ln>
                  <a:noFill/>
                </a:ln>
                <a:solidFill>
                  <a:srgbClr val="FFFFFF"/>
                </a:solidFill>
                <a:effectLst/>
                <a:uLnTx/>
                <a:uFillTx/>
                <a:latin typeface="Arial MT"/>
                <a:ea typeface="+mn-ea"/>
                <a:cs typeface="Arial MT"/>
              </a:rPr>
              <a:t>business</a:t>
            </a:r>
            <a:r>
              <a:rPr kumimoji="0" sz="1600" b="0" i="0" u="none" strike="noStrike" kern="1200" cap="none" spc="-20" normalizeH="0" baseline="0" noProof="0">
                <a:ln>
                  <a:noFill/>
                </a:ln>
                <a:solidFill>
                  <a:srgbClr val="FFFFFF"/>
                </a:solidFill>
                <a:effectLst/>
                <a:uLnTx/>
                <a:uFillTx/>
                <a:latin typeface="Arial MT"/>
                <a:ea typeface="+mn-ea"/>
                <a:cs typeface="Arial MT"/>
              </a:rPr>
              <a:t> </a:t>
            </a:r>
            <a:r>
              <a:rPr kumimoji="0" sz="1600" b="0" i="0" u="none" strike="noStrike" kern="1200" cap="none" spc="-5" normalizeH="0" baseline="0" noProof="0">
                <a:ln>
                  <a:noFill/>
                </a:ln>
                <a:solidFill>
                  <a:srgbClr val="FFFFFF"/>
                </a:solidFill>
                <a:effectLst/>
                <a:uLnTx/>
                <a:uFillTx/>
                <a:latin typeface="Arial MT"/>
                <a:ea typeface="+mn-ea"/>
                <a:cs typeface="Arial MT"/>
              </a:rPr>
              <a:t>support</a:t>
            </a:r>
            <a:r>
              <a:rPr kumimoji="0" sz="1600" b="0" i="0" u="none" strike="noStrike" kern="1200" cap="none" spc="15" normalizeH="0" baseline="0" noProof="0">
                <a:ln>
                  <a:noFill/>
                </a:ln>
                <a:solidFill>
                  <a:srgbClr val="FFFFFF"/>
                </a:solidFill>
                <a:effectLst/>
                <a:uLnTx/>
                <a:uFillTx/>
                <a:latin typeface="Arial MT"/>
                <a:ea typeface="+mn-ea"/>
                <a:cs typeface="Arial MT"/>
              </a:rPr>
              <a:t> </a:t>
            </a:r>
            <a:r>
              <a:rPr kumimoji="0" sz="1600" b="0" i="0" u="none" strike="noStrike" kern="1200" cap="none" spc="-5" normalizeH="0" baseline="0" noProof="0">
                <a:ln>
                  <a:noFill/>
                </a:ln>
                <a:solidFill>
                  <a:srgbClr val="FFFFFF"/>
                </a:solidFill>
                <a:effectLst/>
                <a:uLnTx/>
                <a:uFillTx/>
                <a:latin typeface="Arial MT"/>
                <a:ea typeface="+mn-ea"/>
                <a:cs typeface="Arial MT"/>
              </a:rPr>
              <a:t>for </a:t>
            </a:r>
            <a:r>
              <a:rPr kumimoji="0" sz="1600" b="0" i="0" u="none" strike="noStrike" kern="1200" cap="none" spc="0" normalizeH="0" baseline="0" noProof="0">
                <a:ln>
                  <a:noFill/>
                </a:ln>
                <a:solidFill>
                  <a:srgbClr val="FFFFFF"/>
                </a:solidFill>
                <a:effectLst/>
                <a:uLnTx/>
                <a:uFillTx/>
                <a:latin typeface="Arial MT"/>
                <a:ea typeface="+mn-ea"/>
                <a:cs typeface="Arial MT"/>
              </a:rPr>
              <a:t> </a:t>
            </a:r>
            <a:r>
              <a:rPr kumimoji="0" sz="1600" b="0" i="0" u="none" strike="noStrike" kern="1200" cap="none" spc="-5" normalizeH="0" baseline="0" noProof="0">
                <a:ln>
                  <a:noFill/>
                </a:ln>
                <a:solidFill>
                  <a:srgbClr val="FFFFFF"/>
                </a:solidFill>
                <a:effectLst/>
                <a:uLnTx/>
                <a:uFillTx/>
                <a:latin typeface="Arial MT"/>
                <a:ea typeface="+mn-ea"/>
                <a:cs typeface="Arial MT"/>
              </a:rPr>
              <a:t>London's</a:t>
            </a:r>
            <a:r>
              <a:rPr kumimoji="0" sz="1600" b="0" i="0" u="none" strike="noStrike" kern="1200" cap="none" spc="5" normalizeH="0" baseline="0" noProof="0">
                <a:ln>
                  <a:noFill/>
                </a:ln>
                <a:solidFill>
                  <a:srgbClr val="FFFFFF"/>
                </a:solidFill>
                <a:effectLst/>
                <a:uLnTx/>
                <a:uFillTx/>
                <a:latin typeface="Arial MT"/>
                <a:ea typeface="+mn-ea"/>
                <a:cs typeface="Arial MT"/>
              </a:rPr>
              <a:t> </a:t>
            </a:r>
            <a:r>
              <a:rPr kumimoji="0" sz="1600" b="0" i="0" u="none" strike="noStrike" kern="1200" cap="none" spc="0" normalizeH="0" baseline="0" noProof="0">
                <a:ln>
                  <a:noFill/>
                </a:ln>
                <a:solidFill>
                  <a:srgbClr val="FFFFFF"/>
                </a:solidFill>
                <a:effectLst/>
                <a:uLnTx/>
                <a:uFillTx/>
                <a:latin typeface="Arial MT"/>
                <a:ea typeface="+mn-ea"/>
                <a:cs typeface="Arial MT"/>
              </a:rPr>
              <a:t>small</a:t>
            </a:r>
            <a:r>
              <a:rPr kumimoji="0" sz="1600" b="0" i="0" u="none" strike="noStrike" kern="1200" cap="none" spc="-10" normalizeH="0" baseline="0" noProof="0">
                <a:ln>
                  <a:noFill/>
                </a:ln>
                <a:solidFill>
                  <a:srgbClr val="FFFFFF"/>
                </a:solidFill>
                <a:effectLst/>
                <a:uLnTx/>
                <a:uFillTx/>
                <a:latin typeface="Arial MT"/>
                <a:ea typeface="+mn-ea"/>
                <a:cs typeface="Arial MT"/>
              </a:rPr>
              <a:t> </a:t>
            </a:r>
            <a:r>
              <a:rPr kumimoji="0" sz="1600" b="0" i="0" u="none" strike="noStrike" kern="1200" cap="none" spc="-5" normalizeH="0" baseline="0" noProof="0">
                <a:ln>
                  <a:noFill/>
                </a:ln>
                <a:solidFill>
                  <a:srgbClr val="FFFFFF"/>
                </a:solidFill>
                <a:effectLst/>
                <a:uLnTx/>
                <a:uFillTx/>
                <a:latin typeface="Arial MT"/>
                <a:ea typeface="+mn-ea"/>
                <a:cs typeface="Arial MT"/>
              </a:rPr>
              <a:t>and micro</a:t>
            </a:r>
            <a:r>
              <a:rPr kumimoji="0" sz="1600" b="0" i="0" u="none" strike="noStrike" kern="1200" cap="none" spc="5" normalizeH="0" baseline="0" noProof="0">
                <a:ln>
                  <a:noFill/>
                </a:ln>
                <a:solidFill>
                  <a:srgbClr val="FFFFFF"/>
                </a:solidFill>
                <a:effectLst/>
                <a:uLnTx/>
                <a:uFillTx/>
                <a:latin typeface="Arial MT"/>
                <a:ea typeface="+mn-ea"/>
                <a:cs typeface="Arial MT"/>
              </a:rPr>
              <a:t> </a:t>
            </a:r>
            <a:r>
              <a:rPr kumimoji="0" sz="1600" b="0" i="0" u="none" strike="noStrike" kern="1200" cap="none" spc="-5" normalizeH="0" baseline="0" noProof="0">
                <a:ln>
                  <a:noFill/>
                </a:ln>
                <a:solidFill>
                  <a:srgbClr val="FFFFFF"/>
                </a:solidFill>
                <a:effectLst/>
                <a:uLnTx/>
                <a:uFillTx/>
                <a:latin typeface="Arial MT"/>
                <a:ea typeface="+mn-ea"/>
                <a:cs typeface="Arial MT"/>
              </a:rPr>
              <a:t>businesses.</a:t>
            </a:r>
            <a:endParaRPr kumimoji="0" sz="1600" b="0" i="0" u="none" strike="noStrike" kern="1200" cap="none" spc="0" normalizeH="0" baseline="0" noProof="0">
              <a:ln>
                <a:noFill/>
              </a:ln>
              <a:solidFill>
                <a:prstClr val="black"/>
              </a:solidFill>
              <a:effectLst/>
              <a:uLnTx/>
              <a:uFillTx/>
              <a:latin typeface="Arial MT"/>
              <a:ea typeface="+mn-ea"/>
              <a:cs typeface="Arial MT"/>
            </a:endParaRPr>
          </a:p>
          <a:p>
            <a:pPr marL="12700" marR="121920" lvl="0" indent="0" algn="l" defTabSz="914400" rtl="0" eaLnBrk="1" fontAlgn="auto" latinLnBrk="0" hangingPunct="1">
              <a:lnSpc>
                <a:spcPct val="100000"/>
              </a:lnSpc>
              <a:spcBef>
                <a:spcPts val="1245"/>
              </a:spcBef>
              <a:spcAft>
                <a:spcPts val="0"/>
              </a:spcAft>
              <a:buClrTx/>
              <a:buSzTx/>
              <a:buFontTx/>
              <a:buNone/>
              <a:tabLst/>
              <a:defRPr/>
            </a:pPr>
            <a:r>
              <a:rPr kumimoji="0" sz="1600" b="0" i="0" u="none" strike="noStrike" kern="1200" cap="none" spc="-5" normalizeH="0" baseline="0" noProof="0">
                <a:ln>
                  <a:noFill/>
                </a:ln>
                <a:solidFill>
                  <a:srgbClr val="FFFFFF"/>
                </a:solidFill>
                <a:effectLst/>
                <a:uLnTx/>
                <a:uFillTx/>
                <a:latin typeface="Arial MT"/>
                <a:ea typeface="+mn-ea"/>
                <a:cs typeface="Arial MT"/>
              </a:rPr>
              <a:t>It's</a:t>
            </a:r>
            <a:r>
              <a:rPr kumimoji="0" sz="1600" b="0" i="0" u="none" strike="noStrike" kern="1200" cap="none" spc="5" normalizeH="0" baseline="0" noProof="0">
                <a:ln>
                  <a:noFill/>
                </a:ln>
                <a:solidFill>
                  <a:srgbClr val="FFFFFF"/>
                </a:solidFill>
                <a:effectLst/>
                <a:uLnTx/>
                <a:uFillTx/>
                <a:latin typeface="Arial MT"/>
                <a:ea typeface="+mn-ea"/>
                <a:cs typeface="Arial MT"/>
              </a:rPr>
              <a:t> </a:t>
            </a:r>
            <a:r>
              <a:rPr kumimoji="0" sz="1600" b="0" i="0" u="none" strike="noStrike" kern="1200" cap="none" spc="-5" normalizeH="0" baseline="0" noProof="0">
                <a:ln>
                  <a:noFill/>
                </a:ln>
                <a:solidFill>
                  <a:srgbClr val="FFFFFF"/>
                </a:solidFill>
                <a:effectLst/>
                <a:uLnTx/>
                <a:uFillTx/>
                <a:latin typeface="Arial MT"/>
                <a:ea typeface="+mn-ea"/>
                <a:cs typeface="Arial MT"/>
              </a:rPr>
              <a:t>the</a:t>
            </a:r>
            <a:r>
              <a:rPr kumimoji="0" sz="1600" b="0" i="0" u="none" strike="noStrike" kern="1200" cap="none" spc="15" normalizeH="0" baseline="0" noProof="0">
                <a:ln>
                  <a:noFill/>
                </a:ln>
                <a:solidFill>
                  <a:srgbClr val="FFFFFF"/>
                </a:solidFill>
                <a:effectLst/>
                <a:uLnTx/>
                <a:uFillTx/>
                <a:latin typeface="Arial MT"/>
                <a:ea typeface="+mn-ea"/>
                <a:cs typeface="Arial MT"/>
              </a:rPr>
              <a:t> </a:t>
            </a:r>
            <a:r>
              <a:rPr kumimoji="0" sz="1600" b="0" i="0" u="none" strike="noStrike" kern="1200" cap="none" spc="-5" normalizeH="0" baseline="0" noProof="0">
                <a:ln>
                  <a:noFill/>
                </a:ln>
                <a:solidFill>
                  <a:srgbClr val="FFFFFF"/>
                </a:solidFill>
                <a:effectLst/>
                <a:uLnTx/>
                <a:uFillTx/>
                <a:latin typeface="Arial MT"/>
                <a:ea typeface="+mn-ea"/>
                <a:cs typeface="Arial MT"/>
              </a:rPr>
              <a:t>one place</a:t>
            </a:r>
            <a:r>
              <a:rPr kumimoji="0" sz="1600" b="0" i="0" u="none" strike="noStrike" kern="1200" cap="none" spc="-10" normalizeH="0" baseline="0" noProof="0">
                <a:ln>
                  <a:noFill/>
                </a:ln>
                <a:solidFill>
                  <a:srgbClr val="FFFFFF"/>
                </a:solidFill>
                <a:effectLst/>
                <a:uLnTx/>
                <a:uFillTx/>
                <a:latin typeface="Arial MT"/>
                <a:ea typeface="+mn-ea"/>
                <a:cs typeface="Arial MT"/>
              </a:rPr>
              <a:t> </a:t>
            </a:r>
            <a:r>
              <a:rPr kumimoji="0" sz="1600" b="0" i="0" u="none" strike="noStrike" kern="1200" cap="none" spc="-5" normalizeH="0" baseline="0" noProof="0">
                <a:ln>
                  <a:noFill/>
                </a:ln>
                <a:solidFill>
                  <a:srgbClr val="FFFFFF"/>
                </a:solidFill>
                <a:effectLst/>
                <a:uLnTx/>
                <a:uFillTx/>
                <a:latin typeface="Arial MT"/>
                <a:ea typeface="+mn-ea"/>
                <a:cs typeface="Arial MT"/>
              </a:rPr>
              <a:t>to</a:t>
            </a:r>
            <a:r>
              <a:rPr kumimoji="0" sz="1600" b="0" i="0" u="none" strike="noStrike" kern="1200" cap="none" spc="15" normalizeH="0" baseline="0" noProof="0">
                <a:ln>
                  <a:noFill/>
                </a:ln>
                <a:solidFill>
                  <a:srgbClr val="FFFFFF"/>
                </a:solidFill>
                <a:effectLst/>
                <a:uLnTx/>
                <a:uFillTx/>
                <a:latin typeface="Arial MT"/>
                <a:ea typeface="+mn-ea"/>
                <a:cs typeface="Arial MT"/>
              </a:rPr>
              <a:t> </a:t>
            </a:r>
            <a:r>
              <a:rPr kumimoji="0" sz="1600" b="0" i="0" u="none" strike="noStrike" kern="1200" cap="none" spc="-5" normalizeH="0" baseline="0" noProof="0">
                <a:ln>
                  <a:noFill/>
                </a:ln>
                <a:solidFill>
                  <a:srgbClr val="FFFFFF"/>
                </a:solidFill>
                <a:effectLst/>
                <a:uLnTx/>
                <a:uFillTx/>
                <a:latin typeface="Arial MT"/>
                <a:ea typeface="+mn-ea"/>
                <a:cs typeface="Arial MT"/>
              </a:rPr>
              <a:t>get</a:t>
            </a:r>
            <a:r>
              <a:rPr kumimoji="0" sz="1600" b="0" i="0" u="none" strike="noStrike" kern="1200" cap="none" spc="10" normalizeH="0" baseline="0" noProof="0">
                <a:ln>
                  <a:noFill/>
                </a:ln>
                <a:solidFill>
                  <a:srgbClr val="FFFFFF"/>
                </a:solidFill>
                <a:effectLst/>
                <a:uLnTx/>
                <a:uFillTx/>
                <a:latin typeface="Arial MT"/>
                <a:ea typeface="+mn-ea"/>
                <a:cs typeface="Arial MT"/>
              </a:rPr>
              <a:t> </a:t>
            </a:r>
            <a:r>
              <a:rPr kumimoji="0" sz="1600" b="0" i="0" u="none" strike="noStrike" kern="1200" cap="none" spc="-5" normalizeH="0" baseline="0" noProof="0">
                <a:ln>
                  <a:noFill/>
                </a:ln>
                <a:solidFill>
                  <a:srgbClr val="FFFFFF"/>
                </a:solidFill>
                <a:effectLst/>
                <a:uLnTx/>
                <a:uFillTx/>
                <a:latin typeface="Arial MT"/>
                <a:ea typeface="+mn-ea"/>
                <a:cs typeface="Arial MT"/>
              </a:rPr>
              <a:t>free</a:t>
            </a:r>
            <a:r>
              <a:rPr kumimoji="0" sz="1600" b="0" i="0" u="none" strike="noStrike" kern="1200" cap="none" spc="10" normalizeH="0" baseline="0" noProof="0">
                <a:ln>
                  <a:noFill/>
                </a:ln>
                <a:solidFill>
                  <a:srgbClr val="FFFFFF"/>
                </a:solidFill>
                <a:effectLst/>
                <a:uLnTx/>
                <a:uFillTx/>
                <a:latin typeface="Arial MT"/>
                <a:ea typeface="+mn-ea"/>
                <a:cs typeface="Arial MT"/>
              </a:rPr>
              <a:t> </a:t>
            </a:r>
            <a:r>
              <a:rPr kumimoji="0" sz="1600" b="0" i="0" u="none" strike="noStrike" kern="1200" cap="none" spc="0" normalizeH="0" baseline="0" noProof="0">
                <a:ln>
                  <a:noFill/>
                </a:ln>
                <a:solidFill>
                  <a:srgbClr val="FFFFFF"/>
                </a:solidFill>
                <a:effectLst/>
                <a:uLnTx/>
                <a:uFillTx/>
                <a:latin typeface="Arial MT"/>
                <a:ea typeface="+mn-ea"/>
                <a:cs typeface="Arial MT"/>
              </a:rPr>
              <a:t>access</a:t>
            </a:r>
            <a:r>
              <a:rPr kumimoji="0" sz="1600" b="0" i="0" u="none" strike="noStrike" kern="1200" cap="none" spc="-15" normalizeH="0" baseline="0" noProof="0">
                <a:ln>
                  <a:noFill/>
                </a:ln>
                <a:solidFill>
                  <a:srgbClr val="FFFFFF"/>
                </a:solidFill>
                <a:effectLst/>
                <a:uLnTx/>
                <a:uFillTx/>
                <a:latin typeface="Arial MT"/>
                <a:ea typeface="+mn-ea"/>
                <a:cs typeface="Arial MT"/>
              </a:rPr>
              <a:t> </a:t>
            </a:r>
            <a:r>
              <a:rPr kumimoji="0" sz="1600" b="0" i="0" u="none" strike="noStrike" kern="1200" cap="none" spc="-5" normalizeH="0" baseline="0" noProof="0">
                <a:ln>
                  <a:noFill/>
                </a:ln>
                <a:solidFill>
                  <a:srgbClr val="FFFFFF"/>
                </a:solidFill>
                <a:effectLst/>
                <a:uLnTx/>
                <a:uFillTx/>
                <a:latin typeface="Arial MT"/>
                <a:ea typeface="+mn-ea"/>
                <a:cs typeface="Arial MT"/>
              </a:rPr>
              <a:t>to </a:t>
            </a:r>
            <a:r>
              <a:rPr kumimoji="0" sz="1600" b="0" i="0" u="none" strike="noStrike" kern="1200" cap="none" spc="-425" normalizeH="0" baseline="0" noProof="0">
                <a:ln>
                  <a:noFill/>
                </a:ln>
                <a:solidFill>
                  <a:srgbClr val="FFFFFF"/>
                </a:solidFill>
                <a:effectLst/>
                <a:uLnTx/>
                <a:uFillTx/>
                <a:latin typeface="Arial MT"/>
                <a:ea typeface="+mn-ea"/>
                <a:cs typeface="Arial MT"/>
              </a:rPr>
              <a:t> </a:t>
            </a:r>
            <a:r>
              <a:rPr kumimoji="0" sz="1600" b="0" i="0" u="none" strike="noStrike" kern="1200" cap="none" spc="-5" normalizeH="0" baseline="0" noProof="0">
                <a:ln>
                  <a:noFill/>
                </a:ln>
                <a:solidFill>
                  <a:srgbClr val="FFFFFF"/>
                </a:solidFill>
                <a:effectLst/>
                <a:uLnTx/>
                <a:uFillTx/>
                <a:latin typeface="Arial MT"/>
                <a:ea typeface="+mn-ea"/>
                <a:cs typeface="Arial MT"/>
              </a:rPr>
              <a:t>everything</a:t>
            </a:r>
            <a:r>
              <a:rPr kumimoji="0" sz="1600" b="0" i="0" u="none" strike="noStrike" kern="1200" cap="none" spc="10" normalizeH="0" baseline="0" noProof="0">
                <a:ln>
                  <a:noFill/>
                </a:ln>
                <a:solidFill>
                  <a:srgbClr val="FFFFFF"/>
                </a:solidFill>
                <a:effectLst/>
                <a:uLnTx/>
                <a:uFillTx/>
                <a:latin typeface="Arial MT"/>
                <a:ea typeface="+mn-ea"/>
                <a:cs typeface="Arial MT"/>
              </a:rPr>
              <a:t> </a:t>
            </a:r>
            <a:r>
              <a:rPr kumimoji="0" sz="1600" b="0" i="0" u="none" strike="noStrike" kern="1200" cap="none" spc="-10" normalizeH="0" baseline="0" noProof="0">
                <a:ln>
                  <a:noFill/>
                </a:ln>
                <a:solidFill>
                  <a:srgbClr val="FFFFFF"/>
                </a:solidFill>
                <a:effectLst/>
                <a:uLnTx/>
                <a:uFillTx/>
                <a:latin typeface="Arial MT"/>
                <a:ea typeface="+mn-ea"/>
                <a:cs typeface="Arial MT"/>
              </a:rPr>
              <a:t>you</a:t>
            </a:r>
            <a:r>
              <a:rPr kumimoji="0" sz="1600" b="0" i="0" u="none" strike="noStrike" kern="1200" cap="none" spc="20" normalizeH="0" baseline="0" noProof="0">
                <a:ln>
                  <a:noFill/>
                </a:ln>
                <a:solidFill>
                  <a:srgbClr val="FFFFFF"/>
                </a:solidFill>
                <a:effectLst/>
                <a:uLnTx/>
                <a:uFillTx/>
                <a:latin typeface="Arial MT"/>
                <a:ea typeface="+mn-ea"/>
                <a:cs typeface="Arial MT"/>
              </a:rPr>
              <a:t> </a:t>
            </a:r>
            <a:r>
              <a:rPr kumimoji="0" sz="1600" b="0" i="0" u="none" strike="noStrike" kern="1200" cap="none" spc="-5" normalizeH="0" baseline="0" noProof="0">
                <a:ln>
                  <a:noFill/>
                </a:ln>
                <a:solidFill>
                  <a:srgbClr val="FFFFFF"/>
                </a:solidFill>
                <a:effectLst/>
                <a:uLnTx/>
                <a:uFillTx/>
                <a:latin typeface="Arial MT"/>
                <a:ea typeface="+mn-ea"/>
                <a:cs typeface="Arial MT"/>
              </a:rPr>
              <a:t>need</a:t>
            </a:r>
            <a:r>
              <a:rPr kumimoji="0" sz="1600" b="0" i="0" u="none" strike="noStrike" kern="1200" cap="none" spc="5" normalizeH="0" baseline="0" noProof="0">
                <a:ln>
                  <a:noFill/>
                </a:ln>
                <a:solidFill>
                  <a:srgbClr val="FFFFFF"/>
                </a:solidFill>
                <a:effectLst/>
                <a:uLnTx/>
                <a:uFillTx/>
                <a:latin typeface="Arial MT"/>
                <a:ea typeface="+mn-ea"/>
                <a:cs typeface="Arial MT"/>
              </a:rPr>
              <a:t> </a:t>
            </a:r>
            <a:r>
              <a:rPr kumimoji="0" sz="1600" b="0" i="0" u="none" strike="noStrike" kern="1200" cap="none" spc="-5" normalizeH="0" baseline="0" noProof="0">
                <a:ln>
                  <a:noFill/>
                </a:ln>
                <a:solidFill>
                  <a:srgbClr val="FFFFFF"/>
                </a:solidFill>
                <a:effectLst/>
                <a:uLnTx/>
                <a:uFillTx/>
                <a:latin typeface="Arial MT"/>
                <a:ea typeface="+mn-ea"/>
                <a:cs typeface="Arial MT"/>
              </a:rPr>
              <a:t>to help</a:t>
            </a:r>
            <a:r>
              <a:rPr kumimoji="0" sz="1600" b="0" i="0" u="none" strike="noStrike" kern="1200" cap="none" spc="-10" normalizeH="0" baseline="0" noProof="0">
                <a:ln>
                  <a:noFill/>
                </a:ln>
                <a:solidFill>
                  <a:srgbClr val="FFFFFF"/>
                </a:solidFill>
                <a:effectLst/>
                <a:uLnTx/>
                <a:uFillTx/>
                <a:latin typeface="Arial MT"/>
                <a:ea typeface="+mn-ea"/>
                <a:cs typeface="Arial MT"/>
              </a:rPr>
              <a:t> your </a:t>
            </a:r>
            <a:r>
              <a:rPr kumimoji="0" sz="1600" b="0" i="0" u="none" strike="noStrike" kern="1200" cap="none" spc="-5" normalizeH="0" baseline="0" noProof="0">
                <a:ln>
                  <a:noFill/>
                </a:ln>
                <a:solidFill>
                  <a:srgbClr val="FFFFFF"/>
                </a:solidFill>
                <a:effectLst/>
                <a:uLnTx/>
                <a:uFillTx/>
                <a:latin typeface="Arial MT"/>
                <a:ea typeface="+mn-ea"/>
                <a:cs typeface="Arial MT"/>
              </a:rPr>
              <a:t> business</a:t>
            </a:r>
            <a:r>
              <a:rPr kumimoji="0" sz="1600" b="0" i="0" u="none" strike="noStrike" kern="1200" cap="none" spc="-25" normalizeH="0" baseline="0" noProof="0">
                <a:ln>
                  <a:noFill/>
                </a:ln>
                <a:solidFill>
                  <a:srgbClr val="FFFFFF"/>
                </a:solidFill>
                <a:effectLst/>
                <a:uLnTx/>
                <a:uFillTx/>
                <a:latin typeface="Arial MT"/>
                <a:ea typeface="+mn-ea"/>
                <a:cs typeface="Arial MT"/>
              </a:rPr>
              <a:t> </a:t>
            </a:r>
            <a:r>
              <a:rPr kumimoji="0" sz="1600" b="0" i="0" u="none" strike="noStrike" kern="1200" cap="none" spc="-5" normalizeH="0" baseline="0" noProof="0">
                <a:ln>
                  <a:noFill/>
                </a:ln>
                <a:solidFill>
                  <a:srgbClr val="FFFFFF"/>
                </a:solidFill>
                <a:effectLst/>
                <a:uLnTx/>
                <a:uFillTx/>
                <a:latin typeface="Arial MT"/>
                <a:ea typeface="+mn-ea"/>
                <a:cs typeface="Arial MT"/>
              </a:rPr>
              <a:t>to</a:t>
            </a:r>
            <a:r>
              <a:rPr kumimoji="0" sz="1600" b="0" i="0" u="none" strike="noStrike" kern="1200" cap="none" spc="10" normalizeH="0" baseline="0" noProof="0">
                <a:ln>
                  <a:noFill/>
                </a:ln>
                <a:solidFill>
                  <a:srgbClr val="FFFFFF"/>
                </a:solidFill>
                <a:effectLst/>
                <a:uLnTx/>
                <a:uFillTx/>
                <a:latin typeface="Arial MT"/>
                <a:ea typeface="+mn-ea"/>
                <a:cs typeface="Arial MT"/>
              </a:rPr>
              <a:t> </a:t>
            </a:r>
            <a:r>
              <a:rPr kumimoji="0" sz="1600" b="0" i="0" u="none" strike="noStrike" kern="1200" cap="none" spc="-5" normalizeH="0" baseline="0" noProof="0">
                <a:ln>
                  <a:noFill/>
                </a:ln>
                <a:solidFill>
                  <a:srgbClr val="FFFFFF"/>
                </a:solidFill>
                <a:effectLst/>
                <a:uLnTx/>
                <a:uFillTx/>
                <a:latin typeface="Arial MT"/>
                <a:ea typeface="+mn-ea"/>
                <a:cs typeface="Arial MT"/>
              </a:rPr>
              <a:t>thrive.</a:t>
            </a:r>
            <a:endParaRPr kumimoji="0" sz="1600" b="0" i="0" u="none" strike="noStrike" kern="1200" cap="none" spc="0" normalizeH="0" baseline="0" noProof="0">
              <a:ln>
                <a:noFill/>
              </a:ln>
              <a:solidFill>
                <a:prstClr val="black"/>
              </a:solidFill>
              <a:effectLst/>
              <a:uLnTx/>
              <a:uFillTx/>
              <a:latin typeface="Arial MT"/>
              <a:ea typeface="+mn-ea"/>
              <a:cs typeface="Arial MT"/>
            </a:endParaRPr>
          </a:p>
          <a:p>
            <a:pPr marL="12700" marR="5080" lvl="0" indent="0" algn="l" defTabSz="914400" rtl="0" eaLnBrk="1" fontAlgn="auto" latinLnBrk="0" hangingPunct="1">
              <a:lnSpc>
                <a:spcPct val="100000"/>
              </a:lnSpc>
              <a:spcBef>
                <a:spcPts val="1205"/>
              </a:spcBef>
              <a:spcAft>
                <a:spcPts val="0"/>
              </a:spcAft>
              <a:buClrTx/>
              <a:buSzTx/>
              <a:buFontTx/>
              <a:buNone/>
              <a:tabLst/>
              <a:defRPr/>
            </a:pPr>
            <a:r>
              <a:rPr kumimoji="0" sz="1600" b="0" i="0" u="none" strike="noStrike" kern="1200" cap="none" spc="-5" normalizeH="0" baseline="0" noProof="0">
                <a:ln>
                  <a:noFill/>
                </a:ln>
                <a:solidFill>
                  <a:srgbClr val="FFFFFF"/>
                </a:solidFill>
                <a:effectLst/>
                <a:uLnTx/>
                <a:uFillTx/>
                <a:latin typeface="Arial MT"/>
                <a:ea typeface="+mn-ea"/>
                <a:cs typeface="Arial MT"/>
              </a:rPr>
              <a:t>Whether</a:t>
            </a:r>
            <a:r>
              <a:rPr kumimoji="0" sz="1600" b="0" i="0" u="none" strike="noStrike" kern="1200" cap="none" spc="10" normalizeH="0" baseline="0" noProof="0">
                <a:ln>
                  <a:noFill/>
                </a:ln>
                <a:solidFill>
                  <a:srgbClr val="FFFFFF"/>
                </a:solidFill>
                <a:effectLst/>
                <a:uLnTx/>
                <a:uFillTx/>
                <a:latin typeface="Arial MT"/>
                <a:ea typeface="+mn-ea"/>
                <a:cs typeface="Arial MT"/>
              </a:rPr>
              <a:t> </a:t>
            </a:r>
            <a:r>
              <a:rPr kumimoji="0" sz="1600" b="0" i="0" u="none" strike="noStrike" kern="1200" cap="none" spc="-10" normalizeH="0" baseline="0" noProof="0">
                <a:ln>
                  <a:noFill/>
                </a:ln>
                <a:solidFill>
                  <a:srgbClr val="FFFFFF"/>
                </a:solidFill>
                <a:effectLst/>
                <a:uLnTx/>
                <a:uFillTx/>
                <a:latin typeface="Arial MT"/>
                <a:ea typeface="+mn-ea"/>
                <a:cs typeface="Arial MT"/>
              </a:rPr>
              <a:t>you’re</a:t>
            </a:r>
            <a:r>
              <a:rPr kumimoji="0" sz="1600" b="0" i="0" u="none" strike="noStrike" kern="1200" cap="none" spc="20" normalizeH="0" baseline="0" noProof="0">
                <a:ln>
                  <a:noFill/>
                </a:ln>
                <a:solidFill>
                  <a:srgbClr val="FFFFFF"/>
                </a:solidFill>
                <a:effectLst/>
                <a:uLnTx/>
                <a:uFillTx/>
                <a:latin typeface="Arial MT"/>
                <a:ea typeface="+mn-ea"/>
                <a:cs typeface="Arial MT"/>
              </a:rPr>
              <a:t> </a:t>
            </a:r>
            <a:r>
              <a:rPr kumimoji="0" sz="1600" b="0" i="0" u="none" strike="noStrike" kern="1200" cap="none" spc="-5" normalizeH="0" baseline="0" noProof="0">
                <a:ln>
                  <a:noFill/>
                </a:ln>
                <a:solidFill>
                  <a:srgbClr val="FFFFFF"/>
                </a:solidFill>
                <a:effectLst/>
                <a:uLnTx/>
                <a:uFillTx/>
                <a:latin typeface="Arial MT"/>
                <a:ea typeface="+mn-ea"/>
                <a:cs typeface="Arial MT"/>
              </a:rPr>
              <a:t>a </a:t>
            </a:r>
            <a:r>
              <a:rPr kumimoji="0" sz="1600" b="0" i="0" u="none" strike="noStrike" kern="1200" cap="none" spc="-10" normalizeH="0" baseline="0" noProof="0">
                <a:ln>
                  <a:noFill/>
                </a:ln>
                <a:solidFill>
                  <a:srgbClr val="FFFFFF"/>
                </a:solidFill>
                <a:effectLst/>
                <a:uLnTx/>
                <a:uFillTx/>
                <a:latin typeface="Arial MT"/>
                <a:ea typeface="+mn-ea"/>
                <a:cs typeface="Arial MT"/>
              </a:rPr>
              <a:t>hairdresser, </a:t>
            </a:r>
            <a:r>
              <a:rPr kumimoji="0" sz="1600" b="0" i="0" u="none" strike="noStrike" kern="1200" cap="none" spc="-5" normalizeH="0" baseline="0" noProof="0">
                <a:ln>
                  <a:noFill/>
                </a:ln>
                <a:solidFill>
                  <a:srgbClr val="FFFFFF"/>
                </a:solidFill>
                <a:effectLst/>
                <a:uLnTx/>
                <a:uFillTx/>
                <a:latin typeface="Arial MT"/>
                <a:ea typeface="+mn-ea"/>
                <a:cs typeface="Arial MT"/>
              </a:rPr>
              <a:t> </a:t>
            </a:r>
            <a:r>
              <a:rPr kumimoji="0" sz="1600" b="0" i="0" u="none" strike="noStrike" kern="1200" cap="none" spc="-10" normalizeH="0" baseline="0" noProof="0">
                <a:ln>
                  <a:noFill/>
                </a:ln>
                <a:solidFill>
                  <a:srgbClr val="FFFFFF"/>
                </a:solidFill>
                <a:effectLst/>
                <a:uLnTx/>
                <a:uFillTx/>
                <a:latin typeface="Arial MT"/>
                <a:ea typeface="+mn-ea"/>
                <a:cs typeface="Arial MT"/>
              </a:rPr>
              <a:t>wholesaler, </a:t>
            </a:r>
            <a:r>
              <a:rPr kumimoji="0" sz="1600" b="0" i="0" u="none" strike="noStrike" kern="1200" cap="none" spc="-5" normalizeH="0" baseline="0" noProof="0">
                <a:ln>
                  <a:noFill/>
                </a:ln>
                <a:solidFill>
                  <a:srgbClr val="FFFFFF"/>
                </a:solidFill>
                <a:effectLst/>
                <a:uLnTx/>
                <a:uFillTx/>
                <a:latin typeface="Arial MT"/>
                <a:ea typeface="+mn-ea"/>
                <a:cs typeface="Arial MT"/>
              </a:rPr>
              <a:t>mechanic</a:t>
            </a:r>
            <a:r>
              <a:rPr kumimoji="0" sz="1600" b="0" i="0" u="none" strike="noStrike" kern="1200" cap="none" spc="-15" normalizeH="0" baseline="0" noProof="0">
                <a:ln>
                  <a:noFill/>
                </a:ln>
                <a:solidFill>
                  <a:srgbClr val="FFFFFF"/>
                </a:solidFill>
                <a:effectLst/>
                <a:uLnTx/>
                <a:uFillTx/>
                <a:latin typeface="Arial MT"/>
                <a:ea typeface="+mn-ea"/>
                <a:cs typeface="Arial MT"/>
              </a:rPr>
              <a:t> </a:t>
            </a:r>
            <a:r>
              <a:rPr kumimoji="0" sz="1600" b="0" i="0" u="none" strike="noStrike" kern="1200" cap="none" spc="-5" normalizeH="0" baseline="0" noProof="0">
                <a:ln>
                  <a:noFill/>
                </a:ln>
                <a:solidFill>
                  <a:srgbClr val="FFFFFF"/>
                </a:solidFill>
                <a:effectLst/>
                <a:uLnTx/>
                <a:uFillTx/>
                <a:latin typeface="Arial MT"/>
                <a:ea typeface="+mn-ea"/>
                <a:cs typeface="Arial MT"/>
              </a:rPr>
              <a:t>or</a:t>
            </a:r>
            <a:r>
              <a:rPr kumimoji="0" sz="1600" b="0" i="0" u="none" strike="noStrike" kern="1200" cap="none" spc="20" normalizeH="0" baseline="0" noProof="0">
                <a:ln>
                  <a:noFill/>
                </a:ln>
                <a:solidFill>
                  <a:srgbClr val="FFFFFF"/>
                </a:solidFill>
                <a:effectLst/>
                <a:uLnTx/>
                <a:uFillTx/>
                <a:latin typeface="Arial MT"/>
                <a:ea typeface="+mn-ea"/>
                <a:cs typeface="Arial MT"/>
              </a:rPr>
              <a:t> </a:t>
            </a:r>
            <a:r>
              <a:rPr kumimoji="0" sz="1600" b="0" i="0" u="none" strike="noStrike" kern="1200" cap="none" spc="-5" normalizeH="0" baseline="0" noProof="0">
                <a:ln>
                  <a:noFill/>
                </a:ln>
                <a:solidFill>
                  <a:srgbClr val="FFFFFF"/>
                </a:solidFill>
                <a:effectLst/>
                <a:uLnTx/>
                <a:uFillTx/>
                <a:latin typeface="Arial MT"/>
                <a:ea typeface="+mn-ea"/>
                <a:cs typeface="Arial MT"/>
              </a:rPr>
              <a:t>any</a:t>
            </a:r>
            <a:r>
              <a:rPr kumimoji="0" sz="1600" b="0" i="0" u="none" strike="noStrike" kern="1200" cap="none" spc="0" normalizeH="0" baseline="0" noProof="0">
                <a:ln>
                  <a:noFill/>
                </a:ln>
                <a:solidFill>
                  <a:srgbClr val="FFFFFF"/>
                </a:solidFill>
                <a:effectLst/>
                <a:uLnTx/>
                <a:uFillTx/>
                <a:latin typeface="Arial MT"/>
                <a:ea typeface="+mn-ea"/>
                <a:cs typeface="Arial MT"/>
              </a:rPr>
              <a:t> </a:t>
            </a:r>
            <a:r>
              <a:rPr kumimoji="0" sz="1600" b="0" i="0" u="none" strike="noStrike" kern="1200" cap="none" spc="-5" normalizeH="0" baseline="0" noProof="0">
                <a:ln>
                  <a:noFill/>
                </a:ln>
                <a:solidFill>
                  <a:srgbClr val="FFFFFF"/>
                </a:solidFill>
                <a:effectLst/>
                <a:uLnTx/>
                <a:uFillTx/>
                <a:latin typeface="Arial MT"/>
                <a:ea typeface="+mn-ea"/>
                <a:cs typeface="Arial MT"/>
              </a:rPr>
              <a:t>other </a:t>
            </a:r>
            <a:r>
              <a:rPr kumimoji="0" sz="1600" b="0" i="0" u="none" strike="noStrike" kern="1200" cap="none" spc="0" normalizeH="0" baseline="0" noProof="0">
                <a:ln>
                  <a:noFill/>
                </a:ln>
                <a:solidFill>
                  <a:srgbClr val="FFFFFF"/>
                </a:solidFill>
                <a:effectLst/>
                <a:uLnTx/>
                <a:uFillTx/>
                <a:latin typeface="Arial MT"/>
                <a:ea typeface="+mn-ea"/>
                <a:cs typeface="Arial MT"/>
              </a:rPr>
              <a:t> small</a:t>
            </a:r>
            <a:r>
              <a:rPr kumimoji="0" sz="1600" b="0" i="0" u="none" strike="noStrike" kern="1200" cap="none" spc="-15" normalizeH="0" baseline="0" noProof="0">
                <a:ln>
                  <a:noFill/>
                </a:ln>
                <a:solidFill>
                  <a:srgbClr val="FFFFFF"/>
                </a:solidFill>
                <a:effectLst/>
                <a:uLnTx/>
                <a:uFillTx/>
                <a:latin typeface="Arial MT"/>
                <a:ea typeface="+mn-ea"/>
                <a:cs typeface="Arial MT"/>
              </a:rPr>
              <a:t> </a:t>
            </a:r>
            <a:r>
              <a:rPr kumimoji="0" sz="1600" b="0" i="0" u="none" strike="noStrike" kern="1200" cap="none" spc="-5" normalizeH="0" baseline="0" noProof="0">
                <a:ln>
                  <a:noFill/>
                </a:ln>
                <a:solidFill>
                  <a:srgbClr val="FFFFFF"/>
                </a:solidFill>
                <a:effectLst/>
                <a:uLnTx/>
                <a:uFillTx/>
                <a:latin typeface="Arial MT"/>
                <a:ea typeface="+mn-ea"/>
                <a:cs typeface="Arial MT"/>
              </a:rPr>
              <a:t>business</a:t>
            </a:r>
            <a:r>
              <a:rPr kumimoji="0" sz="1600" b="0" i="0" u="none" strike="noStrike" kern="1200" cap="none" spc="-25" normalizeH="0" baseline="0" noProof="0">
                <a:ln>
                  <a:noFill/>
                </a:ln>
                <a:solidFill>
                  <a:srgbClr val="FFFFFF"/>
                </a:solidFill>
                <a:effectLst/>
                <a:uLnTx/>
                <a:uFillTx/>
                <a:latin typeface="Arial MT"/>
                <a:ea typeface="+mn-ea"/>
                <a:cs typeface="Arial MT"/>
              </a:rPr>
              <a:t> </a:t>
            </a:r>
            <a:r>
              <a:rPr kumimoji="0" sz="1600" b="0" i="0" u="none" strike="noStrike" kern="1200" cap="none" spc="-20" normalizeH="0" baseline="0" noProof="0">
                <a:ln>
                  <a:noFill/>
                </a:ln>
                <a:solidFill>
                  <a:srgbClr val="FFFFFF"/>
                </a:solidFill>
                <a:effectLst/>
                <a:uLnTx/>
                <a:uFillTx/>
                <a:latin typeface="Arial MT"/>
                <a:ea typeface="+mn-ea"/>
                <a:cs typeface="Arial MT"/>
              </a:rPr>
              <a:t>owner,</a:t>
            </a:r>
            <a:r>
              <a:rPr kumimoji="0" sz="1600" b="0" i="0" u="none" strike="noStrike" kern="1200" cap="none" spc="30" normalizeH="0" baseline="0" noProof="0">
                <a:ln>
                  <a:noFill/>
                </a:ln>
                <a:solidFill>
                  <a:srgbClr val="FFFFFF"/>
                </a:solidFill>
                <a:effectLst/>
                <a:uLnTx/>
                <a:uFillTx/>
                <a:latin typeface="Arial MT"/>
                <a:ea typeface="+mn-ea"/>
                <a:cs typeface="Arial MT"/>
              </a:rPr>
              <a:t> </a:t>
            </a:r>
            <a:r>
              <a:rPr kumimoji="0" sz="1600" b="0" i="0" u="none" strike="noStrike" kern="1200" cap="none" spc="-5" normalizeH="0" baseline="0" noProof="0">
                <a:ln>
                  <a:noFill/>
                </a:ln>
                <a:solidFill>
                  <a:srgbClr val="FFFFFF"/>
                </a:solidFill>
                <a:effectLst/>
                <a:uLnTx/>
                <a:uFillTx/>
                <a:latin typeface="Arial MT"/>
                <a:ea typeface="+mn-ea"/>
                <a:cs typeface="Arial MT"/>
              </a:rPr>
              <a:t>we'll</a:t>
            </a:r>
            <a:r>
              <a:rPr kumimoji="0" sz="1600" b="0" i="0" u="none" strike="noStrike" kern="1200" cap="none" spc="-10" normalizeH="0" baseline="0" noProof="0">
                <a:ln>
                  <a:noFill/>
                </a:ln>
                <a:solidFill>
                  <a:srgbClr val="FFFFFF"/>
                </a:solidFill>
                <a:effectLst/>
                <a:uLnTx/>
                <a:uFillTx/>
                <a:latin typeface="Arial MT"/>
                <a:ea typeface="+mn-ea"/>
                <a:cs typeface="Arial MT"/>
              </a:rPr>
              <a:t> </a:t>
            </a:r>
            <a:r>
              <a:rPr kumimoji="0" sz="1600" b="0" i="0" u="none" strike="noStrike" kern="1200" cap="none" spc="-5" normalizeH="0" baseline="0" noProof="0">
                <a:ln>
                  <a:noFill/>
                </a:ln>
                <a:solidFill>
                  <a:srgbClr val="FFFFFF"/>
                </a:solidFill>
                <a:effectLst/>
                <a:uLnTx/>
                <a:uFillTx/>
                <a:latin typeface="Arial MT"/>
                <a:ea typeface="+mn-ea"/>
                <a:cs typeface="Arial MT"/>
              </a:rPr>
              <a:t>navigate </a:t>
            </a:r>
            <a:r>
              <a:rPr kumimoji="0" sz="1600" b="0" i="0" u="none" strike="noStrike" kern="1200" cap="none" spc="0" normalizeH="0" baseline="0" noProof="0">
                <a:ln>
                  <a:noFill/>
                </a:ln>
                <a:solidFill>
                  <a:srgbClr val="FFFFFF"/>
                </a:solidFill>
                <a:effectLst/>
                <a:uLnTx/>
                <a:uFillTx/>
                <a:latin typeface="Arial MT"/>
                <a:ea typeface="+mn-ea"/>
                <a:cs typeface="Arial MT"/>
              </a:rPr>
              <a:t> </a:t>
            </a:r>
            <a:r>
              <a:rPr kumimoji="0" sz="1600" b="0" i="0" u="none" strike="noStrike" kern="1200" cap="none" spc="-10" normalizeH="0" baseline="0" noProof="0">
                <a:ln>
                  <a:noFill/>
                </a:ln>
                <a:solidFill>
                  <a:srgbClr val="FFFFFF"/>
                </a:solidFill>
                <a:effectLst/>
                <a:uLnTx/>
                <a:uFillTx/>
                <a:latin typeface="Arial MT"/>
                <a:ea typeface="+mn-ea"/>
                <a:cs typeface="Arial MT"/>
              </a:rPr>
              <a:t>you</a:t>
            </a:r>
            <a:r>
              <a:rPr kumimoji="0" sz="1600" b="0" i="0" u="none" strike="noStrike" kern="1200" cap="none" spc="25" normalizeH="0" baseline="0" noProof="0">
                <a:ln>
                  <a:noFill/>
                </a:ln>
                <a:solidFill>
                  <a:srgbClr val="FFFFFF"/>
                </a:solidFill>
                <a:effectLst/>
                <a:uLnTx/>
                <a:uFillTx/>
                <a:latin typeface="Arial MT"/>
                <a:ea typeface="+mn-ea"/>
                <a:cs typeface="Arial MT"/>
              </a:rPr>
              <a:t> </a:t>
            </a:r>
            <a:r>
              <a:rPr kumimoji="0" sz="1600" b="0" i="0" u="none" strike="noStrike" kern="1200" cap="none" spc="-5" normalizeH="0" baseline="0" noProof="0">
                <a:ln>
                  <a:noFill/>
                </a:ln>
                <a:solidFill>
                  <a:srgbClr val="FFFFFF"/>
                </a:solidFill>
                <a:effectLst/>
                <a:uLnTx/>
                <a:uFillTx/>
                <a:latin typeface="Arial MT"/>
                <a:ea typeface="+mn-ea"/>
                <a:cs typeface="Arial MT"/>
              </a:rPr>
              <a:t>to</a:t>
            </a:r>
            <a:r>
              <a:rPr kumimoji="0" sz="1600" b="0" i="0" u="none" strike="noStrike" kern="1200" cap="none" spc="10" normalizeH="0" baseline="0" noProof="0">
                <a:ln>
                  <a:noFill/>
                </a:ln>
                <a:solidFill>
                  <a:srgbClr val="FFFFFF"/>
                </a:solidFill>
                <a:effectLst/>
                <a:uLnTx/>
                <a:uFillTx/>
                <a:latin typeface="Arial MT"/>
                <a:ea typeface="+mn-ea"/>
                <a:cs typeface="Arial MT"/>
              </a:rPr>
              <a:t> </a:t>
            </a:r>
            <a:r>
              <a:rPr kumimoji="0" sz="1600" b="0" i="0" u="none" strike="noStrike" kern="1200" cap="none" spc="-5" normalizeH="0" baseline="0" noProof="0">
                <a:ln>
                  <a:noFill/>
                </a:ln>
                <a:solidFill>
                  <a:srgbClr val="FFFFFF"/>
                </a:solidFill>
                <a:effectLst/>
                <a:uLnTx/>
                <a:uFillTx/>
                <a:latin typeface="Arial MT"/>
                <a:ea typeface="+mn-ea"/>
                <a:cs typeface="Arial MT"/>
              </a:rPr>
              <a:t>the</a:t>
            </a:r>
            <a:r>
              <a:rPr kumimoji="0" sz="1600" b="0" i="0" u="none" strike="noStrike" kern="1200" cap="none" spc="10" normalizeH="0" baseline="0" noProof="0">
                <a:ln>
                  <a:noFill/>
                </a:ln>
                <a:solidFill>
                  <a:srgbClr val="FFFFFF"/>
                </a:solidFill>
                <a:effectLst/>
                <a:uLnTx/>
                <a:uFillTx/>
                <a:latin typeface="Arial MT"/>
                <a:ea typeface="+mn-ea"/>
                <a:cs typeface="Arial MT"/>
              </a:rPr>
              <a:t> </a:t>
            </a:r>
            <a:r>
              <a:rPr kumimoji="0" sz="1600" b="0" i="0" u="none" strike="noStrike" kern="1200" cap="none" spc="0" normalizeH="0" baseline="0" noProof="0">
                <a:ln>
                  <a:noFill/>
                </a:ln>
                <a:solidFill>
                  <a:srgbClr val="FFFFFF"/>
                </a:solidFill>
                <a:effectLst/>
                <a:uLnTx/>
                <a:uFillTx/>
                <a:latin typeface="Arial MT"/>
                <a:ea typeface="+mn-ea"/>
                <a:cs typeface="Arial MT"/>
              </a:rPr>
              <a:t>most</a:t>
            </a:r>
            <a:r>
              <a:rPr kumimoji="0" sz="1600" b="0" i="0" u="none" strike="noStrike" kern="1200" cap="none" spc="5" normalizeH="0" baseline="0" noProof="0">
                <a:ln>
                  <a:noFill/>
                </a:ln>
                <a:solidFill>
                  <a:srgbClr val="FFFFFF"/>
                </a:solidFill>
                <a:effectLst/>
                <a:uLnTx/>
                <a:uFillTx/>
                <a:latin typeface="Arial MT"/>
                <a:ea typeface="+mn-ea"/>
                <a:cs typeface="Arial MT"/>
              </a:rPr>
              <a:t> </a:t>
            </a:r>
            <a:r>
              <a:rPr kumimoji="0" sz="1600" b="0" i="0" u="none" strike="noStrike" kern="1200" cap="none" spc="-20" normalizeH="0" baseline="0" noProof="0">
                <a:ln>
                  <a:noFill/>
                </a:ln>
                <a:solidFill>
                  <a:srgbClr val="FFFFFF"/>
                </a:solidFill>
                <a:effectLst/>
                <a:uLnTx/>
                <a:uFillTx/>
                <a:latin typeface="Arial MT"/>
                <a:ea typeface="+mn-ea"/>
                <a:cs typeface="Arial MT"/>
              </a:rPr>
              <a:t>timely,</a:t>
            </a:r>
            <a:r>
              <a:rPr kumimoji="0" sz="1600" b="0" i="0" u="none" strike="noStrike" kern="1200" cap="none" spc="20" normalizeH="0" baseline="0" noProof="0">
                <a:ln>
                  <a:noFill/>
                </a:ln>
                <a:solidFill>
                  <a:srgbClr val="FFFFFF"/>
                </a:solidFill>
                <a:effectLst/>
                <a:uLnTx/>
                <a:uFillTx/>
                <a:latin typeface="Arial MT"/>
                <a:ea typeface="+mn-ea"/>
                <a:cs typeface="Arial MT"/>
              </a:rPr>
              <a:t> </a:t>
            </a:r>
            <a:r>
              <a:rPr kumimoji="0" sz="1600" b="0" i="0" u="none" strike="noStrike" kern="1200" cap="none" spc="-5" normalizeH="0" baseline="0" noProof="0">
                <a:ln>
                  <a:noFill/>
                </a:ln>
                <a:solidFill>
                  <a:srgbClr val="FFFFFF"/>
                </a:solidFill>
                <a:effectLst/>
                <a:uLnTx/>
                <a:uFillTx/>
                <a:latin typeface="Arial MT"/>
                <a:ea typeface="+mn-ea"/>
                <a:cs typeface="Arial MT"/>
              </a:rPr>
              <a:t>relevant</a:t>
            </a:r>
            <a:r>
              <a:rPr kumimoji="0" sz="1600" b="0" i="0" u="none" strike="noStrike" kern="1200" cap="none" spc="10" normalizeH="0" baseline="0" noProof="0">
                <a:ln>
                  <a:noFill/>
                </a:ln>
                <a:solidFill>
                  <a:srgbClr val="FFFFFF"/>
                </a:solidFill>
                <a:effectLst/>
                <a:uLnTx/>
                <a:uFillTx/>
                <a:latin typeface="Arial MT"/>
                <a:ea typeface="+mn-ea"/>
                <a:cs typeface="Arial MT"/>
              </a:rPr>
              <a:t> </a:t>
            </a:r>
            <a:r>
              <a:rPr kumimoji="0" sz="1600" b="0" i="0" u="none" strike="noStrike" kern="1200" cap="none" spc="-5" normalizeH="0" baseline="0" noProof="0">
                <a:ln>
                  <a:noFill/>
                </a:ln>
                <a:solidFill>
                  <a:srgbClr val="FFFFFF"/>
                </a:solidFill>
                <a:effectLst/>
                <a:uLnTx/>
                <a:uFillTx/>
                <a:latin typeface="Arial MT"/>
                <a:ea typeface="+mn-ea"/>
                <a:cs typeface="Arial MT"/>
              </a:rPr>
              <a:t>support </a:t>
            </a:r>
            <a:r>
              <a:rPr kumimoji="0" sz="1600" b="0" i="0" u="none" strike="noStrike" kern="1200" cap="none" spc="-430" normalizeH="0" baseline="0" noProof="0">
                <a:ln>
                  <a:noFill/>
                </a:ln>
                <a:solidFill>
                  <a:srgbClr val="FFFFFF"/>
                </a:solidFill>
                <a:effectLst/>
                <a:uLnTx/>
                <a:uFillTx/>
                <a:latin typeface="Arial MT"/>
                <a:ea typeface="+mn-ea"/>
                <a:cs typeface="Arial MT"/>
              </a:rPr>
              <a:t> </a:t>
            </a:r>
            <a:r>
              <a:rPr kumimoji="0" sz="1600" b="0" i="0" u="none" strike="noStrike" kern="1200" cap="none" spc="-5" normalizeH="0" baseline="0" noProof="0">
                <a:ln>
                  <a:noFill/>
                </a:ln>
                <a:solidFill>
                  <a:srgbClr val="FFFFFF"/>
                </a:solidFill>
                <a:effectLst/>
                <a:uLnTx/>
                <a:uFillTx/>
                <a:latin typeface="Arial MT"/>
                <a:ea typeface="+mn-ea"/>
                <a:cs typeface="Arial MT"/>
              </a:rPr>
              <a:t>for</a:t>
            </a:r>
            <a:r>
              <a:rPr kumimoji="0" sz="1600" b="0" i="0" u="none" strike="noStrike" kern="1200" cap="none" spc="15" normalizeH="0" baseline="0" noProof="0">
                <a:ln>
                  <a:noFill/>
                </a:ln>
                <a:solidFill>
                  <a:srgbClr val="FFFFFF"/>
                </a:solidFill>
                <a:effectLst/>
                <a:uLnTx/>
                <a:uFillTx/>
                <a:latin typeface="Arial MT"/>
                <a:ea typeface="+mn-ea"/>
                <a:cs typeface="Arial MT"/>
              </a:rPr>
              <a:t> </a:t>
            </a:r>
            <a:r>
              <a:rPr kumimoji="0" sz="1600" b="0" i="0" u="none" strike="noStrike" kern="1200" cap="none" spc="-10" normalizeH="0" baseline="0" noProof="0">
                <a:ln>
                  <a:noFill/>
                </a:ln>
                <a:solidFill>
                  <a:srgbClr val="FFFFFF"/>
                </a:solidFill>
                <a:effectLst/>
                <a:uLnTx/>
                <a:uFillTx/>
                <a:latin typeface="Arial MT"/>
                <a:ea typeface="+mn-ea"/>
                <a:cs typeface="Arial MT"/>
              </a:rPr>
              <a:t>your</a:t>
            </a:r>
            <a:r>
              <a:rPr kumimoji="0" sz="1600" b="0" i="0" u="none" strike="noStrike" kern="1200" cap="none" spc="30" normalizeH="0" baseline="0" noProof="0">
                <a:ln>
                  <a:noFill/>
                </a:ln>
                <a:solidFill>
                  <a:srgbClr val="FFFFFF"/>
                </a:solidFill>
                <a:effectLst/>
                <a:uLnTx/>
                <a:uFillTx/>
                <a:latin typeface="Arial MT"/>
                <a:ea typeface="+mn-ea"/>
                <a:cs typeface="Arial MT"/>
              </a:rPr>
              <a:t> </a:t>
            </a:r>
            <a:r>
              <a:rPr kumimoji="0" sz="1600" b="0" i="0" u="none" strike="noStrike" kern="1200" cap="none" spc="-5" normalizeH="0" baseline="0" noProof="0">
                <a:ln>
                  <a:noFill/>
                </a:ln>
                <a:solidFill>
                  <a:srgbClr val="FFFFFF"/>
                </a:solidFill>
                <a:effectLst/>
                <a:uLnTx/>
                <a:uFillTx/>
                <a:latin typeface="Arial MT"/>
                <a:ea typeface="+mn-ea"/>
                <a:cs typeface="Arial MT"/>
              </a:rPr>
              <a:t>business.</a:t>
            </a:r>
            <a:endParaRPr kumimoji="0" sz="1600" b="0" i="0" u="none" strike="noStrike" kern="1200" cap="none" spc="0" normalizeH="0" baseline="0" noProof="0">
              <a:ln>
                <a:noFill/>
              </a:ln>
              <a:solidFill>
                <a:prstClr val="black"/>
              </a:solidFill>
              <a:effectLst/>
              <a:uLnTx/>
              <a:uFillTx/>
              <a:latin typeface="Arial MT"/>
              <a:ea typeface="+mn-ea"/>
              <a:cs typeface="Arial M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MT"/>
              <a:ea typeface="+mn-ea"/>
              <a:cs typeface="Arial MT"/>
            </a:endParaRPr>
          </a:p>
          <a:p>
            <a:pPr marL="0" marR="0" lvl="0" indent="0" algn="l" defTabSz="914400" rtl="0" eaLnBrk="1" fontAlgn="auto" latinLnBrk="0" hangingPunct="1">
              <a:lnSpc>
                <a:spcPct val="100000"/>
              </a:lnSpc>
              <a:spcBef>
                <a:spcPts val="10"/>
              </a:spcBef>
              <a:spcAft>
                <a:spcPts val="0"/>
              </a:spcAft>
              <a:buClrTx/>
              <a:buSzTx/>
              <a:buFontTx/>
              <a:buNone/>
              <a:tabLst/>
              <a:defRPr/>
            </a:pPr>
            <a:endParaRPr kumimoji="0" sz="1950" b="0" i="0" u="none" strike="noStrike" kern="1200" cap="none" spc="0" normalizeH="0" baseline="0" noProof="0">
              <a:ln>
                <a:noFill/>
              </a:ln>
              <a:solidFill>
                <a:prstClr val="black"/>
              </a:solidFill>
              <a:effectLst/>
              <a:uLnTx/>
              <a:uFillTx/>
              <a:latin typeface="Arial MT"/>
              <a:ea typeface="+mn-ea"/>
              <a:cs typeface="Arial MT"/>
            </a:endParaRPr>
          </a:p>
          <a:p>
            <a:pPr marL="12700" marR="78740" lvl="0" indent="0" algn="l"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5" normalizeH="0" baseline="0" noProof="0">
                <a:ln>
                  <a:noFill/>
                </a:ln>
                <a:solidFill>
                  <a:srgbClr val="FFFFFF"/>
                </a:solidFill>
                <a:effectLst/>
                <a:uLnTx/>
                <a:uFillTx/>
                <a:latin typeface="Arial"/>
                <a:ea typeface="+mn-ea"/>
                <a:cs typeface="Arial"/>
              </a:rPr>
              <a:t>Grow</a:t>
            </a:r>
            <a:r>
              <a:rPr kumimoji="0" sz="1600" b="1" i="0" u="none" strike="noStrike" kern="1200" cap="none" spc="20" normalizeH="0" baseline="0" noProof="0">
                <a:ln>
                  <a:noFill/>
                </a:ln>
                <a:solidFill>
                  <a:srgbClr val="FFFFFF"/>
                </a:solidFill>
                <a:effectLst/>
                <a:uLnTx/>
                <a:uFillTx/>
                <a:latin typeface="Arial"/>
                <a:ea typeface="+mn-ea"/>
                <a:cs typeface="Arial"/>
              </a:rPr>
              <a:t> </a:t>
            </a:r>
            <a:r>
              <a:rPr kumimoji="0" sz="1600" b="1" i="0" u="none" strike="noStrike" kern="1200" cap="none" spc="-5" normalizeH="0" baseline="0" noProof="0">
                <a:ln>
                  <a:noFill/>
                </a:ln>
                <a:solidFill>
                  <a:srgbClr val="FFFFFF"/>
                </a:solidFill>
                <a:effectLst/>
                <a:uLnTx/>
                <a:uFillTx/>
                <a:latin typeface="Arial"/>
                <a:ea typeface="+mn-ea"/>
                <a:cs typeface="Arial"/>
              </a:rPr>
              <a:t>London</a:t>
            </a:r>
            <a:r>
              <a:rPr kumimoji="0" sz="1600" b="1" i="0" u="none" strike="noStrike" kern="1200" cap="none" spc="15" normalizeH="0" baseline="0" noProof="0">
                <a:ln>
                  <a:noFill/>
                </a:ln>
                <a:solidFill>
                  <a:srgbClr val="FFFFFF"/>
                </a:solidFill>
                <a:effectLst/>
                <a:uLnTx/>
                <a:uFillTx/>
                <a:latin typeface="Arial"/>
                <a:ea typeface="+mn-ea"/>
                <a:cs typeface="Arial"/>
              </a:rPr>
              <a:t> </a:t>
            </a:r>
            <a:r>
              <a:rPr kumimoji="0" sz="1600" b="1" i="0" u="none" strike="noStrike" kern="1200" cap="none" spc="-5" normalizeH="0" baseline="0" noProof="0">
                <a:ln>
                  <a:noFill/>
                </a:ln>
                <a:solidFill>
                  <a:srgbClr val="FFFFFF"/>
                </a:solidFill>
                <a:effectLst/>
                <a:uLnTx/>
                <a:uFillTx/>
                <a:latin typeface="Arial"/>
                <a:ea typeface="+mn-ea"/>
                <a:cs typeface="Arial"/>
              </a:rPr>
              <a:t>Local </a:t>
            </a:r>
            <a:r>
              <a:rPr kumimoji="0" sz="1600" b="0" i="0" u="none" strike="noStrike" kern="1200" cap="none" spc="-5" normalizeH="0" baseline="0" noProof="0">
                <a:ln>
                  <a:noFill/>
                </a:ln>
                <a:solidFill>
                  <a:srgbClr val="FFFFFF"/>
                </a:solidFill>
                <a:effectLst/>
                <a:uLnTx/>
                <a:uFillTx/>
                <a:latin typeface="Arial MT"/>
                <a:ea typeface="+mn-ea"/>
                <a:cs typeface="Arial MT"/>
              </a:rPr>
              <a:t>is</a:t>
            </a:r>
            <a:r>
              <a:rPr kumimoji="0" sz="1600" b="0" i="0" u="none" strike="noStrike" kern="1200" cap="none" spc="-10" normalizeH="0" baseline="0" noProof="0">
                <a:ln>
                  <a:noFill/>
                </a:ln>
                <a:solidFill>
                  <a:srgbClr val="FFFFFF"/>
                </a:solidFill>
                <a:effectLst/>
                <a:uLnTx/>
                <a:uFillTx/>
                <a:latin typeface="Arial MT"/>
                <a:ea typeface="+mn-ea"/>
                <a:cs typeface="Arial MT"/>
              </a:rPr>
              <a:t> </a:t>
            </a:r>
            <a:r>
              <a:rPr kumimoji="0" sz="1600" b="0" i="0" u="none" strike="noStrike" kern="1200" cap="none" spc="-5" normalizeH="0" baseline="0" noProof="0">
                <a:ln>
                  <a:noFill/>
                </a:ln>
                <a:solidFill>
                  <a:srgbClr val="FFFFFF"/>
                </a:solidFill>
                <a:effectLst/>
                <a:uLnTx/>
                <a:uFillTx/>
                <a:latin typeface="Arial MT"/>
                <a:ea typeface="+mn-ea"/>
                <a:cs typeface="Arial MT"/>
              </a:rPr>
              <a:t>delivered</a:t>
            </a:r>
            <a:r>
              <a:rPr kumimoji="0" sz="1600" b="0" i="0" u="none" strike="noStrike" kern="1200" cap="none" spc="-20" normalizeH="0" baseline="0" noProof="0">
                <a:ln>
                  <a:noFill/>
                </a:ln>
                <a:solidFill>
                  <a:srgbClr val="FFFFFF"/>
                </a:solidFill>
                <a:effectLst/>
                <a:uLnTx/>
                <a:uFillTx/>
                <a:latin typeface="Arial MT"/>
                <a:ea typeface="+mn-ea"/>
                <a:cs typeface="Arial MT"/>
              </a:rPr>
              <a:t> </a:t>
            </a:r>
            <a:r>
              <a:rPr kumimoji="0" sz="1600" b="0" i="0" u="none" strike="noStrike" kern="1200" cap="none" spc="-5" normalizeH="0" baseline="0" noProof="0">
                <a:ln>
                  <a:noFill/>
                </a:ln>
                <a:solidFill>
                  <a:srgbClr val="FFFFFF"/>
                </a:solidFill>
                <a:effectLst/>
                <a:uLnTx/>
                <a:uFillTx/>
                <a:latin typeface="Arial MT"/>
                <a:ea typeface="+mn-ea"/>
                <a:cs typeface="Arial MT"/>
              </a:rPr>
              <a:t>by </a:t>
            </a:r>
            <a:r>
              <a:rPr kumimoji="0" sz="1600" b="0" i="0" u="none" strike="noStrike" kern="1200" cap="none" spc="0" normalizeH="0" baseline="0" noProof="0">
                <a:ln>
                  <a:noFill/>
                </a:ln>
                <a:solidFill>
                  <a:srgbClr val="FFFFFF"/>
                </a:solidFill>
                <a:effectLst/>
                <a:uLnTx/>
                <a:uFillTx/>
                <a:latin typeface="Arial MT"/>
                <a:ea typeface="+mn-ea"/>
                <a:cs typeface="Arial MT"/>
              </a:rPr>
              <a:t> </a:t>
            </a:r>
            <a:r>
              <a:rPr kumimoji="0" sz="1600" b="0" i="0" u="none" strike="noStrike" kern="1200" cap="none" spc="-5" normalizeH="0" baseline="0" noProof="0">
                <a:ln>
                  <a:noFill/>
                </a:ln>
                <a:solidFill>
                  <a:srgbClr val="FFFFFF"/>
                </a:solidFill>
                <a:effectLst/>
                <a:uLnTx/>
                <a:uFillTx/>
                <a:latin typeface="Arial MT"/>
                <a:ea typeface="+mn-ea"/>
                <a:cs typeface="Arial MT"/>
              </a:rPr>
              <a:t>London &amp; Partners,</a:t>
            </a:r>
            <a:r>
              <a:rPr kumimoji="0" sz="1600" b="0" i="0" u="none" strike="noStrike" kern="1200" cap="none" spc="20" normalizeH="0" baseline="0" noProof="0">
                <a:ln>
                  <a:noFill/>
                </a:ln>
                <a:solidFill>
                  <a:srgbClr val="FFFFFF"/>
                </a:solidFill>
                <a:effectLst/>
                <a:uLnTx/>
                <a:uFillTx/>
                <a:latin typeface="Arial MT"/>
                <a:ea typeface="+mn-ea"/>
                <a:cs typeface="Arial MT"/>
              </a:rPr>
              <a:t> </a:t>
            </a:r>
            <a:r>
              <a:rPr kumimoji="0" sz="1600" b="0" i="0" u="none" strike="noStrike" kern="1200" cap="none" spc="-5" normalizeH="0" baseline="0" noProof="0">
                <a:ln>
                  <a:noFill/>
                </a:ln>
                <a:solidFill>
                  <a:srgbClr val="FFFFFF"/>
                </a:solidFill>
                <a:effectLst/>
                <a:uLnTx/>
                <a:uFillTx/>
                <a:latin typeface="Arial MT"/>
                <a:ea typeface="+mn-ea"/>
                <a:cs typeface="Arial MT"/>
              </a:rPr>
              <a:t>funded</a:t>
            </a:r>
            <a:r>
              <a:rPr kumimoji="0" sz="1600" b="0" i="0" u="none" strike="noStrike" kern="1200" cap="none" spc="5" normalizeH="0" baseline="0" noProof="0">
                <a:ln>
                  <a:noFill/>
                </a:ln>
                <a:solidFill>
                  <a:srgbClr val="FFFFFF"/>
                </a:solidFill>
                <a:effectLst/>
                <a:uLnTx/>
                <a:uFillTx/>
                <a:latin typeface="Arial MT"/>
                <a:ea typeface="+mn-ea"/>
                <a:cs typeface="Arial MT"/>
              </a:rPr>
              <a:t> </a:t>
            </a:r>
            <a:r>
              <a:rPr kumimoji="0" sz="1600" b="0" i="0" u="none" strike="noStrike" kern="1200" cap="none" spc="-5" normalizeH="0" baseline="0" noProof="0">
                <a:ln>
                  <a:noFill/>
                </a:ln>
                <a:solidFill>
                  <a:srgbClr val="FFFFFF"/>
                </a:solidFill>
                <a:effectLst/>
                <a:uLnTx/>
                <a:uFillTx/>
                <a:latin typeface="Arial MT"/>
                <a:ea typeface="+mn-ea"/>
                <a:cs typeface="Arial MT"/>
              </a:rPr>
              <a:t>by</a:t>
            </a:r>
            <a:r>
              <a:rPr kumimoji="0" sz="1600" b="0" i="0" u="none" strike="noStrike" kern="1200" cap="none" spc="-15" normalizeH="0" baseline="0" noProof="0">
                <a:ln>
                  <a:noFill/>
                </a:ln>
                <a:solidFill>
                  <a:srgbClr val="FFFFFF"/>
                </a:solidFill>
                <a:effectLst/>
                <a:uLnTx/>
                <a:uFillTx/>
                <a:latin typeface="Arial MT"/>
                <a:ea typeface="+mn-ea"/>
                <a:cs typeface="Arial MT"/>
              </a:rPr>
              <a:t> </a:t>
            </a:r>
            <a:r>
              <a:rPr kumimoji="0" sz="1600" b="0" i="0" u="none" strike="noStrike" kern="1200" cap="none" spc="-5" normalizeH="0" baseline="0" noProof="0">
                <a:ln>
                  <a:noFill/>
                </a:ln>
                <a:solidFill>
                  <a:srgbClr val="FFFFFF"/>
                </a:solidFill>
                <a:effectLst/>
                <a:uLnTx/>
                <a:uFillTx/>
                <a:latin typeface="Arial MT"/>
                <a:ea typeface="+mn-ea"/>
                <a:cs typeface="Arial MT"/>
              </a:rPr>
              <a:t>The</a:t>
            </a:r>
            <a:r>
              <a:rPr kumimoji="0" sz="1600" b="0" i="0" u="none" strike="noStrike" kern="1200" cap="none" spc="10" normalizeH="0" baseline="0" noProof="0">
                <a:ln>
                  <a:noFill/>
                </a:ln>
                <a:solidFill>
                  <a:srgbClr val="FFFFFF"/>
                </a:solidFill>
                <a:effectLst/>
                <a:uLnTx/>
                <a:uFillTx/>
                <a:latin typeface="Arial MT"/>
                <a:ea typeface="+mn-ea"/>
                <a:cs typeface="Arial MT"/>
              </a:rPr>
              <a:t> </a:t>
            </a:r>
            <a:r>
              <a:rPr kumimoji="0" sz="1600" b="0" i="0" u="none" strike="noStrike" kern="1200" cap="none" spc="-5" normalizeH="0" baseline="0" noProof="0">
                <a:ln>
                  <a:noFill/>
                </a:ln>
                <a:solidFill>
                  <a:srgbClr val="FFFFFF"/>
                </a:solidFill>
                <a:effectLst/>
                <a:uLnTx/>
                <a:uFillTx/>
                <a:latin typeface="Arial MT"/>
                <a:ea typeface="+mn-ea"/>
                <a:cs typeface="Arial MT"/>
              </a:rPr>
              <a:t>UK </a:t>
            </a:r>
            <a:r>
              <a:rPr kumimoji="0" sz="1600" b="0" i="0" u="none" strike="noStrike" kern="1200" cap="none" spc="-430" normalizeH="0" baseline="0" noProof="0">
                <a:ln>
                  <a:noFill/>
                </a:ln>
                <a:solidFill>
                  <a:srgbClr val="FFFFFF"/>
                </a:solidFill>
                <a:effectLst/>
                <a:uLnTx/>
                <a:uFillTx/>
                <a:latin typeface="Arial MT"/>
                <a:ea typeface="+mn-ea"/>
                <a:cs typeface="Arial MT"/>
              </a:rPr>
              <a:t> </a:t>
            </a:r>
            <a:r>
              <a:rPr kumimoji="0" sz="1600" b="0" i="0" u="none" strike="noStrike" kern="1200" cap="none" spc="-5" normalizeH="0" baseline="0" noProof="0">
                <a:ln>
                  <a:noFill/>
                </a:ln>
                <a:solidFill>
                  <a:srgbClr val="FFFFFF"/>
                </a:solidFill>
                <a:effectLst/>
                <a:uLnTx/>
                <a:uFillTx/>
                <a:latin typeface="Arial MT"/>
                <a:ea typeface="+mn-ea"/>
                <a:cs typeface="Arial MT"/>
              </a:rPr>
              <a:t>Shared</a:t>
            </a:r>
            <a:r>
              <a:rPr kumimoji="0" sz="1600" b="0" i="0" u="none" strike="noStrike" kern="1200" cap="none" spc="5" normalizeH="0" baseline="0" noProof="0">
                <a:ln>
                  <a:noFill/>
                </a:ln>
                <a:solidFill>
                  <a:srgbClr val="FFFFFF"/>
                </a:solidFill>
                <a:effectLst/>
                <a:uLnTx/>
                <a:uFillTx/>
                <a:latin typeface="Arial MT"/>
                <a:ea typeface="+mn-ea"/>
                <a:cs typeface="Arial MT"/>
              </a:rPr>
              <a:t> </a:t>
            </a:r>
            <a:r>
              <a:rPr kumimoji="0" sz="1600" b="0" i="0" u="none" strike="noStrike" kern="1200" cap="none" spc="-5" normalizeH="0" baseline="0" noProof="0">
                <a:ln>
                  <a:noFill/>
                </a:ln>
                <a:solidFill>
                  <a:srgbClr val="FFFFFF"/>
                </a:solidFill>
                <a:effectLst/>
                <a:uLnTx/>
                <a:uFillTx/>
                <a:latin typeface="Arial MT"/>
                <a:ea typeface="+mn-ea"/>
                <a:cs typeface="Arial MT"/>
              </a:rPr>
              <a:t>Prosperity</a:t>
            </a:r>
            <a:r>
              <a:rPr kumimoji="0" sz="1600" b="0" i="0" u="none" strike="noStrike" kern="1200" cap="none" spc="5" normalizeH="0" baseline="0" noProof="0">
                <a:ln>
                  <a:noFill/>
                </a:ln>
                <a:solidFill>
                  <a:srgbClr val="FFFFFF"/>
                </a:solidFill>
                <a:effectLst/>
                <a:uLnTx/>
                <a:uFillTx/>
                <a:latin typeface="Arial MT"/>
                <a:ea typeface="+mn-ea"/>
                <a:cs typeface="Arial MT"/>
              </a:rPr>
              <a:t> </a:t>
            </a:r>
            <a:r>
              <a:rPr kumimoji="0" sz="1600" b="0" i="0" u="none" strike="noStrike" kern="1200" cap="none" spc="-5" normalizeH="0" baseline="0" noProof="0">
                <a:ln>
                  <a:noFill/>
                </a:ln>
                <a:solidFill>
                  <a:srgbClr val="FFFFFF"/>
                </a:solidFill>
                <a:effectLst/>
                <a:uLnTx/>
                <a:uFillTx/>
                <a:latin typeface="Arial MT"/>
                <a:ea typeface="+mn-ea"/>
                <a:cs typeface="Arial MT"/>
              </a:rPr>
              <a:t>Fund</a:t>
            </a:r>
            <a:r>
              <a:rPr kumimoji="0" sz="1600" b="0" i="0" u="none" strike="noStrike" kern="1200" cap="none" spc="10" normalizeH="0" baseline="0" noProof="0">
                <a:ln>
                  <a:noFill/>
                </a:ln>
                <a:solidFill>
                  <a:srgbClr val="FFFFFF"/>
                </a:solidFill>
                <a:effectLst/>
                <a:uLnTx/>
                <a:uFillTx/>
                <a:latin typeface="Arial MT"/>
                <a:ea typeface="+mn-ea"/>
                <a:cs typeface="Arial MT"/>
              </a:rPr>
              <a:t> </a:t>
            </a:r>
            <a:r>
              <a:rPr kumimoji="0" sz="1600" b="0" i="0" u="none" strike="noStrike" kern="1200" cap="none" spc="-5" normalizeH="0" baseline="0" noProof="0">
                <a:ln>
                  <a:noFill/>
                </a:ln>
                <a:solidFill>
                  <a:srgbClr val="FFFFFF"/>
                </a:solidFill>
                <a:effectLst/>
                <a:uLnTx/>
                <a:uFillTx/>
                <a:latin typeface="Arial MT"/>
                <a:ea typeface="+mn-ea"/>
                <a:cs typeface="Arial MT"/>
              </a:rPr>
              <a:t>(UKSPF),</a:t>
            </a:r>
            <a:r>
              <a:rPr kumimoji="0" sz="1600" b="0" i="0" u="none" strike="noStrike" kern="1200" cap="none" spc="-20" normalizeH="0" baseline="0" noProof="0">
                <a:ln>
                  <a:noFill/>
                </a:ln>
                <a:solidFill>
                  <a:srgbClr val="FFFFFF"/>
                </a:solidFill>
                <a:effectLst/>
                <a:uLnTx/>
                <a:uFillTx/>
                <a:latin typeface="Arial MT"/>
                <a:ea typeface="+mn-ea"/>
                <a:cs typeface="Arial MT"/>
              </a:rPr>
              <a:t> </a:t>
            </a:r>
            <a:r>
              <a:rPr kumimoji="0" sz="1600" b="0" i="0" u="none" strike="noStrike" kern="1200" cap="none" spc="-5" normalizeH="0" baseline="0" noProof="0">
                <a:ln>
                  <a:noFill/>
                </a:ln>
                <a:solidFill>
                  <a:srgbClr val="FFFFFF"/>
                </a:solidFill>
                <a:effectLst/>
                <a:uLnTx/>
                <a:uFillTx/>
                <a:latin typeface="Arial MT"/>
                <a:ea typeface="+mn-ea"/>
                <a:cs typeface="Arial MT"/>
              </a:rPr>
              <a:t>and </a:t>
            </a:r>
            <a:r>
              <a:rPr kumimoji="0" sz="1600" b="0" i="0" u="none" strike="noStrike" kern="1200" cap="none" spc="-430" normalizeH="0" baseline="0" noProof="0">
                <a:ln>
                  <a:noFill/>
                </a:ln>
                <a:solidFill>
                  <a:srgbClr val="FFFFFF"/>
                </a:solidFill>
                <a:effectLst/>
                <a:uLnTx/>
                <a:uFillTx/>
                <a:latin typeface="Arial MT"/>
                <a:ea typeface="+mn-ea"/>
                <a:cs typeface="Arial MT"/>
              </a:rPr>
              <a:t> </a:t>
            </a:r>
            <a:r>
              <a:rPr kumimoji="0" sz="1600" b="0" i="0" u="none" strike="noStrike" kern="1200" cap="none" spc="-5" normalizeH="0" baseline="0" noProof="0">
                <a:ln>
                  <a:noFill/>
                </a:ln>
                <a:solidFill>
                  <a:srgbClr val="FFFFFF"/>
                </a:solidFill>
                <a:effectLst/>
                <a:uLnTx/>
                <a:uFillTx/>
                <a:latin typeface="Arial MT"/>
                <a:ea typeface="+mn-ea"/>
                <a:cs typeface="Arial MT"/>
              </a:rPr>
              <a:t>supported</a:t>
            </a:r>
            <a:r>
              <a:rPr kumimoji="0" sz="1600" b="0" i="0" u="none" strike="noStrike" kern="1200" cap="none" spc="5" normalizeH="0" baseline="0" noProof="0">
                <a:ln>
                  <a:noFill/>
                </a:ln>
                <a:solidFill>
                  <a:srgbClr val="FFFFFF"/>
                </a:solidFill>
                <a:effectLst/>
                <a:uLnTx/>
                <a:uFillTx/>
                <a:latin typeface="Arial MT"/>
                <a:ea typeface="+mn-ea"/>
                <a:cs typeface="Arial MT"/>
              </a:rPr>
              <a:t> </a:t>
            </a:r>
            <a:r>
              <a:rPr kumimoji="0" sz="1600" b="0" i="0" u="none" strike="noStrike" kern="1200" cap="none" spc="-5" normalizeH="0" baseline="0" noProof="0">
                <a:ln>
                  <a:noFill/>
                </a:ln>
                <a:solidFill>
                  <a:srgbClr val="FFFFFF"/>
                </a:solidFill>
                <a:effectLst/>
                <a:uLnTx/>
                <a:uFillTx/>
                <a:latin typeface="Arial MT"/>
                <a:ea typeface="+mn-ea"/>
                <a:cs typeface="Arial MT"/>
              </a:rPr>
              <a:t>by</a:t>
            </a:r>
            <a:r>
              <a:rPr kumimoji="0" sz="1600" b="0" i="0" u="none" strike="noStrike" kern="1200" cap="none" spc="5" normalizeH="0" baseline="0" noProof="0">
                <a:ln>
                  <a:noFill/>
                </a:ln>
                <a:solidFill>
                  <a:srgbClr val="FFFFFF"/>
                </a:solidFill>
                <a:effectLst/>
                <a:uLnTx/>
                <a:uFillTx/>
                <a:latin typeface="Arial MT"/>
                <a:ea typeface="+mn-ea"/>
                <a:cs typeface="Arial MT"/>
              </a:rPr>
              <a:t> </a:t>
            </a:r>
            <a:r>
              <a:rPr kumimoji="0" sz="1600" b="0" i="0" u="none" strike="noStrike" kern="1200" cap="none" spc="-5" normalizeH="0" baseline="0" noProof="0">
                <a:ln>
                  <a:noFill/>
                </a:ln>
                <a:solidFill>
                  <a:srgbClr val="FFFFFF"/>
                </a:solidFill>
                <a:effectLst/>
                <a:uLnTx/>
                <a:uFillTx/>
                <a:latin typeface="Arial MT"/>
                <a:ea typeface="+mn-ea"/>
                <a:cs typeface="Arial MT"/>
              </a:rPr>
              <a:t>the</a:t>
            </a:r>
            <a:r>
              <a:rPr kumimoji="0" sz="1600" b="0" i="0" u="none" strike="noStrike" kern="1200" cap="none" spc="15" normalizeH="0" baseline="0" noProof="0">
                <a:ln>
                  <a:noFill/>
                </a:ln>
                <a:solidFill>
                  <a:srgbClr val="FFFFFF"/>
                </a:solidFill>
                <a:effectLst/>
                <a:uLnTx/>
                <a:uFillTx/>
                <a:latin typeface="Arial MT"/>
                <a:ea typeface="+mn-ea"/>
                <a:cs typeface="Arial MT"/>
              </a:rPr>
              <a:t> </a:t>
            </a:r>
            <a:r>
              <a:rPr kumimoji="0" sz="1600" b="0" i="0" u="none" strike="noStrike" kern="1200" cap="none" spc="-10" normalizeH="0" baseline="0" noProof="0">
                <a:ln>
                  <a:noFill/>
                </a:ln>
                <a:solidFill>
                  <a:srgbClr val="FFFFFF"/>
                </a:solidFill>
                <a:effectLst/>
                <a:uLnTx/>
                <a:uFillTx/>
                <a:latin typeface="Arial MT"/>
                <a:ea typeface="+mn-ea"/>
                <a:cs typeface="Arial MT"/>
              </a:rPr>
              <a:t>Mayor</a:t>
            </a:r>
            <a:r>
              <a:rPr kumimoji="0" sz="1600" b="0" i="0" u="none" strike="noStrike" kern="1200" cap="none" spc="45" normalizeH="0" baseline="0" noProof="0">
                <a:ln>
                  <a:noFill/>
                </a:ln>
                <a:solidFill>
                  <a:srgbClr val="FFFFFF"/>
                </a:solidFill>
                <a:effectLst/>
                <a:uLnTx/>
                <a:uFillTx/>
                <a:latin typeface="Arial MT"/>
                <a:ea typeface="+mn-ea"/>
                <a:cs typeface="Arial MT"/>
              </a:rPr>
              <a:t> </a:t>
            </a:r>
            <a:r>
              <a:rPr kumimoji="0" sz="1600" b="0" i="0" u="none" strike="noStrike" kern="1200" cap="none" spc="-5" normalizeH="0" baseline="0" noProof="0">
                <a:ln>
                  <a:noFill/>
                </a:ln>
                <a:solidFill>
                  <a:srgbClr val="FFFFFF"/>
                </a:solidFill>
                <a:effectLst/>
                <a:uLnTx/>
                <a:uFillTx/>
                <a:latin typeface="Arial MT"/>
                <a:ea typeface="+mn-ea"/>
                <a:cs typeface="Arial MT"/>
              </a:rPr>
              <a:t>of</a:t>
            </a:r>
            <a:r>
              <a:rPr kumimoji="0" sz="1600" b="0" i="0" u="none" strike="noStrike" kern="1200" cap="none" spc="10" normalizeH="0" baseline="0" noProof="0">
                <a:ln>
                  <a:noFill/>
                </a:ln>
                <a:solidFill>
                  <a:srgbClr val="FFFFFF"/>
                </a:solidFill>
                <a:effectLst/>
                <a:uLnTx/>
                <a:uFillTx/>
                <a:latin typeface="Arial MT"/>
                <a:ea typeface="+mn-ea"/>
                <a:cs typeface="Arial MT"/>
              </a:rPr>
              <a:t> </a:t>
            </a:r>
            <a:r>
              <a:rPr kumimoji="0" sz="1600" b="0" i="0" u="none" strike="noStrike" kern="1200" cap="none" spc="-5" normalizeH="0" baseline="0" noProof="0">
                <a:ln>
                  <a:noFill/>
                </a:ln>
                <a:solidFill>
                  <a:srgbClr val="FFFFFF"/>
                </a:solidFill>
                <a:effectLst/>
                <a:uLnTx/>
                <a:uFillTx/>
                <a:latin typeface="Arial MT"/>
                <a:ea typeface="+mn-ea"/>
                <a:cs typeface="Arial MT"/>
              </a:rPr>
              <a:t>London</a:t>
            </a:r>
            <a:endParaRPr kumimoji="0" sz="1600" b="0" i="0" u="none" strike="noStrike" kern="1200" cap="none" spc="0" normalizeH="0" baseline="0" noProof="0">
              <a:ln>
                <a:noFill/>
              </a:ln>
              <a:solidFill>
                <a:prstClr val="black"/>
              </a:solidFill>
              <a:effectLst/>
              <a:uLnTx/>
              <a:uFillTx/>
              <a:latin typeface="Arial MT"/>
              <a:ea typeface="+mn-ea"/>
              <a:cs typeface="Arial MT"/>
            </a:endParaRPr>
          </a:p>
        </p:txBody>
      </p:sp>
      <p:grpSp>
        <p:nvGrpSpPr>
          <p:cNvPr id="9" name="object 9"/>
          <p:cNvGrpSpPr/>
          <p:nvPr/>
        </p:nvGrpSpPr>
        <p:grpSpPr>
          <a:xfrm>
            <a:off x="5024628" y="3241548"/>
            <a:ext cx="2650490" cy="2816860"/>
            <a:chOff x="5024628" y="3241548"/>
            <a:chExt cx="2650490" cy="2816860"/>
          </a:xfrm>
        </p:grpSpPr>
        <p:sp>
          <p:nvSpPr>
            <p:cNvPr id="10" name="object 10"/>
            <p:cNvSpPr/>
            <p:nvPr/>
          </p:nvSpPr>
          <p:spPr>
            <a:xfrm>
              <a:off x="5024628" y="3241548"/>
              <a:ext cx="2650490" cy="2816860"/>
            </a:xfrm>
            <a:custGeom>
              <a:avLst/>
              <a:gdLst/>
              <a:ahLst/>
              <a:cxnLst/>
              <a:rect l="l" t="t" r="r" b="b"/>
              <a:pathLst>
                <a:path w="2650490" h="2816860">
                  <a:moveTo>
                    <a:pt x="2650235" y="0"/>
                  </a:moveTo>
                  <a:lnTo>
                    <a:pt x="0" y="0"/>
                  </a:lnTo>
                  <a:lnTo>
                    <a:pt x="0" y="2816352"/>
                  </a:lnTo>
                  <a:lnTo>
                    <a:pt x="2650235" y="2816352"/>
                  </a:lnTo>
                  <a:lnTo>
                    <a:pt x="2650235" y="0"/>
                  </a:lnTo>
                  <a:close/>
                </a:path>
              </a:pathLst>
            </a:custGeom>
            <a:solidFill>
              <a:srgbClr val="00525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5583323" y="4007813"/>
              <a:ext cx="1286510" cy="1284605"/>
            </a:xfrm>
            <a:custGeom>
              <a:avLst/>
              <a:gdLst/>
              <a:ahLst/>
              <a:cxnLst/>
              <a:rect l="l" t="t" r="r" b="b"/>
              <a:pathLst>
                <a:path w="1286509" h="1284604">
                  <a:moveTo>
                    <a:pt x="427724" y="0"/>
                  </a:moveTo>
                  <a:lnTo>
                    <a:pt x="0" y="428222"/>
                  </a:lnTo>
                  <a:lnTo>
                    <a:pt x="856560" y="428858"/>
                  </a:lnTo>
                  <a:lnTo>
                    <a:pt x="858627" y="1284380"/>
                  </a:lnTo>
                  <a:lnTo>
                    <a:pt x="1286350" y="856218"/>
                  </a:lnTo>
                  <a:lnTo>
                    <a:pt x="1286350" y="530"/>
                  </a:lnTo>
                  <a:lnTo>
                    <a:pt x="427724" y="0"/>
                  </a:lnTo>
                  <a:close/>
                </a:path>
              </a:pathLst>
            </a:custGeom>
            <a:solidFill>
              <a:srgbClr val="FAA96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2" name="object 12"/>
          <p:cNvPicPr/>
          <p:nvPr/>
        </p:nvPicPr>
        <p:blipFill>
          <a:blip r:embed="rId2" cstate="print"/>
          <a:stretch>
            <a:fillRect/>
          </a:stretch>
        </p:blipFill>
        <p:spPr>
          <a:xfrm>
            <a:off x="7900416" y="3243072"/>
            <a:ext cx="3480816" cy="2808732"/>
          </a:xfrm>
          <a:prstGeom prst="rect">
            <a:avLst/>
          </a:prstGeom>
        </p:spPr>
      </p:pic>
      <p:pic>
        <p:nvPicPr>
          <p:cNvPr id="13" name="object 13"/>
          <p:cNvPicPr/>
          <p:nvPr/>
        </p:nvPicPr>
        <p:blipFill>
          <a:blip r:embed="rId3" cstate="print"/>
          <a:stretch>
            <a:fillRect/>
          </a:stretch>
        </p:blipFill>
        <p:spPr>
          <a:xfrm>
            <a:off x="5021579" y="472440"/>
            <a:ext cx="3473196" cy="260756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79886-4642-DC68-B003-305E1ACBC4B1}"/>
              </a:ext>
            </a:extLst>
          </p:cNvPr>
          <p:cNvSpPr>
            <a:spLocks noGrp="1"/>
          </p:cNvSpPr>
          <p:nvPr>
            <p:ph type="title"/>
          </p:nvPr>
        </p:nvSpPr>
        <p:spPr>
          <a:xfrm>
            <a:off x="493601" y="233027"/>
            <a:ext cx="8254377" cy="1860586"/>
          </a:xfrm>
        </p:spPr>
        <p:txBody>
          <a:bodyPr vert="horz" wrap="square" lIns="91440" tIns="45720" rIns="91440" bIns="45720" numCol="1" rtlCol="0" anchor="t" anchorCtr="0" compatLnSpc="1">
            <a:prstTxWarp prst="textNoShape">
              <a:avLst/>
            </a:prstTxWarp>
            <a:normAutofit/>
          </a:bodyPr>
          <a:lstStyle/>
          <a:p>
            <a:r>
              <a:rPr lang="en-US" dirty="0">
                <a:solidFill>
                  <a:srgbClr val="BF1313"/>
                </a:solidFill>
                <a:latin typeface="Helvetica"/>
                <a:cs typeface="Helvetica"/>
              </a:rPr>
              <a:t>What is the UK Shared Prosperity Fund?</a:t>
            </a:r>
            <a:endParaRPr lang="en-US" sz="1400" kern="1200" dirty="0">
              <a:solidFill>
                <a:srgbClr val="BF1313"/>
              </a:solidFill>
              <a:cs typeface="Arial"/>
            </a:endParaRPr>
          </a:p>
          <a:p>
            <a:br>
              <a:rPr lang="en-US" sz="1400" kern="1200" dirty="0"/>
            </a:br>
            <a:br>
              <a:rPr lang="en-US" sz="1400" kern="1200" dirty="0"/>
            </a:br>
            <a:br>
              <a:rPr lang="en-US" sz="1400" kern="1200" dirty="0"/>
            </a:br>
            <a:endParaRPr lang="en-US" sz="1400" kern="1200">
              <a:solidFill>
                <a:schemeClr val="tx1"/>
              </a:solidFill>
              <a:latin typeface="+mj-lt"/>
              <a:cs typeface="Arial"/>
            </a:endParaRPr>
          </a:p>
        </p:txBody>
      </p:sp>
      <p:pic>
        <p:nvPicPr>
          <p:cNvPr id="8" name="Picture 7">
            <a:extLst>
              <a:ext uri="{FF2B5EF4-FFF2-40B4-BE49-F238E27FC236}">
                <a16:creationId xmlns:a16="http://schemas.microsoft.com/office/drawing/2014/main" id="{94AE6EF1-CDD2-75AE-E917-701B604E8DF3}"/>
              </a:ext>
            </a:extLst>
          </p:cNvPr>
          <p:cNvPicPr>
            <a:picLocks noChangeAspect="1"/>
          </p:cNvPicPr>
          <p:nvPr/>
        </p:nvPicPr>
        <p:blipFill>
          <a:blip r:embed="rId3"/>
          <a:stretch>
            <a:fillRect/>
          </a:stretch>
        </p:blipFill>
        <p:spPr>
          <a:xfrm>
            <a:off x="8177353" y="1799670"/>
            <a:ext cx="3660922" cy="2431347"/>
          </a:xfrm>
          <a:prstGeom prst="rect">
            <a:avLst/>
          </a:prstGeom>
        </p:spPr>
      </p:pic>
      <p:sp>
        <p:nvSpPr>
          <p:cNvPr id="3" name="Rectangle: Rounded Corners 2">
            <a:extLst>
              <a:ext uri="{FF2B5EF4-FFF2-40B4-BE49-F238E27FC236}">
                <a16:creationId xmlns:a16="http://schemas.microsoft.com/office/drawing/2014/main" id="{9220941E-F05C-C7AC-DB12-616C4E5090B6}"/>
              </a:ext>
            </a:extLst>
          </p:cNvPr>
          <p:cNvSpPr/>
          <p:nvPr/>
        </p:nvSpPr>
        <p:spPr>
          <a:xfrm>
            <a:off x="489422" y="949995"/>
            <a:ext cx="7524801" cy="1447482"/>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71450" indent="-171450">
              <a:buFont typeface="Arial"/>
              <a:buChar char="•"/>
            </a:pPr>
            <a:r>
              <a:rPr lang="en-US" sz="1200" b="1" dirty="0">
                <a:solidFill>
                  <a:srgbClr val="000000"/>
                </a:solidFill>
                <a:latin typeface="Helvetica"/>
                <a:ea typeface="Roboto"/>
                <a:cs typeface="Helvetica"/>
              </a:rPr>
              <a:t>The UK Shared Prosperity Fund (UK SPF)</a:t>
            </a:r>
            <a:r>
              <a:rPr lang="en-US" sz="1200" dirty="0">
                <a:solidFill>
                  <a:srgbClr val="000000"/>
                </a:solidFill>
                <a:latin typeface="Helvetica"/>
                <a:ea typeface="Roboto"/>
                <a:cs typeface="Helvetica"/>
              </a:rPr>
              <a:t>  - UK Government’s Levelling Up Initiative providing £2.6 billion of funding across the UK by March 2025.</a:t>
            </a:r>
            <a:endParaRPr lang="en-US" sz="1400" dirty="0">
              <a:solidFill>
                <a:srgbClr val="000000"/>
              </a:solidFill>
              <a:latin typeface="Gill Sans"/>
              <a:ea typeface="Roboto"/>
              <a:cs typeface="Roboto"/>
            </a:endParaRPr>
          </a:p>
          <a:p>
            <a:pPr marL="171450" indent="-171450">
              <a:buFont typeface="Arial"/>
              <a:buChar char="•"/>
            </a:pPr>
            <a:endParaRPr lang="en-US" sz="1200" dirty="0">
              <a:solidFill>
                <a:srgbClr val="000000"/>
              </a:solidFill>
              <a:latin typeface="Helvetica"/>
              <a:ea typeface="Roboto"/>
              <a:cs typeface="Helvetica"/>
            </a:endParaRPr>
          </a:p>
          <a:p>
            <a:pPr marL="171450" indent="-171450">
              <a:buFont typeface="Arial"/>
              <a:buChar char="•"/>
            </a:pPr>
            <a:r>
              <a:rPr lang="en-US" sz="1200" dirty="0">
                <a:solidFill>
                  <a:srgbClr val="000000"/>
                </a:solidFill>
                <a:latin typeface="Helvetica"/>
                <a:ea typeface="Roboto"/>
                <a:cs typeface="Helvetica"/>
              </a:rPr>
              <a:t>The Fund aims to improve pride in place and increase life chances across the UK investing in </a:t>
            </a:r>
            <a:r>
              <a:rPr lang="en-US" sz="1200" b="1" dirty="0">
                <a:solidFill>
                  <a:srgbClr val="000000"/>
                </a:solidFill>
                <a:latin typeface="Helvetica"/>
                <a:ea typeface="Roboto"/>
                <a:cs typeface="Helvetica"/>
              </a:rPr>
              <a:t>communities and place</a:t>
            </a:r>
            <a:r>
              <a:rPr lang="en-US" sz="1200" dirty="0">
                <a:solidFill>
                  <a:srgbClr val="000000"/>
                </a:solidFill>
                <a:latin typeface="Helvetica"/>
                <a:ea typeface="Roboto"/>
                <a:cs typeface="Helvetica"/>
              </a:rPr>
              <a:t>,</a:t>
            </a:r>
            <a:r>
              <a:rPr lang="en-US" sz="1200" b="1" dirty="0">
                <a:solidFill>
                  <a:srgbClr val="000000"/>
                </a:solidFill>
                <a:latin typeface="Helvetica"/>
                <a:ea typeface="Roboto"/>
                <a:cs typeface="Helvetica"/>
              </a:rPr>
              <a:t> supporting local business</a:t>
            </a:r>
            <a:r>
              <a:rPr lang="en-US" sz="1200" dirty="0">
                <a:solidFill>
                  <a:srgbClr val="000000"/>
                </a:solidFill>
                <a:latin typeface="Helvetica"/>
                <a:ea typeface="Roboto"/>
                <a:cs typeface="Helvetica"/>
              </a:rPr>
              <a:t> as well as </a:t>
            </a:r>
            <a:r>
              <a:rPr lang="en-US" sz="1200" b="1" dirty="0">
                <a:solidFill>
                  <a:srgbClr val="000000"/>
                </a:solidFill>
                <a:latin typeface="Helvetica"/>
                <a:ea typeface="Roboto"/>
                <a:cs typeface="Helvetica"/>
              </a:rPr>
              <a:t>people and skills</a:t>
            </a:r>
            <a:endParaRPr lang="en-US" b="1" dirty="0">
              <a:cs typeface="Arial"/>
            </a:endParaRPr>
          </a:p>
          <a:p>
            <a:r>
              <a:rPr lang="en-US" sz="1200" u="sng" dirty="0">
                <a:solidFill>
                  <a:srgbClr val="336699"/>
                </a:solidFill>
                <a:latin typeface="Roboto"/>
                <a:ea typeface="Roboto"/>
                <a:cs typeface="Roboto"/>
                <a:hlinkClick r:id="rId4">
                  <a:extLst>
                    <a:ext uri="{A12FA001-AC4F-418D-AE19-62706E023703}">
                      <ahyp:hlinkClr xmlns:ahyp="http://schemas.microsoft.com/office/drawing/2018/hyperlinkcolor" val="tx"/>
                    </a:ext>
                  </a:extLst>
                </a:hlinkClick>
              </a:rPr>
              <a:t> Find out more about UKSPF</a:t>
            </a:r>
            <a:r>
              <a:rPr lang="en-US" sz="1200" dirty="0">
                <a:solidFill>
                  <a:srgbClr val="171717"/>
                </a:solidFill>
                <a:latin typeface="Roboto"/>
                <a:ea typeface="Roboto"/>
                <a:cs typeface="Roboto"/>
              </a:rPr>
              <a:t>.</a:t>
            </a:r>
            <a:endParaRPr lang="en-US" dirty="0">
              <a:cs typeface="Arial"/>
            </a:endParaRPr>
          </a:p>
        </p:txBody>
      </p:sp>
      <p:sp>
        <p:nvSpPr>
          <p:cNvPr id="5" name="Rectangle: Rounded Corners 4">
            <a:extLst>
              <a:ext uri="{FF2B5EF4-FFF2-40B4-BE49-F238E27FC236}">
                <a16:creationId xmlns:a16="http://schemas.microsoft.com/office/drawing/2014/main" id="{9F3E0FD3-EB9F-9D64-4165-8C2F46EBB5AD}"/>
              </a:ext>
            </a:extLst>
          </p:cNvPr>
          <p:cNvSpPr/>
          <p:nvPr/>
        </p:nvSpPr>
        <p:spPr>
          <a:xfrm>
            <a:off x="489422" y="2517537"/>
            <a:ext cx="7524801" cy="171357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71450" indent="-171450">
              <a:buFont typeface="Arial"/>
              <a:buChar char="•"/>
            </a:pPr>
            <a:r>
              <a:rPr lang="en-US" sz="1200">
                <a:solidFill>
                  <a:schemeClr val="tx1"/>
                </a:solidFill>
                <a:latin typeface="Helvetica"/>
                <a:ea typeface="Roboto"/>
                <a:cs typeface="Helvetica"/>
              </a:rPr>
              <a:t>Royal Borough of Greenwich  allocated £2.71m over three years</a:t>
            </a:r>
            <a:endParaRPr lang="en-US" sz="1400">
              <a:solidFill>
                <a:schemeClr val="tx1"/>
              </a:solidFill>
              <a:latin typeface="Gill Sans"/>
              <a:ea typeface="Roboto"/>
              <a:cs typeface="Helvetica"/>
            </a:endParaRPr>
          </a:p>
          <a:p>
            <a:pPr marL="171450" indent="-171450">
              <a:buFont typeface="Arial"/>
              <a:buChar char="•"/>
            </a:pPr>
            <a:r>
              <a:rPr lang="en-US" sz="1200">
                <a:solidFill>
                  <a:schemeClr val="tx1"/>
                </a:solidFill>
                <a:latin typeface="Helvetica"/>
                <a:ea typeface="Roboto"/>
                <a:cs typeface="Helvetica"/>
              </a:rPr>
              <a:t>Delivery guided by strategic missions set out within the "Our Greenwcih Plan</a:t>
            </a:r>
            <a:endParaRPr lang="en-US">
              <a:solidFill>
                <a:schemeClr val="tx1"/>
              </a:solidFill>
              <a:latin typeface="Arial"/>
              <a:ea typeface="Roboto"/>
              <a:cs typeface="Arial"/>
            </a:endParaRPr>
          </a:p>
          <a:p>
            <a:pPr marL="628650" lvl="1" indent="-171450">
              <a:buFont typeface="Courier New"/>
              <a:buChar char="o"/>
            </a:pPr>
            <a:r>
              <a:rPr lang="en-US" sz="1200" b="1" dirty="0">
                <a:solidFill>
                  <a:schemeClr val="tx1"/>
                </a:solidFill>
                <a:latin typeface="Helvetica"/>
                <a:ea typeface="Roboto"/>
                <a:cs typeface="Helvetica"/>
              </a:rPr>
              <a:t>Communities which are safe, well maintained and green.</a:t>
            </a:r>
            <a:r>
              <a:rPr lang="en-US" sz="1200" dirty="0">
                <a:solidFill>
                  <a:schemeClr val="tx1"/>
                </a:solidFill>
                <a:latin typeface="Helvetica"/>
                <a:ea typeface="Roboto"/>
                <a:cs typeface="Helvetica"/>
              </a:rPr>
              <a:t> . </a:t>
            </a:r>
            <a:endParaRPr lang="en-US">
              <a:solidFill>
                <a:schemeClr val="tx1"/>
              </a:solidFill>
              <a:latin typeface="Arial"/>
              <a:ea typeface="Roboto"/>
              <a:cs typeface="Arial"/>
            </a:endParaRPr>
          </a:p>
          <a:p>
            <a:pPr marL="628650" lvl="1" indent="-171450">
              <a:buFont typeface="Courier New"/>
              <a:buChar char="o"/>
            </a:pPr>
            <a:r>
              <a:rPr lang="en-US" sz="1200" dirty="0">
                <a:solidFill>
                  <a:schemeClr val="tx1"/>
                </a:solidFill>
                <a:latin typeface="Helvetica"/>
                <a:ea typeface="Roboto"/>
                <a:cs typeface="Helvetica"/>
              </a:rPr>
              <a:t>Supporting projects to help residents to </a:t>
            </a:r>
            <a:r>
              <a:rPr lang="en-US" sz="1200" b="1" dirty="0">
                <a:solidFill>
                  <a:schemeClr val="tx1"/>
                </a:solidFill>
                <a:latin typeface="Helvetica"/>
                <a:ea typeface="Roboto"/>
                <a:cs typeface="Helvetica"/>
              </a:rPr>
              <a:t>live independent, active and healthy live</a:t>
            </a:r>
            <a:endParaRPr lang="en-US">
              <a:solidFill>
                <a:schemeClr val="tx1"/>
              </a:solidFill>
              <a:latin typeface="Arial"/>
              <a:ea typeface="Roboto"/>
              <a:cs typeface="Arial"/>
            </a:endParaRPr>
          </a:p>
          <a:p>
            <a:pPr marL="628650" lvl="1" indent="-171450">
              <a:buFont typeface="Courier New"/>
              <a:buChar char="o"/>
            </a:pPr>
            <a:r>
              <a:rPr lang="en-US" sz="1200" dirty="0">
                <a:solidFill>
                  <a:schemeClr val="tx1"/>
                </a:solidFill>
                <a:latin typeface="Helvetica"/>
                <a:ea typeface="Roboto"/>
                <a:cs typeface="Helvetica"/>
              </a:rPr>
              <a:t>Develop the conditions to nurture local </a:t>
            </a:r>
            <a:r>
              <a:rPr lang="en-US" sz="1200" dirty="0" err="1">
                <a:solidFill>
                  <a:schemeClr val="tx1"/>
                </a:solidFill>
                <a:latin typeface="Helvetica"/>
                <a:ea typeface="Roboto"/>
                <a:cs typeface="Helvetica"/>
              </a:rPr>
              <a:t>businesses,and</a:t>
            </a:r>
            <a:r>
              <a:rPr lang="en-US" sz="1200" dirty="0">
                <a:solidFill>
                  <a:schemeClr val="tx1"/>
                </a:solidFill>
                <a:latin typeface="Helvetica"/>
                <a:ea typeface="Roboto"/>
                <a:cs typeface="Helvetica"/>
              </a:rPr>
              <a:t> create well paid employment opportunities and making the borough a place where businesses may successfully </a:t>
            </a:r>
            <a:r>
              <a:rPr lang="en-US" sz="1200" b="1" dirty="0">
                <a:solidFill>
                  <a:schemeClr val="tx1"/>
                </a:solidFill>
                <a:latin typeface="Helvetica"/>
                <a:ea typeface="Roboto"/>
                <a:cs typeface="Helvetica"/>
              </a:rPr>
              <a:t>start up and grow.</a:t>
            </a:r>
            <a:r>
              <a:rPr lang="en-US" sz="1200" dirty="0">
                <a:solidFill>
                  <a:schemeClr val="tx1"/>
                </a:solidFill>
                <a:latin typeface="Helvetica"/>
                <a:ea typeface="Roboto"/>
                <a:cs typeface="Helvetica"/>
              </a:rPr>
              <a:t> </a:t>
            </a:r>
            <a:endParaRPr lang="en-US">
              <a:solidFill>
                <a:schemeClr val="tx1"/>
              </a:solidFill>
              <a:cs typeface="Arial"/>
            </a:endParaRPr>
          </a:p>
        </p:txBody>
      </p:sp>
      <p:sp>
        <p:nvSpPr>
          <p:cNvPr id="9" name="Rectangle: Rounded Corners 8">
            <a:extLst>
              <a:ext uri="{FF2B5EF4-FFF2-40B4-BE49-F238E27FC236}">
                <a16:creationId xmlns:a16="http://schemas.microsoft.com/office/drawing/2014/main" id="{D5AFDF49-2E7F-AFFA-88C6-BCDAB76D85DC}"/>
              </a:ext>
            </a:extLst>
          </p:cNvPr>
          <p:cNvSpPr/>
          <p:nvPr/>
        </p:nvSpPr>
        <p:spPr>
          <a:xfrm>
            <a:off x="489421" y="4411652"/>
            <a:ext cx="7536896" cy="53792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71450" indent="-171450">
              <a:buFont typeface="Arial"/>
              <a:buChar char="•"/>
            </a:pPr>
            <a:r>
              <a:rPr lang="en-US" sz="1200">
                <a:solidFill>
                  <a:schemeClr val="tx1"/>
                </a:solidFill>
                <a:latin typeface="Roboto"/>
                <a:ea typeface="Roboto"/>
                <a:cs typeface="Roboto"/>
              </a:rPr>
              <a:t>The following business support </a:t>
            </a:r>
            <a:r>
              <a:rPr lang="en-US" sz="1200" err="1">
                <a:solidFill>
                  <a:schemeClr val="tx1"/>
                </a:solidFill>
                <a:latin typeface="Roboto"/>
                <a:ea typeface="Roboto"/>
                <a:cs typeface="Roboto"/>
              </a:rPr>
              <a:t>programmes</a:t>
            </a:r>
            <a:r>
              <a:rPr lang="en-US" sz="1200">
                <a:solidFill>
                  <a:schemeClr val="tx1"/>
                </a:solidFill>
                <a:latin typeface="Roboto"/>
                <a:ea typeface="Roboto"/>
                <a:cs typeface="Roboto"/>
              </a:rPr>
              <a:t> are available to </a:t>
            </a:r>
            <a:r>
              <a:rPr lang="en-US" sz="1200" b="1">
                <a:solidFill>
                  <a:schemeClr val="tx1"/>
                </a:solidFill>
                <a:latin typeface="Roboto"/>
                <a:ea typeface="Roboto"/>
                <a:cs typeface="Roboto"/>
              </a:rPr>
              <a:t>free </a:t>
            </a:r>
            <a:r>
              <a:rPr lang="en-US" sz="1200">
                <a:solidFill>
                  <a:schemeClr val="tx1"/>
                </a:solidFill>
                <a:latin typeface="Roboto"/>
                <a:ea typeface="Roboto"/>
                <a:cs typeface="Roboto"/>
              </a:rPr>
              <a:t>to businesses operating within the Royal Borough of Greenwich, through the local allocation and pan London support provision.</a:t>
            </a:r>
            <a:r>
              <a:rPr lang="en-US" sz="1200">
                <a:solidFill>
                  <a:srgbClr val="171717"/>
                </a:solidFill>
                <a:latin typeface="Roboto"/>
                <a:ea typeface="Roboto"/>
                <a:cs typeface="Roboto"/>
              </a:rPr>
              <a:t>  </a:t>
            </a:r>
            <a:endParaRPr lang="en-US">
              <a:cs typeface="Arial"/>
            </a:endParaRPr>
          </a:p>
        </p:txBody>
      </p:sp>
      <p:pic>
        <p:nvPicPr>
          <p:cNvPr id="11" name="Picture 10" descr="A close up of a logo&#10;&#10;Description automatically generated">
            <a:extLst>
              <a:ext uri="{FF2B5EF4-FFF2-40B4-BE49-F238E27FC236}">
                <a16:creationId xmlns:a16="http://schemas.microsoft.com/office/drawing/2014/main" id="{8F93B338-DEA9-205F-A6B2-5CC33562C9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13" y="5086875"/>
            <a:ext cx="7531765" cy="816285"/>
          </a:xfrm>
          <a:prstGeom prst="rect">
            <a:avLst/>
          </a:prstGeom>
        </p:spPr>
      </p:pic>
    </p:spTree>
    <p:extLst>
      <p:ext uri="{BB962C8B-B14F-4D97-AF65-F5344CB8AC3E}">
        <p14:creationId xmlns:p14="http://schemas.microsoft.com/office/powerpoint/2010/main" val="20927237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8999219" y="537972"/>
            <a:ext cx="2651760" cy="2856230"/>
          </a:xfrm>
          <a:custGeom>
            <a:avLst/>
            <a:gdLst/>
            <a:ahLst/>
            <a:cxnLst/>
            <a:rect l="l" t="t" r="r" b="b"/>
            <a:pathLst>
              <a:path w="2651759" h="2856229">
                <a:moveTo>
                  <a:pt x="2651760" y="0"/>
                </a:moveTo>
                <a:lnTo>
                  <a:pt x="0" y="0"/>
                </a:lnTo>
                <a:lnTo>
                  <a:pt x="0" y="2855976"/>
                </a:lnTo>
                <a:lnTo>
                  <a:pt x="2651760" y="2855976"/>
                </a:lnTo>
                <a:lnTo>
                  <a:pt x="2651760" y="0"/>
                </a:lnTo>
                <a:close/>
              </a:path>
            </a:pathLst>
          </a:custGeom>
          <a:solidFill>
            <a:srgbClr val="00525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object 3"/>
          <p:cNvPicPr/>
          <p:nvPr/>
        </p:nvPicPr>
        <p:blipFill>
          <a:blip r:embed="rId2" cstate="print"/>
          <a:stretch>
            <a:fillRect/>
          </a:stretch>
        </p:blipFill>
        <p:spPr>
          <a:xfrm>
            <a:off x="4655820" y="551687"/>
            <a:ext cx="4251960" cy="2828543"/>
          </a:xfrm>
          <a:prstGeom prst="rect">
            <a:avLst/>
          </a:prstGeom>
        </p:spPr>
      </p:pic>
      <p:pic>
        <p:nvPicPr>
          <p:cNvPr id="4" name="object 4"/>
          <p:cNvPicPr/>
          <p:nvPr/>
        </p:nvPicPr>
        <p:blipFill>
          <a:blip r:embed="rId3" cstate="print"/>
          <a:stretch>
            <a:fillRect/>
          </a:stretch>
        </p:blipFill>
        <p:spPr>
          <a:xfrm>
            <a:off x="4655820" y="3477767"/>
            <a:ext cx="2648712" cy="2817875"/>
          </a:xfrm>
          <a:prstGeom prst="rect">
            <a:avLst/>
          </a:prstGeom>
        </p:spPr>
      </p:pic>
      <p:grpSp>
        <p:nvGrpSpPr>
          <p:cNvPr id="5" name="object 5"/>
          <p:cNvGrpSpPr/>
          <p:nvPr/>
        </p:nvGrpSpPr>
        <p:grpSpPr>
          <a:xfrm>
            <a:off x="559917" y="744931"/>
            <a:ext cx="3130550" cy="842010"/>
            <a:chOff x="559917" y="744931"/>
            <a:chExt cx="3130550" cy="842010"/>
          </a:xfrm>
        </p:grpSpPr>
        <p:pic>
          <p:nvPicPr>
            <p:cNvPr id="6" name="object 6"/>
            <p:cNvPicPr/>
            <p:nvPr/>
          </p:nvPicPr>
          <p:blipFill>
            <a:blip r:embed="rId4" cstate="print"/>
            <a:stretch>
              <a:fillRect/>
            </a:stretch>
          </p:blipFill>
          <p:spPr>
            <a:xfrm>
              <a:off x="559917" y="744931"/>
              <a:ext cx="3100197" cy="430072"/>
            </a:xfrm>
            <a:prstGeom prst="rect">
              <a:avLst/>
            </a:prstGeom>
          </p:spPr>
        </p:pic>
        <p:pic>
          <p:nvPicPr>
            <p:cNvPr id="7" name="object 7"/>
            <p:cNvPicPr/>
            <p:nvPr/>
          </p:nvPicPr>
          <p:blipFill>
            <a:blip r:embed="rId5" cstate="print"/>
            <a:stretch>
              <a:fillRect/>
            </a:stretch>
          </p:blipFill>
          <p:spPr>
            <a:xfrm>
              <a:off x="559917" y="1156969"/>
              <a:ext cx="3130296" cy="429767"/>
            </a:xfrm>
            <a:prstGeom prst="rect">
              <a:avLst/>
            </a:prstGeom>
          </p:spPr>
        </p:pic>
      </p:grpSp>
      <p:grpSp>
        <p:nvGrpSpPr>
          <p:cNvPr id="8" name="object 8"/>
          <p:cNvGrpSpPr/>
          <p:nvPr/>
        </p:nvGrpSpPr>
        <p:grpSpPr>
          <a:xfrm>
            <a:off x="9138793" y="2023821"/>
            <a:ext cx="2527935" cy="961390"/>
            <a:chOff x="9138793" y="2023821"/>
            <a:chExt cx="2527935" cy="961390"/>
          </a:xfrm>
        </p:grpSpPr>
        <p:pic>
          <p:nvPicPr>
            <p:cNvPr id="9" name="object 9"/>
            <p:cNvPicPr/>
            <p:nvPr/>
          </p:nvPicPr>
          <p:blipFill>
            <a:blip r:embed="rId6" cstate="print"/>
            <a:stretch>
              <a:fillRect/>
            </a:stretch>
          </p:blipFill>
          <p:spPr>
            <a:xfrm>
              <a:off x="9138793" y="2023821"/>
              <a:ext cx="1970151" cy="228904"/>
            </a:xfrm>
            <a:prstGeom prst="rect">
              <a:avLst/>
            </a:prstGeom>
          </p:spPr>
        </p:pic>
        <p:pic>
          <p:nvPicPr>
            <p:cNvPr id="10" name="object 10"/>
            <p:cNvPicPr/>
            <p:nvPr/>
          </p:nvPicPr>
          <p:blipFill>
            <a:blip r:embed="rId7" cstate="print"/>
            <a:stretch>
              <a:fillRect/>
            </a:stretch>
          </p:blipFill>
          <p:spPr>
            <a:xfrm>
              <a:off x="11068558" y="2023821"/>
              <a:ext cx="598017" cy="228904"/>
            </a:xfrm>
            <a:prstGeom prst="rect">
              <a:avLst/>
            </a:prstGeom>
          </p:spPr>
        </p:pic>
        <p:pic>
          <p:nvPicPr>
            <p:cNvPr id="11" name="object 11"/>
            <p:cNvPicPr/>
            <p:nvPr/>
          </p:nvPicPr>
          <p:blipFill>
            <a:blip r:embed="rId8" cstate="print"/>
            <a:stretch>
              <a:fillRect/>
            </a:stretch>
          </p:blipFill>
          <p:spPr>
            <a:xfrm>
              <a:off x="9303385" y="2268347"/>
              <a:ext cx="1281556" cy="228600"/>
            </a:xfrm>
            <a:prstGeom prst="rect">
              <a:avLst/>
            </a:prstGeom>
          </p:spPr>
        </p:pic>
        <p:pic>
          <p:nvPicPr>
            <p:cNvPr id="12" name="object 12"/>
            <p:cNvPicPr/>
            <p:nvPr/>
          </p:nvPicPr>
          <p:blipFill>
            <a:blip r:embed="rId9" cstate="print"/>
            <a:stretch>
              <a:fillRect/>
            </a:stretch>
          </p:blipFill>
          <p:spPr>
            <a:xfrm>
              <a:off x="10541254" y="2268347"/>
              <a:ext cx="956729" cy="228600"/>
            </a:xfrm>
            <a:prstGeom prst="rect">
              <a:avLst/>
            </a:prstGeom>
          </p:spPr>
        </p:pic>
        <p:pic>
          <p:nvPicPr>
            <p:cNvPr id="13" name="object 13"/>
            <p:cNvPicPr/>
            <p:nvPr/>
          </p:nvPicPr>
          <p:blipFill>
            <a:blip r:embed="rId10" cstate="print"/>
            <a:stretch>
              <a:fillRect/>
            </a:stretch>
          </p:blipFill>
          <p:spPr>
            <a:xfrm>
              <a:off x="9945370" y="2512187"/>
              <a:ext cx="809891" cy="228600"/>
            </a:xfrm>
            <a:prstGeom prst="rect">
              <a:avLst/>
            </a:prstGeom>
          </p:spPr>
        </p:pic>
        <p:pic>
          <p:nvPicPr>
            <p:cNvPr id="14" name="object 14"/>
            <p:cNvPicPr/>
            <p:nvPr/>
          </p:nvPicPr>
          <p:blipFill>
            <a:blip r:embed="rId11" cstate="print"/>
            <a:stretch>
              <a:fillRect/>
            </a:stretch>
          </p:blipFill>
          <p:spPr>
            <a:xfrm>
              <a:off x="9624949" y="2756027"/>
              <a:ext cx="1434973" cy="228600"/>
            </a:xfrm>
            <a:prstGeom prst="rect">
              <a:avLst/>
            </a:prstGeom>
          </p:spPr>
        </p:pic>
        <p:pic>
          <p:nvPicPr>
            <p:cNvPr id="15" name="object 15"/>
            <p:cNvPicPr/>
            <p:nvPr/>
          </p:nvPicPr>
          <p:blipFill>
            <a:blip r:embed="rId12" cstate="print"/>
            <a:stretch>
              <a:fillRect/>
            </a:stretch>
          </p:blipFill>
          <p:spPr>
            <a:xfrm>
              <a:off x="10975594" y="2756027"/>
              <a:ext cx="103631" cy="228600"/>
            </a:xfrm>
            <a:prstGeom prst="rect">
              <a:avLst/>
            </a:prstGeom>
          </p:spPr>
        </p:pic>
      </p:grpSp>
      <p:sp>
        <p:nvSpPr>
          <p:cNvPr id="16" name="object 16"/>
          <p:cNvSpPr/>
          <p:nvPr/>
        </p:nvSpPr>
        <p:spPr>
          <a:xfrm>
            <a:off x="9996502" y="700657"/>
            <a:ext cx="1214120" cy="1213485"/>
          </a:xfrm>
          <a:custGeom>
            <a:avLst/>
            <a:gdLst/>
            <a:ahLst/>
            <a:cxnLst/>
            <a:rect l="l" t="t" r="r" b="b"/>
            <a:pathLst>
              <a:path w="1214120" h="1213485">
                <a:moveTo>
                  <a:pt x="403699" y="0"/>
                </a:moveTo>
                <a:lnTo>
                  <a:pt x="0" y="404380"/>
                </a:lnTo>
                <a:lnTo>
                  <a:pt x="808448" y="404982"/>
                </a:lnTo>
                <a:lnTo>
                  <a:pt x="810399" y="1212871"/>
                </a:lnTo>
                <a:lnTo>
                  <a:pt x="1214097" y="808548"/>
                </a:lnTo>
                <a:lnTo>
                  <a:pt x="1214097" y="501"/>
                </a:lnTo>
                <a:lnTo>
                  <a:pt x="403699" y="0"/>
                </a:lnTo>
                <a:close/>
              </a:path>
            </a:pathLst>
          </a:custGeom>
          <a:solidFill>
            <a:srgbClr val="FAA96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17" name="object 17"/>
          <p:cNvPicPr/>
          <p:nvPr/>
        </p:nvPicPr>
        <p:blipFill>
          <a:blip r:embed="rId13" cstate="print"/>
          <a:stretch>
            <a:fillRect/>
          </a:stretch>
        </p:blipFill>
        <p:spPr>
          <a:xfrm>
            <a:off x="7414259" y="3479291"/>
            <a:ext cx="4235196" cy="2816351"/>
          </a:xfrm>
          <a:prstGeom prst="rect">
            <a:avLst/>
          </a:prstGeom>
        </p:spPr>
      </p:pic>
      <p:pic>
        <p:nvPicPr>
          <p:cNvPr id="18" name="object 18"/>
          <p:cNvPicPr/>
          <p:nvPr/>
        </p:nvPicPr>
        <p:blipFill>
          <a:blip r:embed="rId14" cstate="print"/>
          <a:stretch>
            <a:fillRect/>
          </a:stretch>
        </p:blipFill>
        <p:spPr>
          <a:xfrm>
            <a:off x="574236" y="2392773"/>
            <a:ext cx="476110" cy="420748"/>
          </a:xfrm>
          <a:prstGeom prst="rect">
            <a:avLst/>
          </a:prstGeom>
        </p:spPr>
      </p:pic>
      <p:pic>
        <p:nvPicPr>
          <p:cNvPr id="19" name="object 19"/>
          <p:cNvPicPr/>
          <p:nvPr/>
        </p:nvPicPr>
        <p:blipFill>
          <a:blip r:embed="rId15" cstate="print"/>
          <a:stretch>
            <a:fillRect/>
          </a:stretch>
        </p:blipFill>
        <p:spPr>
          <a:xfrm>
            <a:off x="541019" y="4082859"/>
            <a:ext cx="509327" cy="388937"/>
          </a:xfrm>
          <a:prstGeom prst="rect">
            <a:avLst/>
          </a:prstGeom>
        </p:spPr>
      </p:pic>
      <p:pic>
        <p:nvPicPr>
          <p:cNvPr id="20" name="object 20"/>
          <p:cNvPicPr/>
          <p:nvPr/>
        </p:nvPicPr>
        <p:blipFill>
          <a:blip r:embed="rId16" cstate="print"/>
          <a:stretch>
            <a:fillRect/>
          </a:stretch>
        </p:blipFill>
        <p:spPr>
          <a:xfrm>
            <a:off x="1605025" y="2494483"/>
            <a:ext cx="1441323" cy="228904"/>
          </a:xfrm>
          <a:prstGeom prst="rect">
            <a:avLst/>
          </a:prstGeom>
        </p:spPr>
      </p:pic>
      <p:pic>
        <p:nvPicPr>
          <p:cNvPr id="21" name="object 21"/>
          <p:cNvPicPr/>
          <p:nvPr/>
        </p:nvPicPr>
        <p:blipFill>
          <a:blip r:embed="rId17" cstate="print"/>
          <a:stretch>
            <a:fillRect/>
          </a:stretch>
        </p:blipFill>
        <p:spPr>
          <a:xfrm>
            <a:off x="1605025" y="3362909"/>
            <a:ext cx="1038351" cy="228904"/>
          </a:xfrm>
          <a:prstGeom prst="rect">
            <a:avLst/>
          </a:prstGeom>
        </p:spPr>
      </p:pic>
      <p:pic>
        <p:nvPicPr>
          <p:cNvPr id="22" name="object 22"/>
          <p:cNvPicPr/>
          <p:nvPr/>
        </p:nvPicPr>
        <p:blipFill>
          <a:blip r:embed="rId18" cstate="print"/>
          <a:stretch>
            <a:fillRect/>
          </a:stretch>
        </p:blipFill>
        <p:spPr>
          <a:xfrm>
            <a:off x="1605025" y="4128515"/>
            <a:ext cx="1554352" cy="228600"/>
          </a:xfrm>
          <a:prstGeom prst="rect">
            <a:avLst/>
          </a:prstGeom>
        </p:spPr>
      </p:pic>
      <p:pic>
        <p:nvPicPr>
          <p:cNvPr id="23" name="object 23"/>
          <p:cNvPicPr/>
          <p:nvPr/>
        </p:nvPicPr>
        <p:blipFill>
          <a:blip r:embed="rId19" cstate="print"/>
          <a:stretch>
            <a:fillRect/>
          </a:stretch>
        </p:blipFill>
        <p:spPr>
          <a:xfrm>
            <a:off x="1603502" y="5013959"/>
            <a:ext cx="1183817" cy="228599"/>
          </a:xfrm>
          <a:prstGeom prst="rect">
            <a:avLst/>
          </a:prstGeom>
        </p:spPr>
      </p:pic>
      <p:pic>
        <p:nvPicPr>
          <p:cNvPr id="24" name="object 24"/>
          <p:cNvPicPr/>
          <p:nvPr/>
        </p:nvPicPr>
        <p:blipFill>
          <a:blip r:embed="rId20" cstate="print"/>
          <a:stretch>
            <a:fillRect/>
          </a:stretch>
        </p:blipFill>
        <p:spPr>
          <a:xfrm>
            <a:off x="1605025" y="5814669"/>
            <a:ext cx="1231252" cy="228600"/>
          </a:xfrm>
          <a:prstGeom prst="rect">
            <a:avLst/>
          </a:prstGeom>
        </p:spPr>
      </p:pic>
      <p:grpSp>
        <p:nvGrpSpPr>
          <p:cNvPr id="25" name="object 25"/>
          <p:cNvGrpSpPr/>
          <p:nvPr/>
        </p:nvGrpSpPr>
        <p:grpSpPr>
          <a:xfrm>
            <a:off x="485207" y="4957865"/>
            <a:ext cx="589280" cy="352425"/>
            <a:chOff x="485207" y="4957865"/>
            <a:chExt cx="589280" cy="352425"/>
          </a:xfrm>
        </p:grpSpPr>
        <p:sp>
          <p:nvSpPr>
            <p:cNvPr id="26" name="object 26"/>
            <p:cNvSpPr/>
            <p:nvPr/>
          </p:nvSpPr>
          <p:spPr>
            <a:xfrm>
              <a:off x="485203" y="4957876"/>
              <a:ext cx="589280" cy="352425"/>
            </a:xfrm>
            <a:custGeom>
              <a:avLst/>
              <a:gdLst/>
              <a:ahLst/>
              <a:cxnLst/>
              <a:rect l="l" t="t" r="r" b="b"/>
              <a:pathLst>
                <a:path w="589280" h="352425">
                  <a:moveTo>
                    <a:pt x="480148" y="32029"/>
                  </a:moveTo>
                  <a:lnTo>
                    <a:pt x="467347" y="32029"/>
                  </a:lnTo>
                  <a:lnTo>
                    <a:pt x="467347" y="44843"/>
                  </a:lnTo>
                  <a:lnTo>
                    <a:pt x="467321" y="249770"/>
                  </a:lnTo>
                  <a:lnTo>
                    <a:pt x="121627" y="249885"/>
                  </a:lnTo>
                  <a:lnTo>
                    <a:pt x="121627" y="44843"/>
                  </a:lnTo>
                  <a:lnTo>
                    <a:pt x="467347" y="44843"/>
                  </a:lnTo>
                  <a:lnTo>
                    <a:pt x="467347" y="32029"/>
                  </a:lnTo>
                  <a:lnTo>
                    <a:pt x="108826" y="32029"/>
                  </a:lnTo>
                  <a:lnTo>
                    <a:pt x="108826" y="262699"/>
                  </a:lnTo>
                  <a:lnTo>
                    <a:pt x="480123" y="262585"/>
                  </a:lnTo>
                  <a:lnTo>
                    <a:pt x="480123" y="249885"/>
                  </a:lnTo>
                  <a:lnTo>
                    <a:pt x="480148" y="44843"/>
                  </a:lnTo>
                  <a:lnTo>
                    <a:pt x="480148" y="32029"/>
                  </a:lnTo>
                  <a:close/>
                </a:path>
                <a:path w="589280" h="352425">
                  <a:moveTo>
                    <a:pt x="512152" y="25615"/>
                  </a:moveTo>
                  <a:lnTo>
                    <a:pt x="510133" y="15646"/>
                  </a:lnTo>
                  <a:lnTo>
                    <a:pt x="504647" y="7505"/>
                  </a:lnTo>
                  <a:lnTo>
                    <a:pt x="496506" y="2019"/>
                  </a:lnTo>
                  <a:lnTo>
                    <a:pt x="486549" y="0"/>
                  </a:lnTo>
                  <a:lnTo>
                    <a:pt x="102425" y="0"/>
                  </a:lnTo>
                  <a:lnTo>
                    <a:pt x="92468" y="2019"/>
                  </a:lnTo>
                  <a:lnTo>
                    <a:pt x="84328" y="7505"/>
                  </a:lnTo>
                  <a:lnTo>
                    <a:pt x="78841" y="15646"/>
                  </a:lnTo>
                  <a:lnTo>
                    <a:pt x="76822" y="25615"/>
                  </a:lnTo>
                  <a:lnTo>
                    <a:pt x="76822" y="288328"/>
                  </a:lnTo>
                  <a:lnTo>
                    <a:pt x="89623" y="288328"/>
                  </a:lnTo>
                  <a:lnTo>
                    <a:pt x="89623" y="25615"/>
                  </a:lnTo>
                  <a:lnTo>
                    <a:pt x="89636" y="18542"/>
                  </a:lnTo>
                  <a:lnTo>
                    <a:pt x="95364" y="12814"/>
                  </a:lnTo>
                  <a:lnTo>
                    <a:pt x="493610" y="12814"/>
                  </a:lnTo>
                  <a:lnTo>
                    <a:pt x="499338" y="18542"/>
                  </a:lnTo>
                  <a:lnTo>
                    <a:pt x="499351" y="288328"/>
                  </a:lnTo>
                  <a:lnTo>
                    <a:pt x="512152" y="288328"/>
                  </a:lnTo>
                  <a:lnTo>
                    <a:pt x="512152" y="25615"/>
                  </a:lnTo>
                  <a:close/>
                </a:path>
                <a:path w="589280" h="352425">
                  <a:moveTo>
                    <a:pt x="589000" y="307416"/>
                  </a:moveTo>
                  <a:lnTo>
                    <a:pt x="576199" y="307416"/>
                  </a:lnTo>
                  <a:lnTo>
                    <a:pt x="576199" y="320230"/>
                  </a:lnTo>
                  <a:lnTo>
                    <a:pt x="574662" y="327710"/>
                  </a:lnTo>
                  <a:lnTo>
                    <a:pt x="570534" y="333806"/>
                  </a:lnTo>
                  <a:lnTo>
                    <a:pt x="564426" y="337934"/>
                  </a:lnTo>
                  <a:lnTo>
                    <a:pt x="556945" y="339445"/>
                  </a:lnTo>
                  <a:lnTo>
                    <a:pt x="32004" y="339445"/>
                  </a:lnTo>
                  <a:lnTo>
                    <a:pt x="24536" y="337934"/>
                  </a:lnTo>
                  <a:lnTo>
                    <a:pt x="18427" y="333806"/>
                  </a:lnTo>
                  <a:lnTo>
                    <a:pt x="14312" y="327710"/>
                  </a:lnTo>
                  <a:lnTo>
                    <a:pt x="12801" y="320230"/>
                  </a:lnTo>
                  <a:lnTo>
                    <a:pt x="249682" y="320230"/>
                  </a:lnTo>
                  <a:lnTo>
                    <a:pt x="249440" y="327075"/>
                  </a:lnTo>
                  <a:lnTo>
                    <a:pt x="254787" y="332803"/>
                  </a:lnTo>
                  <a:lnTo>
                    <a:pt x="261912" y="333057"/>
                  </a:lnTo>
                  <a:lnTo>
                    <a:pt x="262483" y="333044"/>
                  </a:lnTo>
                  <a:lnTo>
                    <a:pt x="326504" y="333044"/>
                  </a:lnTo>
                  <a:lnTo>
                    <a:pt x="333336" y="333273"/>
                  </a:lnTo>
                  <a:lnTo>
                    <a:pt x="333590" y="333044"/>
                  </a:lnTo>
                  <a:lnTo>
                    <a:pt x="339064" y="327926"/>
                  </a:lnTo>
                  <a:lnTo>
                    <a:pt x="339318" y="320802"/>
                  </a:lnTo>
                  <a:lnTo>
                    <a:pt x="339305" y="320230"/>
                  </a:lnTo>
                  <a:lnTo>
                    <a:pt x="576199" y="320230"/>
                  </a:lnTo>
                  <a:lnTo>
                    <a:pt x="576199" y="307416"/>
                  </a:lnTo>
                  <a:lnTo>
                    <a:pt x="326504" y="307416"/>
                  </a:lnTo>
                  <a:lnTo>
                    <a:pt x="326504" y="320230"/>
                  </a:lnTo>
                  <a:lnTo>
                    <a:pt x="262483" y="320230"/>
                  </a:lnTo>
                  <a:lnTo>
                    <a:pt x="262483" y="307416"/>
                  </a:lnTo>
                  <a:lnTo>
                    <a:pt x="0" y="307416"/>
                  </a:lnTo>
                  <a:lnTo>
                    <a:pt x="19558" y="349732"/>
                  </a:lnTo>
                  <a:lnTo>
                    <a:pt x="32004" y="352259"/>
                  </a:lnTo>
                  <a:lnTo>
                    <a:pt x="556945" y="352259"/>
                  </a:lnTo>
                  <a:lnTo>
                    <a:pt x="588886" y="320802"/>
                  </a:lnTo>
                  <a:lnTo>
                    <a:pt x="589000" y="307416"/>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27" name="object 27"/>
            <p:cNvPicPr/>
            <p:nvPr/>
          </p:nvPicPr>
          <p:blipFill>
            <a:blip r:embed="rId21" cstate="print"/>
            <a:stretch>
              <a:fillRect/>
            </a:stretch>
          </p:blipFill>
          <p:spPr>
            <a:xfrm>
              <a:off x="696460" y="5022006"/>
              <a:ext cx="166443" cy="166542"/>
            </a:xfrm>
            <a:prstGeom prst="rect">
              <a:avLst/>
            </a:prstGeom>
          </p:spPr>
        </p:pic>
      </p:grpSp>
      <p:pic>
        <p:nvPicPr>
          <p:cNvPr id="28" name="object 28"/>
          <p:cNvPicPr/>
          <p:nvPr/>
        </p:nvPicPr>
        <p:blipFill>
          <a:blip r:embed="rId22" cstate="print"/>
          <a:stretch>
            <a:fillRect/>
          </a:stretch>
        </p:blipFill>
        <p:spPr>
          <a:xfrm>
            <a:off x="623390" y="3264455"/>
            <a:ext cx="452444" cy="384810"/>
          </a:xfrm>
          <a:prstGeom prst="rect">
            <a:avLst/>
          </a:prstGeom>
        </p:spPr>
      </p:pic>
      <p:grpSp>
        <p:nvGrpSpPr>
          <p:cNvPr id="29" name="object 29"/>
          <p:cNvGrpSpPr/>
          <p:nvPr/>
        </p:nvGrpSpPr>
        <p:grpSpPr>
          <a:xfrm>
            <a:off x="514364" y="5845420"/>
            <a:ext cx="542290" cy="258445"/>
            <a:chOff x="514364" y="5845420"/>
            <a:chExt cx="542290" cy="258445"/>
          </a:xfrm>
        </p:grpSpPr>
        <p:sp>
          <p:nvSpPr>
            <p:cNvPr id="30" name="object 30"/>
            <p:cNvSpPr/>
            <p:nvPr/>
          </p:nvSpPr>
          <p:spPr>
            <a:xfrm>
              <a:off x="514364" y="5845420"/>
              <a:ext cx="542290" cy="258445"/>
            </a:xfrm>
            <a:custGeom>
              <a:avLst/>
              <a:gdLst/>
              <a:ahLst/>
              <a:cxnLst/>
              <a:rect l="l" t="t" r="r" b="b"/>
              <a:pathLst>
                <a:path w="542290" h="258445">
                  <a:moveTo>
                    <a:pt x="116483" y="0"/>
                  </a:moveTo>
                  <a:lnTo>
                    <a:pt x="67299" y="15058"/>
                  </a:lnTo>
                  <a:lnTo>
                    <a:pt x="27804" y="48033"/>
                  </a:lnTo>
                  <a:lnTo>
                    <a:pt x="4811" y="92072"/>
                  </a:lnTo>
                  <a:lnTo>
                    <a:pt x="0" y="141524"/>
                  </a:lnTo>
                  <a:lnTo>
                    <a:pt x="15050" y="190738"/>
                  </a:lnTo>
                  <a:lnTo>
                    <a:pt x="48003" y="230255"/>
                  </a:lnTo>
                  <a:lnTo>
                    <a:pt x="92015" y="253262"/>
                  </a:lnTo>
                  <a:lnTo>
                    <a:pt x="141439" y="258077"/>
                  </a:lnTo>
                  <a:lnTo>
                    <a:pt x="181541" y="245800"/>
                  </a:lnTo>
                  <a:lnTo>
                    <a:pt x="117707" y="245800"/>
                  </a:lnTo>
                  <a:lnTo>
                    <a:pt x="73203" y="232180"/>
                  </a:lnTo>
                  <a:lnTo>
                    <a:pt x="37466" y="202353"/>
                  </a:lnTo>
                  <a:lnTo>
                    <a:pt x="16657" y="162511"/>
                  </a:lnTo>
                  <a:lnTo>
                    <a:pt x="12297" y="117767"/>
                  </a:lnTo>
                  <a:lnTo>
                    <a:pt x="25907" y="73236"/>
                  </a:lnTo>
                  <a:lnTo>
                    <a:pt x="55718" y="37477"/>
                  </a:lnTo>
                  <a:lnTo>
                    <a:pt x="95537" y="16655"/>
                  </a:lnTo>
                  <a:lnTo>
                    <a:pt x="140253" y="12292"/>
                  </a:lnTo>
                  <a:lnTo>
                    <a:pt x="180211" y="12292"/>
                  </a:lnTo>
                  <a:lnTo>
                    <a:pt x="165905" y="4814"/>
                  </a:lnTo>
                  <a:lnTo>
                    <a:pt x="116483" y="0"/>
                  </a:lnTo>
                  <a:close/>
                </a:path>
                <a:path w="542290" h="258445">
                  <a:moveTo>
                    <a:pt x="307615" y="148633"/>
                  </a:moveTo>
                  <a:lnTo>
                    <a:pt x="277857" y="178424"/>
                  </a:lnTo>
                  <a:lnTo>
                    <a:pt x="235562" y="178424"/>
                  </a:lnTo>
                  <a:lnTo>
                    <a:pt x="232052" y="184856"/>
                  </a:lnTo>
                  <a:lnTo>
                    <a:pt x="202243" y="220615"/>
                  </a:lnTo>
                  <a:lnTo>
                    <a:pt x="162424" y="241437"/>
                  </a:lnTo>
                  <a:lnTo>
                    <a:pt x="117707" y="245800"/>
                  </a:lnTo>
                  <a:lnTo>
                    <a:pt x="181541" y="245800"/>
                  </a:lnTo>
                  <a:lnTo>
                    <a:pt x="220550" y="220683"/>
                  </a:lnTo>
                  <a:lnTo>
                    <a:pt x="242869" y="190738"/>
                  </a:lnTo>
                  <a:lnTo>
                    <a:pt x="282950" y="190738"/>
                  </a:lnTo>
                  <a:lnTo>
                    <a:pt x="307615" y="166058"/>
                  </a:lnTo>
                  <a:lnTo>
                    <a:pt x="325038" y="166058"/>
                  </a:lnTo>
                  <a:lnTo>
                    <a:pt x="307615" y="148633"/>
                  </a:lnTo>
                  <a:close/>
                </a:path>
                <a:path w="542290" h="258445">
                  <a:moveTo>
                    <a:pt x="325038" y="166058"/>
                  </a:moveTo>
                  <a:lnTo>
                    <a:pt x="307615" y="166058"/>
                  </a:lnTo>
                  <a:lnTo>
                    <a:pt x="332280" y="190738"/>
                  </a:lnTo>
                  <a:lnTo>
                    <a:pt x="349690" y="173318"/>
                  </a:lnTo>
                  <a:lnTo>
                    <a:pt x="332280" y="173318"/>
                  </a:lnTo>
                  <a:lnTo>
                    <a:pt x="325038" y="166058"/>
                  </a:lnTo>
                  <a:close/>
                </a:path>
                <a:path w="542290" h="258445">
                  <a:moveTo>
                    <a:pt x="389797" y="150633"/>
                  </a:moveTo>
                  <a:lnTo>
                    <a:pt x="372361" y="150633"/>
                  </a:lnTo>
                  <a:lnTo>
                    <a:pt x="412442" y="190738"/>
                  </a:lnTo>
                  <a:lnTo>
                    <a:pt x="429852" y="173318"/>
                  </a:lnTo>
                  <a:lnTo>
                    <a:pt x="412442" y="173318"/>
                  </a:lnTo>
                  <a:lnTo>
                    <a:pt x="389797" y="150633"/>
                  </a:lnTo>
                  <a:close/>
                </a:path>
                <a:path w="542290" h="258445">
                  <a:moveTo>
                    <a:pt x="469958" y="150633"/>
                  </a:moveTo>
                  <a:lnTo>
                    <a:pt x="452523" y="150633"/>
                  </a:lnTo>
                  <a:lnTo>
                    <a:pt x="492604" y="190738"/>
                  </a:lnTo>
                  <a:lnTo>
                    <a:pt x="507354" y="172290"/>
                  </a:lnTo>
                  <a:lnTo>
                    <a:pt x="491576" y="172290"/>
                  </a:lnTo>
                  <a:lnTo>
                    <a:pt x="469958" y="150633"/>
                  </a:lnTo>
                  <a:close/>
                </a:path>
                <a:path w="542290" h="258445">
                  <a:moveTo>
                    <a:pt x="372361" y="133203"/>
                  </a:moveTo>
                  <a:lnTo>
                    <a:pt x="332280" y="173318"/>
                  </a:lnTo>
                  <a:lnTo>
                    <a:pt x="349690" y="173318"/>
                  </a:lnTo>
                  <a:lnTo>
                    <a:pt x="372361" y="150633"/>
                  </a:lnTo>
                  <a:lnTo>
                    <a:pt x="389797" y="150633"/>
                  </a:lnTo>
                  <a:lnTo>
                    <a:pt x="372361" y="133203"/>
                  </a:lnTo>
                  <a:close/>
                </a:path>
                <a:path w="542290" h="258445">
                  <a:moveTo>
                    <a:pt x="452523" y="133203"/>
                  </a:moveTo>
                  <a:lnTo>
                    <a:pt x="412442" y="173318"/>
                  </a:lnTo>
                  <a:lnTo>
                    <a:pt x="429852" y="173318"/>
                  </a:lnTo>
                  <a:lnTo>
                    <a:pt x="452523" y="150633"/>
                  </a:lnTo>
                  <a:lnTo>
                    <a:pt x="469958" y="150633"/>
                  </a:lnTo>
                  <a:lnTo>
                    <a:pt x="452523" y="133203"/>
                  </a:lnTo>
                  <a:close/>
                </a:path>
                <a:path w="542290" h="258445">
                  <a:moveTo>
                    <a:pt x="180211" y="12292"/>
                  </a:moveTo>
                  <a:lnTo>
                    <a:pt x="140253" y="12292"/>
                  </a:lnTo>
                  <a:lnTo>
                    <a:pt x="184756" y="25912"/>
                  </a:lnTo>
                  <a:lnTo>
                    <a:pt x="199071" y="35063"/>
                  </a:lnTo>
                  <a:lnTo>
                    <a:pt x="211851" y="46126"/>
                  </a:lnTo>
                  <a:lnTo>
                    <a:pt x="222908" y="58913"/>
                  </a:lnTo>
                  <a:lnTo>
                    <a:pt x="232052" y="73236"/>
                  </a:lnTo>
                  <a:lnTo>
                    <a:pt x="235562" y="79673"/>
                  </a:lnTo>
                  <a:lnTo>
                    <a:pt x="486695" y="79673"/>
                  </a:lnTo>
                  <a:lnTo>
                    <a:pt x="506375" y="104291"/>
                  </a:lnTo>
                  <a:lnTo>
                    <a:pt x="258284" y="104291"/>
                  </a:lnTo>
                  <a:lnTo>
                    <a:pt x="258284" y="116631"/>
                  </a:lnTo>
                  <a:lnTo>
                    <a:pt x="516241" y="116631"/>
                  </a:lnTo>
                  <a:lnTo>
                    <a:pt x="526159" y="129049"/>
                  </a:lnTo>
                  <a:lnTo>
                    <a:pt x="491576" y="172290"/>
                  </a:lnTo>
                  <a:lnTo>
                    <a:pt x="507354" y="172290"/>
                  </a:lnTo>
                  <a:lnTo>
                    <a:pt x="541934" y="129038"/>
                  </a:lnTo>
                  <a:lnTo>
                    <a:pt x="492604" y="67338"/>
                  </a:lnTo>
                  <a:lnTo>
                    <a:pt x="242869" y="67338"/>
                  </a:lnTo>
                  <a:lnTo>
                    <a:pt x="209916" y="27821"/>
                  </a:lnTo>
                  <a:lnTo>
                    <a:pt x="180211" y="12292"/>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31" name="object 31"/>
            <p:cNvPicPr/>
            <p:nvPr/>
          </p:nvPicPr>
          <p:blipFill>
            <a:blip r:embed="rId23" cstate="print"/>
            <a:stretch>
              <a:fillRect/>
            </a:stretch>
          </p:blipFill>
          <p:spPr>
            <a:xfrm>
              <a:off x="550662" y="5937444"/>
              <a:ext cx="73995" cy="74039"/>
            </a:xfrm>
            <a:prstGeom prst="rect">
              <a:avLst/>
            </a:prstGeom>
          </p:spPr>
        </p:pic>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00525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object 3"/>
          <p:cNvPicPr/>
          <p:nvPr/>
        </p:nvPicPr>
        <p:blipFill>
          <a:blip r:embed="rId2" cstate="print"/>
          <a:stretch>
            <a:fillRect/>
          </a:stretch>
        </p:blipFill>
        <p:spPr>
          <a:xfrm>
            <a:off x="9924288" y="5009388"/>
            <a:ext cx="1347216" cy="413003"/>
          </a:xfrm>
          <a:prstGeom prst="rect">
            <a:avLst/>
          </a:prstGeom>
        </p:spPr>
      </p:pic>
      <p:pic>
        <p:nvPicPr>
          <p:cNvPr id="4" name="object 4"/>
          <p:cNvPicPr/>
          <p:nvPr/>
        </p:nvPicPr>
        <p:blipFill>
          <a:blip r:embed="rId3" cstate="print"/>
          <a:stretch>
            <a:fillRect/>
          </a:stretch>
        </p:blipFill>
        <p:spPr>
          <a:xfrm>
            <a:off x="991819" y="1145158"/>
            <a:ext cx="4729099" cy="717803"/>
          </a:xfrm>
          <a:prstGeom prst="rect">
            <a:avLst/>
          </a:prstGeom>
        </p:spPr>
      </p:pic>
      <p:sp>
        <p:nvSpPr>
          <p:cNvPr id="5" name="object 5"/>
          <p:cNvSpPr/>
          <p:nvPr/>
        </p:nvSpPr>
        <p:spPr>
          <a:xfrm>
            <a:off x="9885174" y="824168"/>
            <a:ext cx="1390015" cy="1388110"/>
          </a:xfrm>
          <a:custGeom>
            <a:avLst/>
            <a:gdLst/>
            <a:ahLst/>
            <a:cxnLst/>
            <a:rect l="l" t="t" r="r" b="b"/>
            <a:pathLst>
              <a:path w="1390015" h="1388110">
                <a:moveTo>
                  <a:pt x="462121" y="0"/>
                </a:moveTo>
                <a:lnTo>
                  <a:pt x="0" y="462806"/>
                </a:lnTo>
                <a:lnTo>
                  <a:pt x="925444" y="463494"/>
                </a:lnTo>
                <a:lnTo>
                  <a:pt x="927678" y="1388109"/>
                </a:lnTo>
                <a:lnTo>
                  <a:pt x="1389799" y="925369"/>
                </a:lnTo>
                <a:lnTo>
                  <a:pt x="1389798" y="573"/>
                </a:lnTo>
                <a:lnTo>
                  <a:pt x="462121" y="0"/>
                </a:lnTo>
                <a:close/>
              </a:path>
            </a:pathLst>
          </a:custGeom>
          <a:solidFill>
            <a:srgbClr val="FAA96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object 6"/>
          <p:cNvGrpSpPr/>
          <p:nvPr/>
        </p:nvGrpSpPr>
        <p:grpSpPr>
          <a:xfrm>
            <a:off x="-8152" y="4438930"/>
            <a:ext cx="12211050" cy="1551940"/>
            <a:chOff x="-8152" y="4438930"/>
            <a:chExt cx="12211050" cy="1551940"/>
          </a:xfrm>
        </p:grpSpPr>
        <p:sp>
          <p:nvSpPr>
            <p:cNvPr id="7" name="object 7"/>
            <p:cNvSpPr/>
            <p:nvPr/>
          </p:nvSpPr>
          <p:spPr>
            <a:xfrm>
              <a:off x="1591407" y="4790442"/>
              <a:ext cx="1016000" cy="1187450"/>
            </a:xfrm>
            <a:custGeom>
              <a:avLst/>
              <a:gdLst/>
              <a:ahLst/>
              <a:cxnLst/>
              <a:rect l="l" t="t" r="r" b="b"/>
              <a:pathLst>
                <a:path w="1016000" h="1187450">
                  <a:moveTo>
                    <a:pt x="1015930" y="506128"/>
                  </a:moveTo>
                  <a:lnTo>
                    <a:pt x="1013605" y="554874"/>
                  </a:lnTo>
                  <a:lnTo>
                    <a:pt x="1006771" y="602309"/>
                  </a:lnTo>
                  <a:lnTo>
                    <a:pt x="995641" y="648220"/>
                  </a:lnTo>
                  <a:lnTo>
                    <a:pt x="980429" y="692395"/>
                  </a:lnTo>
                  <a:lnTo>
                    <a:pt x="961346" y="734623"/>
                  </a:lnTo>
                  <a:lnTo>
                    <a:pt x="938607" y="774691"/>
                  </a:lnTo>
                  <a:lnTo>
                    <a:pt x="912423" y="812388"/>
                  </a:lnTo>
                  <a:lnTo>
                    <a:pt x="883008" y="847500"/>
                  </a:lnTo>
                  <a:lnTo>
                    <a:pt x="850575" y="879817"/>
                  </a:lnTo>
                  <a:lnTo>
                    <a:pt x="815336" y="909126"/>
                  </a:lnTo>
                  <a:lnTo>
                    <a:pt x="777504" y="935215"/>
                  </a:lnTo>
                  <a:lnTo>
                    <a:pt x="737293" y="957872"/>
                  </a:lnTo>
                  <a:lnTo>
                    <a:pt x="694915" y="976885"/>
                  </a:lnTo>
                  <a:lnTo>
                    <a:pt x="650582" y="992042"/>
                  </a:lnTo>
                  <a:lnTo>
                    <a:pt x="604509" y="1003131"/>
                  </a:lnTo>
                  <a:lnTo>
                    <a:pt x="556908" y="1009940"/>
                  </a:lnTo>
                  <a:lnTo>
                    <a:pt x="507991" y="1012257"/>
                  </a:lnTo>
                  <a:lnTo>
                    <a:pt x="459066" y="1009940"/>
                  </a:lnTo>
                  <a:lnTo>
                    <a:pt x="411456" y="1003131"/>
                  </a:lnTo>
                  <a:lnTo>
                    <a:pt x="365376" y="992042"/>
                  </a:lnTo>
                  <a:lnTo>
                    <a:pt x="321038" y="976885"/>
                  </a:lnTo>
                  <a:lnTo>
                    <a:pt x="278655" y="957872"/>
                  </a:lnTo>
                  <a:lnTo>
                    <a:pt x="238440" y="935215"/>
                  </a:lnTo>
                  <a:lnTo>
                    <a:pt x="200605" y="909126"/>
                  </a:lnTo>
                  <a:lnTo>
                    <a:pt x="165363" y="879817"/>
                  </a:lnTo>
                  <a:lnTo>
                    <a:pt x="132927" y="847500"/>
                  </a:lnTo>
                  <a:lnTo>
                    <a:pt x="103510" y="812388"/>
                  </a:lnTo>
                  <a:lnTo>
                    <a:pt x="77325" y="774691"/>
                  </a:lnTo>
                  <a:lnTo>
                    <a:pt x="54585" y="734623"/>
                  </a:lnTo>
                  <a:lnTo>
                    <a:pt x="35501" y="692395"/>
                  </a:lnTo>
                  <a:lnTo>
                    <a:pt x="20289" y="648220"/>
                  </a:lnTo>
                  <a:lnTo>
                    <a:pt x="9159" y="602309"/>
                  </a:lnTo>
                  <a:lnTo>
                    <a:pt x="2325" y="554874"/>
                  </a:lnTo>
                  <a:lnTo>
                    <a:pt x="0" y="506128"/>
                  </a:lnTo>
                  <a:lnTo>
                    <a:pt x="2325" y="457390"/>
                  </a:lnTo>
                  <a:lnTo>
                    <a:pt x="9159" y="409962"/>
                  </a:lnTo>
                  <a:lnTo>
                    <a:pt x="20289" y="364056"/>
                  </a:lnTo>
                  <a:lnTo>
                    <a:pt x="35501" y="319883"/>
                  </a:lnTo>
                  <a:lnTo>
                    <a:pt x="54585" y="277657"/>
                  </a:lnTo>
                  <a:lnTo>
                    <a:pt x="77325" y="237589"/>
                  </a:lnTo>
                  <a:lnTo>
                    <a:pt x="103510" y="199891"/>
                  </a:lnTo>
                  <a:lnTo>
                    <a:pt x="132927" y="164777"/>
                  </a:lnTo>
                  <a:lnTo>
                    <a:pt x="165363" y="132458"/>
                  </a:lnTo>
                  <a:lnTo>
                    <a:pt x="200605" y="103146"/>
                  </a:lnTo>
                  <a:lnTo>
                    <a:pt x="238440" y="77054"/>
                  </a:lnTo>
                  <a:lnTo>
                    <a:pt x="278655" y="54394"/>
                  </a:lnTo>
                  <a:lnTo>
                    <a:pt x="321038" y="35378"/>
                  </a:lnTo>
                  <a:lnTo>
                    <a:pt x="365376" y="20218"/>
                  </a:lnTo>
                  <a:lnTo>
                    <a:pt x="411456" y="9127"/>
                  </a:lnTo>
                  <a:lnTo>
                    <a:pt x="459066" y="2317"/>
                  </a:lnTo>
                  <a:lnTo>
                    <a:pt x="507991" y="0"/>
                  </a:lnTo>
                  <a:lnTo>
                    <a:pt x="556908" y="2317"/>
                  </a:lnTo>
                  <a:lnTo>
                    <a:pt x="604509" y="9127"/>
                  </a:lnTo>
                  <a:lnTo>
                    <a:pt x="650582" y="20218"/>
                  </a:lnTo>
                  <a:lnTo>
                    <a:pt x="694915" y="35378"/>
                  </a:lnTo>
                  <a:lnTo>
                    <a:pt x="737293" y="54394"/>
                  </a:lnTo>
                  <a:lnTo>
                    <a:pt x="777504" y="77054"/>
                  </a:lnTo>
                  <a:lnTo>
                    <a:pt x="815336" y="103146"/>
                  </a:lnTo>
                  <a:lnTo>
                    <a:pt x="850575" y="132458"/>
                  </a:lnTo>
                  <a:lnTo>
                    <a:pt x="883008" y="164777"/>
                  </a:lnTo>
                  <a:lnTo>
                    <a:pt x="912423" y="199891"/>
                  </a:lnTo>
                  <a:lnTo>
                    <a:pt x="938607" y="237589"/>
                  </a:lnTo>
                  <a:lnTo>
                    <a:pt x="961346" y="277657"/>
                  </a:lnTo>
                  <a:lnTo>
                    <a:pt x="980429" y="319883"/>
                  </a:lnTo>
                  <a:lnTo>
                    <a:pt x="995641" y="364056"/>
                  </a:lnTo>
                  <a:lnTo>
                    <a:pt x="1006771" y="409962"/>
                  </a:lnTo>
                  <a:lnTo>
                    <a:pt x="1013605" y="457390"/>
                  </a:lnTo>
                  <a:lnTo>
                    <a:pt x="1015930" y="506128"/>
                  </a:lnTo>
                  <a:close/>
                </a:path>
                <a:path w="1016000" h="1187450">
                  <a:moveTo>
                    <a:pt x="469118" y="604772"/>
                  </a:moveTo>
                  <a:lnTo>
                    <a:pt x="306540" y="1187413"/>
                  </a:lnTo>
                </a:path>
                <a:path w="1016000" h="1187450">
                  <a:moveTo>
                    <a:pt x="709337" y="1187413"/>
                  </a:moveTo>
                  <a:lnTo>
                    <a:pt x="546758" y="604772"/>
                  </a:lnTo>
                </a:path>
              </a:pathLst>
            </a:custGeom>
            <a:ln w="25339">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object 8"/>
            <p:cNvPicPr/>
            <p:nvPr/>
          </p:nvPicPr>
          <p:blipFill>
            <a:blip r:embed="rId4" cstate="print"/>
            <a:stretch>
              <a:fillRect/>
            </a:stretch>
          </p:blipFill>
          <p:spPr>
            <a:xfrm>
              <a:off x="1980423" y="5178038"/>
              <a:ext cx="237950" cy="237170"/>
            </a:xfrm>
            <a:prstGeom prst="rect">
              <a:avLst/>
            </a:prstGeom>
          </p:spPr>
        </p:pic>
        <p:sp>
          <p:nvSpPr>
            <p:cNvPr id="9" name="object 9"/>
            <p:cNvSpPr/>
            <p:nvPr/>
          </p:nvSpPr>
          <p:spPr>
            <a:xfrm>
              <a:off x="4497" y="5005119"/>
              <a:ext cx="4060825" cy="968375"/>
            </a:xfrm>
            <a:custGeom>
              <a:avLst/>
              <a:gdLst/>
              <a:ahLst/>
              <a:cxnLst/>
              <a:rect l="l" t="t" r="r" b="b"/>
              <a:pathLst>
                <a:path w="4060825" h="968375">
                  <a:moveTo>
                    <a:pt x="0" y="967804"/>
                  </a:moveTo>
                  <a:lnTo>
                    <a:pt x="3079628" y="967804"/>
                  </a:lnTo>
                  <a:lnTo>
                    <a:pt x="3079628" y="364486"/>
                  </a:lnTo>
                  <a:lnTo>
                    <a:pt x="2834491" y="364486"/>
                  </a:lnTo>
                  <a:lnTo>
                    <a:pt x="2834491" y="666161"/>
                  </a:lnTo>
                  <a:lnTo>
                    <a:pt x="3590528" y="666161"/>
                  </a:lnTo>
                  <a:lnTo>
                    <a:pt x="3590528" y="0"/>
                  </a:lnTo>
                  <a:lnTo>
                    <a:pt x="4060546" y="0"/>
                  </a:lnTo>
                </a:path>
              </a:pathLst>
            </a:custGeom>
            <a:ln w="25298">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3955142" y="4451618"/>
              <a:ext cx="467995" cy="991235"/>
            </a:xfrm>
            <a:custGeom>
              <a:avLst/>
              <a:gdLst/>
              <a:ahLst/>
              <a:cxnLst/>
              <a:rect l="l" t="t" r="r" b="b"/>
              <a:pathLst>
                <a:path w="467995" h="991235">
                  <a:moveTo>
                    <a:pt x="123811" y="672221"/>
                  </a:moveTo>
                  <a:lnTo>
                    <a:pt x="0" y="974265"/>
                  </a:lnTo>
                </a:path>
                <a:path w="467995" h="991235">
                  <a:moveTo>
                    <a:pt x="467585" y="495589"/>
                  </a:moveTo>
                  <a:lnTo>
                    <a:pt x="465952" y="562848"/>
                  </a:lnTo>
                  <a:lnTo>
                    <a:pt x="461196" y="627355"/>
                  </a:lnTo>
                  <a:lnTo>
                    <a:pt x="453530" y="688521"/>
                  </a:lnTo>
                  <a:lnTo>
                    <a:pt x="443168" y="745755"/>
                  </a:lnTo>
                  <a:lnTo>
                    <a:pt x="430322" y="798467"/>
                  </a:lnTo>
                  <a:lnTo>
                    <a:pt x="415205" y="846066"/>
                  </a:lnTo>
                  <a:lnTo>
                    <a:pt x="398032" y="887962"/>
                  </a:lnTo>
                  <a:lnTo>
                    <a:pt x="379014" y="923565"/>
                  </a:lnTo>
                  <a:lnTo>
                    <a:pt x="336300" y="973528"/>
                  </a:lnTo>
                  <a:lnTo>
                    <a:pt x="288769" y="991232"/>
                  </a:lnTo>
                  <a:lnTo>
                    <a:pt x="264496" y="986708"/>
                  </a:lnTo>
                  <a:lnTo>
                    <a:pt x="219142" y="952284"/>
                  </a:lnTo>
                  <a:lnTo>
                    <a:pt x="179465" y="887962"/>
                  </a:lnTo>
                  <a:lnTo>
                    <a:pt x="162287" y="846066"/>
                  </a:lnTo>
                  <a:lnTo>
                    <a:pt x="147168" y="798467"/>
                  </a:lnTo>
                  <a:lnTo>
                    <a:pt x="134320" y="745755"/>
                  </a:lnTo>
                  <a:lnTo>
                    <a:pt x="123956" y="688521"/>
                  </a:lnTo>
                  <a:lnTo>
                    <a:pt x="116290" y="627355"/>
                  </a:lnTo>
                  <a:lnTo>
                    <a:pt x="111534" y="562848"/>
                  </a:lnTo>
                  <a:lnTo>
                    <a:pt x="109901" y="495589"/>
                  </a:lnTo>
                  <a:lnTo>
                    <a:pt x="111534" y="428343"/>
                  </a:lnTo>
                  <a:lnTo>
                    <a:pt x="116290" y="363846"/>
                  </a:lnTo>
                  <a:lnTo>
                    <a:pt x="123956" y="302689"/>
                  </a:lnTo>
                  <a:lnTo>
                    <a:pt x="134320" y="245461"/>
                  </a:lnTo>
                  <a:lnTo>
                    <a:pt x="147168" y="192755"/>
                  </a:lnTo>
                  <a:lnTo>
                    <a:pt x="162287" y="145159"/>
                  </a:lnTo>
                  <a:lnTo>
                    <a:pt x="179465" y="103266"/>
                  </a:lnTo>
                  <a:lnTo>
                    <a:pt x="198487" y="67665"/>
                  </a:lnTo>
                  <a:lnTo>
                    <a:pt x="241216" y="17703"/>
                  </a:lnTo>
                  <a:lnTo>
                    <a:pt x="288769" y="0"/>
                  </a:lnTo>
                  <a:lnTo>
                    <a:pt x="313030" y="4524"/>
                  </a:lnTo>
                  <a:lnTo>
                    <a:pt x="358366" y="38947"/>
                  </a:lnTo>
                  <a:lnTo>
                    <a:pt x="398032" y="103266"/>
                  </a:lnTo>
                  <a:lnTo>
                    <a:pt x="415205" y="145159"/>
                  </a:lnTo>
                  <a:lnTo>
                    <a:pt x="430322" y="192755"/>
                  </a:lnTo>
                  <a:lnTo>
                    <a:pt x="443168" y="245461"/>
                  </a:lnTo>
                  <a:lnTo>
                    <a:pt x="453530" y="302689"/>
                  </a:lnTo>
                  <a:lnTo>
                    <a:pt x="461196" y="363846"/>
                  </a:lnTo>
                  <a:lnTo>
                    <a:pt x="465952" y="428343"/>
                  </a:lnTo>
                  <a:lnTo>
                    <a:pt x="467585" y="495589"/>
                  </a:lnTo>
                  <a:close/>
                </a:path>
              </a:pathLst>
            </a:custGeom>
            <a:ln w="25339">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object 11"/>
            <p:cNvPicPr/>
            <p:nvPr/>
          </p:nvPicPr>
          <p:blipFill>
            <a:blip r:embed="rId5" cstate="print"/>
            <a:stretch>
              <a:fillRect/>
            </a:stretch>
          </p:blipFill>
          <p:spPr>
            <a:xfrm>
              <a:off x="4157938" y="4631809"/>
              <a:ext cx="171946" cy="171408"/>
            </a:xfrm>
            <a:prstGeom prst="rect">
              <a:avLst/>
            </a:prstGeom>
          </p:spPr>
        </p:pic>
        <p:sp>
          <p:nvSpPr>
            <p:cNvPr id="12" name="object 12"/>
            <p:cNvSpPr/>
            <p:nvPr/>
          </p:nvSpPr>
          <p:spPr>
            <a:xfrm>
              <a:off x="3955142" y="5140701"/>
              <a:ext cx="575945" cy="302260"/>
            </a:xfrm>
            <a:custGeom>
              <a:avLst/>
              <a:gdLst/>
              <a:ahLst/>
              <a:cxnLst/>
              <a:rect l="l" t="t" r="r" b="b"/>
              <a:pathLst>
                <a:path w="575945" h="302260">
                  <a:moveTo>
                    <a:pt x="0" y="285181"/>
                  </a:moveTo>
                  <a:lnTo>
                    <a:pt x="184474" y="209038"/>
                  </a:lnTo>
                </a:path>
                <a:path w="575945" h="302260">
                  <a:moveTo>
                    <a:pt x="451665" y="0"/>
                  </a:moveTo>
                  <a:lnTo>
                    <a:pt x="575424" y="301991"/>
                  </a:lnTo>
                  <a:lnTo>
                    <a:pt x="391002" y="225953"/>
                  </a:lnTo>
                </a:path>
              </a:pathLst>
            </a:custGeom>
            <a:ln w="25339">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13" name="object 13"/>
            <p:cNvPicPr/>
            <p:nvPr/>
          </p:nvPicPr>
          <p:blipFill>
            <a:blip r:embed="rId6" cstate="print"/>
            <a:stretch>
              <a:fillRect/>
            </a:stretch>
          </p:blipFill>
          <p:spPr>
            <a:xfrm>
              <a:off x="4159684" y="5120390"/>
              <a:ext cx="171946" cy="171408"/>
            </a:xfrm>
            <a:prstGeom prst="rect">
              <a:avLst/>
            </a:prstGeom>
          </p:spPr>
        </p:pic>
        <p:pic>
          <p:nvPicPr>
            <p:cNvPr id="14" name="object 14"/>
            <p:cNvPicPr/>
            <p:nvPr/>
          </p:nvPicPr>
          <p:blipFill>
            <a:blip r:embed="rId7" cstate="print"/>
            <a:stretch>
              <a:fillRect/>
            </a:stretch>
          </p:blipFill>
          <p:spPr>
            <a:xfrm>
              <a:off x="4159684" y="4876047"/>
              <a:ext cx="171946" cy="171408"/>
            </a:xfrm>
            <a:prstGeom prst="rect">
              <a:avLst/>
            </a:prstGeom>
          </p:spPr>
        </p:pic>
        <p:sp>
          <p:nvSpPr>
            <p:cNvPr id="15" name="object 15"/>
            <p:cNvSpPr/>
            <p:nvPr/>
          </p:nvSpPr>
          <p:spPr>
            <a:xfrm>
              <a:off x="372534" y="5233601"/>
              <a:ext cx="864869" cy="736600"/>
            </a:xfrm>
            <a:custGeom>
              <a:avLst/>
              <a:gdLst/>
              <a:ahLst/>
              <a:cxnLst/>
              <a:rect l="l" t="t" r="r" b="b"/>
              <a:pathLst>
                <a:path w="864869" h="736600">
                  <a:moveTo>
                    <a:pt x="0" y="736160"/>
                  </a:moveTo>
                  <a:lnTo>
                    <a:pt x="288463" y="736160"/>
                  </a:lnTo>
                  <a:lnTo>
                    <a:pt x="288463" y="504864"/>
                  </a:lnTo>
                  <a:lnTo>
                    <a:pt x="541639" y="504864"/>
                  </a:lnTo>
                  <a:lnTo>
                    <a:pt x="541639" y="323121"/>
                  </a:lnTo>
                  <a:lnTo>
                    <a:pt x="765144" y="323121"/>
                  </a:lnTo>
                  <a:lnTo>
                    <a:pt x="763664" y="1896"/>
                  </a:lnTo>
                  <a:lnTo>
                    <a:pt x="672907" y="94217"/>
                  </a:lnTo>
                  <a:lnTo>
                    <a:pt x="765568" y="0"/>
                  </a:lnTo>
                  <a:lnTo>
                    <a:pt x="864733" y="95692"/>
                  </a:lnTo>
                </a:path>
              </a:pathLst>
            </a:custGeom>
            <a:ln w="2533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6"/>
            <p:cNvSpPr/>
            <p:nvPr/>
          </p:nvSpPr>
          <p:spPr>
            <a:xfrm>
              <a:off x="4431982" y="5005119"/>
              <a:ext cx="7758430" cy="861694"/>
            </a:xfrm>
            <a:custGeom>
              <a:avLst/>
              <a:gdLst/>
              <a:ahLst/>
              <a:cxnLst/>
              <a:rect l="l" t="t" r="r" b="b"/>
              <a:pathLst>
                <a:path w="7758430" h="861695">
                  <a:moveTo>
                    <a:pt x="0" y="0"/>
                  </a:moveTo>
                  <a:lnTo>
                    <a:pt x="447381" y="0"/>
                  </a:lnTo>
                  <a:lnTo>
                    <a:pt x="447381" y="861551"/>
                  </a:lnTo>
                  <a:lnTo>
                    <a:pt x="305588" y="861551"/>
                  </a:lnTo>
                  <a:lnTo>
                    <a:pt x="305588" y="681284"/>
                  </a:lnTo>
                  <a:lnTo>
                    <a:pt x="7757966" y="680879"/>
                  </a:lnTo>
                </a:path>
              </a:pathLst>
            </a:custGeom>
            <a:ln w="25294">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17"/>
            <p:cNvSpPr/>
            <p:nvPr/>
          </p:nvSpPr>
          <p:spPr>
            <a:xfrm>
              <a:off x="5718277" y="4624560"/>
              <a:ext cx="441325" cy="657225"/>
            </a:xfrm>
            <a:custGeom>
              <a:avLst/>
              <a:gdLst/>
              <a:ahLst/>
              <a:cxnLst/>
              <a:rect l="l" t="t" r="r" b="b"/>
              <a:pathLst>
                <a:path w="441325" h="657225">
                  <a:moveTo>
                    <a:pt x="0" y="160717"/>
                  </a:moveTo>
                  <a:lnTo>
                    <a:pt x="14808" y="0"/>
                  </a:lnTo>
                  <a:lnTo>
                    <a:pt x="441088" y="42050"/>
                  </a:lnTo>
                  <a:lnTo>
                    <a:pt x="379737" y="656781"/>
                  </a:lnTo>
                  <a:lnTo>
                    <a:pt x="156549" y="635387"/>
                  </a:lnTo>
                </a:path>
              </a:pathLst>
            </a:custGeom>
            <a:ln w="25357">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18"/>
            <p:cNvSpPr/>
            <p:nvPr/>
          </p:nvSpPr>
          <p:spPr>
            <a:xfrm>
              <a:off x="5639474" y="5411076"/>
              <a:ext cx="137795" cy="2540"/>
            </a:xfrm>
            <a:custGeom>
              <a:avLst/>
              <a:gdLst/>
              <a:ahLst/>
              <a:cxnLst/>
              <a:rect l="l" t="t" r="r" b="b"/>
              <a:pathLst>
                <a:path w="137795" h="2539">
                  <a:moveTo>
                    <a:pt x="-12646" y="1027"/>
                  </a:moveTo>
                  <a:lnTo>
                    <a:pt x="150156" y="1027"/>
                  </a:lnTo>
                </a:path>
              </a:pathLst>
            </a:custGeom>
            <a:ln w="27348">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19"/>
            <p:cNvSpPr/>
            <p:nvPr/>
          </p:nvSpPr>
          <p:spPr>
            <a:xfrm>
              <a:off x="5450663" y="4781800"/>
              <a:ext cx="430530" cy="634365"/>
            </a:xfrm>
            <a:custGeom>
              <a:avLst/>
              <a:gdLst/>
              <a:ahLst/>
              <a:cxnLst/>
              <a:rect l="l" t="t" r="r" b="b"/>
              <a:pathLst>
                <a:path w="430529" h="634364">
                  <a:moveTo>
                    <a:pt x="0" y="132789"/>
                  </a:moveTo>
                  <a:lnTo>
                    <a:pt x="2644" y="0"/>
                  </a:lnTo>
                  <a:lnTo>
                    <a:pt x="429981" y="8483"/>
                  </a:lnTo>
                  <a:lnTo>
                    <a:pt x="417817" y="633859"/>
                  </a:lnTo>
                  <a:lnTo>
                    <a:pt x="326320" y="631330"/>
                  </a:lnTo>
                </a:path>
              </a:pathLst>
            </a:custGeom>
            <a:ln w="25357">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20"/>
            <p:cNvSpPr/>
            <p:nvPr/>
          </p:nvSpPr>
          <p:spPr>
            <a:xfrm>
              <a:off x="5200713" y="4925076"/>
              <a:ext cx="435609" cy="628015"/>
            </a:xfrm>
            <a:custGeom>
              <a:avLst/>
              <a:gdLst/>
              <a:ahLst/>
              <a:cxnLst/>
              <a:rect l="l" t="t" r="r" b="b"/>
              <a:pathLst>
                <a:path w="435610" h="628014">
                  <a:moveTo>
                    <a:pt x="435058" y="0"/>
                  </a:moveTo>
                  <a:lnTo>
                    <a:pt x="435058" y="627852"/>
                  </a:lnTo>
                  <a:lnTo>
                    <a:pt x="0" y="627852"/>
                  </a:lnTo>
                  <a:lnTo>
                    <a:pt x="0" y="0"/>
                  </a:lnTo>
                  <a:lnTo>
                    <a:pt x="435058" y="0"/>
                  </a:lnTo>
                  <a:close/>
                </a:path>
              </a:pathLst>
            </a:custGeom>
            <a:ln w="25356">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object 21"/>
            <p:cNvSpPr/>
            <p:nvPr/>
          </p:nvSpPr>
          <p:spPr>
            <a:xfrm>
              <a:off x="5255294" y="5024352"/>
              <a:ext cx="533400" cy="665480"/>
            </a:xfrm>
            <a:custGeom>
              <a:avLst/>
              <a:gdLst/>
              <a:ahLst/>
              <a:cxnLst/>
              <a:rect l="l" t="t" r="r" b="b"/>
              <a:pathLst>
                <a:path w="533400" h="665479">
                  <a:moveTo>
                    <a:pt x="2855" y="0"/>
                  </a:moveTo>
                  <a:lnTo>
                    <a:pt x="318598" y="0"/>
                  </a:lnTo>
                </a:path>
                <a:path w="533400" h="665479">
                  <a:moveTo>
                    <a:pt x="3543" y="97853"/>
                  </a:moveTo>
                  <a:lnTo>
                    <a:pt x="319127" y="97853"/>
                  </a:lnTo>
                </a:path>
                <a:path w="533400" h="665479">
                  <a:moveTo>
                    <a:pt x="1427" y="189119"/>
                  </a:moveTo>
                  <a:lnTo>
                    <a:pt x="317012" y="189119"/>
                  </a:lnTo>
                </a:path>
                <a:path w="533400" h="665479">
                  <a:moveTo>
                    <a:pt x="0" y="284812"/>
                  </a:moveTo>
                  <a:lnTo>
                    <a:pt x="315425" y="284812"/>
                  </a:lnTo>
                </a:path>
                <a:path w="533400" h="665479">
                  <a:moveTo>
                    <a:pt x="532796" y="388567"/>
                  </a:moveTo>
                  <a:lnTo>
                    <a:pt x="532796" y="665107"/>
                  </a:lnTo>
                </a:path>
              </a:pathLst>
            </a:custGeom>
            <a:ln w="25339">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523" y="0"/>
            <a:ext cx="4185285" cy="6858000"/>
          </a:xfrm>
          <a:custGeom>
            <a:avLst/>
            <a:gdLst/>
            <a:ahLst/>
            <a:cxnLst/>
            <a:rect l="l" t="t" r="r" b="b"/>
            <a:pathLst>
              <a:path w="4185285" h="6858000">
                <a:moveTo>
                  <a:pt x="4184904" y="0"/>
                </a:moveTo>
                <a:lnTo>
                  <a:pt x="0" y="0"/>
                </a:lnTo>
                <a:lnTo>
                  <a:pt x="0" y="6858000"/>
                </a:lnTo>
                <a:lnTo>
                  <a:pt x="4184904" y="6858000"/>
                </a:lnTo>
                <a:lnTo>
                  <a:pt x="4184904" y="0"/>
                </a:lnTo>
                <a:close/>
              </a:path>
            </a:pathLst>
          </a:custGeom>
          <a:solidFill>
            <a:srgbClr val="00525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object 3"/>
          <p:cNvPicPr/>
          <p:nvPr/>
        </p:nvPicPr>
        <p:blipFill>
          <a:blip r:embed="rId2" cstate="print"/>
          <a:stretch>
            <a:fillRect/>
          </a:stretch>
        </p:blipFill>
        <p:spPr>
          <a:xfrm>
            <a:off x="5213530" y="1515240"/>
            <a:ext cx="1020552" cy="898864"/>
          </a:xfrm>
          <a:prstGeom prst="rect">
            <a:avLst/>
          </a:prstGeom>
        </p:spPr>
      </p:pic>
      <p:sp>
        <p:nvSpPr>
          <p:cNvPr id="4" name="object 4"/>
          <p:cNvSpPr/>
          <p:nvPr/>
        </p:nvSpPr>
        <p:spPr>
          <a:xfrm>
            <a:off x="5318915" y="3236070"/>
            <a:ext cx="934719" cy="1069340"/>
          </a:xfrm>
          <a:custGeom>
            <a:avLst/>
            <a:gdLst/>
            <a:ahLst/>
            <a:cxnLst/>
            <a:rect l="l" t="t" r="r" b="b"/>
            <a:pathLst>
              <a:path w="934720" h="1069339">
                <a:moveTo>
                  <a:pt x="474702" y="0"/>
                </a:moveTo>
                <a:lnTo>
                  <a:pt x="459959" y="0"/>
                </a:lnTo>
                <a:lnTo>
                  <a:pt x="453973" y="5900"/>
                </a:lnTo>
                <a:lnTo>
                  <a:pt x="453973" y="160277"/>
                </a:lnTo>
                <a:lnTo>
                  <a:pt x="133521" y="160277"/>
                </a:lnTo>
                <a:lnTo>
                  <a:pt x="0" y="293879"/>
                </a:lnTo>
                <a:lnTo>
                  <a:pt x="133521" y="427480"/>
                </a:lnTo>
                <a:lnTo>
                  <a:pt x="453973" y="427480"/>
                </a:lnTo>
                <a:lnTo>
                  <a:pt x="453973" y="1068768"/>
                </a:lnTo>
                <a:lnTo>
                  <a:pt x="480678" y="1068768"/>
                </a:lnTo>
                <a:lnTo>
                  <a:pt x="480678" y="748124"/>
                </a:lnTo>
                <a:lnTo>
                  <a:pt x="801130" y="748124"/>
                </a:lnTo>
                <a:lnTo>
                  <a:pt x="827834" y="721404"/>
                </a:lnTo>
                <a:lnTo>
                  <a:pt x="480678" y="721404"/>
                </a:lnTo>
                <a:lnTo>
                  <a:pt x="480678" y="507641"/>
                </a:lnTo>
                <a:lnTo>
                  <a:pt x="827834" y="507641"/>
                </a:lnTo>
                <a:lnTo>
                  <a:pt x="801130" y="480921"/>
                </a:lnTo>
                <a:lnTo>
                  <a:pt x="480678" y="480921"/>
                </a:lnTo>
                <a:lnTo>
                  <a:pt x="480678" y="400760"/>
                </a:lnTo>
                <a:lnTo>
                  <a:pt x="144581" y="400760"/>
                </a:lnTo>
                <a:lnTo>
                  <a:pt x="37764" y="293879"/>
                </a:lnTo>
                <a:lnTo>
                  <a:pt x="144581" y="186997"/>
                </a:lnTo>
                <a:lnTo>
                  <a:pt x="480678" y="186997"/>
                </a:lnTo>
                <a:lnTo>
                  <a:pt x="480677" y="5900"/>
                </a:lnTo>
                <a:lnTo>
                  <a:pt x="474702" y="0"/>
                </a:lnTo>
                <a:close/>
              </a:path>
              <a:path w="934720" h="1069339">
                <a:moveTo>
                  <a:pt x="827834" y="507641"/>
                </a:moveTo>
                <a:lnTo>
                  <a:pt x="790081" y="507641"/>
                </a:lnTo>
                <a:lnTo>
                  <a:pt x="896898" y="614523"/>
                </a:lnTo>
                <a:lnTo>
                  <a:pt x="790081" y="721404"/>
                </a:lnTo>
                <a:lnTo>
                  <a:pt x="827834" y="721404"/>
                </a:lnTo>
                <a:lnTo>
                  <a:pt x="934651" y="614523"/>
                </a:lnTo>
                <a:lnTo>
                  <a:pt x="827834" y="507641"/>
                </a:lnTo>
                <a:close/>
              </a:path>
              <a:path w="934720" h="1069339">
                <a:moveTo>
                  <a:pt x="480678" y="186997"/>
                </a:moveTo>
                <a:lnTo>
                  <a:pt x="453973" y="186997"/>
                </a:lnTo>
                <a:lnTo>
                  <a:pt x="453973" y="400760"/>
                </a:lnTo>
                <a:lnTo>
                  <a:pt x="480678" y="400760"/>
                </a:lnTo>
                <a:lnTo>
                  <a:pt x="480678" y="186997"/>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object 5"/>
          <p:cNvGrpSpPr/>
          <p:nvPr/>
        </p:nvGrpSpPr>
        <p:grpSpPr>
          <a:xfrm>
            <a:off x="6749795" y="1530426"/>
            <a:ext cx="4272915" cy="1082675"/>
            <a:chOff x="6749795" y="1530426"/>
            <a:chExt cx="4272915" cy="1082675"/>
          </a:xfrm>
        </p:grpSpPr>
        <p:pic>
          <p:nvPicPr>
            <p:cNvPr id="6" name="object 6"/>
            <p:cNvPicPr/>
            <p:nvPr/>
          </p:nvPicPr>
          <p:blipFill>
            <a:blip r:embed="rId3" cstate="print"/>
            <a:stretch>
              <a:fillRect/>
            </a:stretch>
          </p:blipFill>
          <p:spPr>
            <a:xfrm>
              <a:off x="6749795" y="1530426"/>
              <a:ext cx="3270884" cy="259384"/>
            </a:xfrm>
            <a:prstGeom prst="rect">
              <a:avLst/>
            </a:prstGeom>
          </p:spPr>
        </p:pic>
        <p:pic>
          <p:nvPicPr>
            <p:cNvPr id="7" name="object 7"/>
            <p:cNvPicPr/>
            <p:nvPr/>
          </p:nvPicPr>
          <p:blipFill>
            <a:blip r:embed="rId4" cstate="print"/>
            <a:stretch>
              <a:fillRect/>
            </a:stretch>
          </p:blipFill>
          <p:spPr>
            <a:xfrm>
              <a:off x="9979405" y="1530426"/>
              <a:ext cx="1043089" cy="259384"/>
            </a:xfrm>
            <a:prstGeom prst="rect">
              <a:avLst/>
            </a:prstGeom>
          </p:spPr>
        </p:pic>
        <p:pic>
          <p:nvPicPr>
            <p:cNvPr id="8" name="object 8"/>
            <p:cNvPicPr/>
            <p:nvPr/>
          </p:nvPicPr>
          <p:blipFill>
            <a:blip r:embed="rId5" cstate="print"/>
            <a:stretch>
              <a:fillRect/>
            </a:stretch>
          </p:blipFill>
          <p:spPr>
            <a:xfrm>
              <a:off x="6749795" y="1805304"/>
              <a:ext cx="3970401" cy="259079"/>
            </a:xfrm>
            <a:prstGeom prst="rect">
              <a:avLst/>
            </a:prstGeom>
          </p:spPr>
        </p:pic>
        <p:pic>
          <p:nvPicPr>
            <p:cNvPr id="9" name="object 9"/>
            <p:cNvPicPr/>
            <p:nvPr/>
          </p:nvPicPr>
          <p:blipFill>
            <a:blip r:embed="rId6" cstate="print"/>
            <a:stretch>
              <a:fillRect/>
            </a:stretch>
          </p:blipFill>
          <p:spPr>
            <a:xfrm>
              <a:off x="6749795" y="2079624"/>
              <a:ext cx="1163777" cy="259079"/>
            </a:xfrm>
            <a:prstGeom prst="rect">
              <a:avLst/>
            </a:prstGeom>
          </p:spPr>
        </p:pic>
        <p:pic>
          <p:nvPicPr>
            <p:cNvPr id="10" name="object 10"/>
            <p:cNvPicPr/>
            <p:nvPr/>
          </p:nvPicPr>
          <p:blipFill>
            <a:blip r:embed="rId7" cstate="print"/>
            <a:stretch>
              <a:fillRect/>
            </a:stretch>
          </p:blipFill>
          <p:spPr>
            <a:xfrm>
              <a:off x="7872983" y="2079624"/>
              <a:ext cx="3016123" cy="259079"/>
            </a:xfrm>
            <a:prstGeom prst="rect">
              <a:avLst/>
            </a:prstGeom>
          </p:spPr>
        </p:pic>
        <p:pic>
          <p:nvPicPr>
            <p:cNvPr id="11" name="object 11"/>
            <p:cNvPicPr/>
            <p:nvPr/>
          </p:nvPicPr>
          <p:blipFill>
            <a:blip r:embed="rId8" cstate="print"/>
            <a:stretch>
              <a:fillRect/>
            </a:stretch>
          </p:blipFill>
          <p:spPr>
            <a:xfrm>
              <a:off x="6749795" y="2353944"/>
              <a:ext cx="1721230" cy="259079"/>
            </a:xfrm>
            <a:prstGeom prst="rect">
              <a:avLst/>
            </a:prstGeom>
          </p:spPr>
        </p:pic>
        <p:pic>
          <p:nvPicPr>
            <p:cNvPr id="12" name="object 12"/>
            <p:cNvPicPr/>
            <p:nvPr/>
          </p:nvPicPr>
          <p:blipFill>
            <a:blip r:embed="rId9" cstate="print"/>
            <a:stretch>
              <a:fillRect/>
            </a:stretch>
          </p:blipFill>
          <p:spPr>
            <a:xfrm>
              <a:off x="8432291" y="2353944"/>
              <a:ext cx="1569084" cy="259079"/>
            </a:xfrm>
            <a:prstGeom prst="rect">
              <a:avLst/>
            </a:prstGeom>
          </p:spPr>
        </p:pic>
      </p:grpSp>
      <p:grpSp>
        <p:nvGrpSpPr>
          <p:cNvPr id="13" name="object 13"/>
          <p:cNvGrpSpPr/>
          <p:nvPr/>
        </p:nvGrpSpPr>
        <p:grpSpPr>
          <a:xfrm>
            <a:off x="6749795" y="3180842"/>
            <a:ext cx="4839335" cy="1082675"/>
            <a:chOff x="6749795" y="3180842"/>
            <a:chExt cx="4839335" cy="1082675"/>
          </a:xfrm>
        </p:grpSpPr>
        <p:pic>
          <p:nvPicPr>
            <p:cNvPr id="14" name="object 14"/>
            <p:cNvPicPr/>
            <p:nvPr/>
          </p:nvPicPr>
          <p:blipFill>
            <a:blip r:embed="rId10" cstate="print"/>
            <a:stretch>
              <a:fillRect/>
            </a:stretch>
          </p:blipFill>
          <p:spPr>
            <a:xfrm>
              <a:off x="6749795" y="3180842"/>
              <a:ext cx="4483734" cy="259079"/>
            </a:xfrm>
            <a:prstGeom prst="rect">
              <a:avLst/>
            </a:prstGeom>
          </p:spPr>
        </p:pic>
        <p:pic>
          <p:nvPicPr>
            <p:cNvPr id="15" name="object 15"/>
            <p:cNvPicPr/>
            <p:nvPr/>
          </p:nvPicPr>
          <p:blipFill>
            <a:blip r:embed="rId11" cstate="print"/>
            <a:stretch>
              <a:fillRect/>
            </a:stretch>
          </p:blipFill>
          <p:spPr>
            <a:xfrm>
              <a:off x="6749795" y="3455162"/>
              <a:ext cx="4839208" cy="259080"/>
            </a:xfrm>
            <a:prstGeom prst="rect">
              <a:avLst/>
            </a:prstGeom>
          </p:spPr>
        </p:pic>
        <p:pic>
          <p:nvPicPr>
            <p:cNvPr id="16" name="object 16"/>
            <p:cNvPicPr/>
            <p:nvPr/>
          </p:nvPicPr>
          <p:blipFill>
            <a:blip r:embed="rId12" cstate="print"/>
            <a:stretch>
              <a:fillRect/>
            </a:stretch>
          </p:blipFill>
          <p:spPr>
            <a:xfrm>
              <a:off x="6749795" y="3729558"/>
              <a:ext cx="687628" cy="259384"/>
            </a:xfrm>
            <a:prstGeom prst="rect">
              <a:avLst/>
            </a:prstGeom>
          </p:spPr>
        </p:pic>
        <p:pic>
          <p:nvPicPr>
            <p:cNvPr id="17" name="object 17"/>
            <p:cNvPicPr/>
            <p:nvPr/>
          </p:nvPicPr>
          <p:blipFill>
            <a:blip r:embed="rId13" cstate="print"/>
            <a:stretch>
              <a:fillRect/>
            </a:stretch>
          </p:blipFill>
          <p:spPr>
            <a:xfrm>
              <a:off x="7322819" y="3729558"/>
              <a:ext cx="271272" cy="259384"/>
            </a:xfrm>
            <a:prstGeom prst="rect">
              <a:avLst/>
            </a:prstGeom>
          </p:spPr>
        </p:pic>
        <p:pic>
          <p:nvPicPr>
            <p:cNvPr id="18" name="object 18"/>
            <p:cNvPicPr/>
            <p:nvPr/>
          </p:nvPicPr>
          <p:blipFill>
            <a:blip r:embed="rId14" cstate="print"/>
            <a:stretch>
              <a:fillRect/>
            </a:stretch>
          </p:blipFill>
          <p:spPr>
            <a:xfrm>
              <a:off x="7516367" y="3729558"/>
              <a:ext cx="4039870" cy="259384"/>
            </a:xfrm>
            <a:prstGeom prst="rect">
              <a:avLst/>
            </a:prstGeom>
          </p:spPr>
        </p:pic>
        <p:pic>
          <p:nvPicPr>
            <p:cNvPr id="19" name="object 19"/>
            <p:cNvPicPr/>
            <p:nvPr/>
          </p:nvPicPr>
          <p:blipFill>
            <a:blip r:embed="rId15" cstate="print"/>
            <a:stretch>
              <a:fillRect/>
            </a:stretch>
          </p:blipFill>
          <p:spPr>
            <a:xfrm>
              <a:off x="6749795" y="4004183"/>
              <a:ext cx="4387850" cy="259080"/>
            </a:xfrm>
            <a:prstGeom prst="rect">
              <a:avLst/>
            </a:prstGeom>
          </p:spPr>
        </p:pic>
      </p:grpSp>
      <p:sp>
        <p:nvSpPr>
          <p:cNvPr id="20" name="object 20"/>
          <p:cNvSpPr txBox="1">
            <a:spLocks noGrp="1"/>
          </p:cNvSpPr>
          <p:nvPr>
            <p:ph type="title"/>
          </p:nvPr>
        </p:nvSpPr>
        <p:spPr>
          <a:xfrm>
            <a:off x="337210" y="995552"/>
            <a:ext cx="3219450" cy="1002030"/>
          </a:xfrm>
          <a:prstGeom prst="rect">
            <a:avLst/>
          </a:prstGeom>
        </p:spPr>
        <p:txBody>
          <a:bodyPr vert="horz" wrap="square" lIns="0" tIns="13335" rIns="0" bIns="0" rtlCol="0">
            <a:spAutoFit/>
          </a:bodyPr>
          <a:lstStyle/>
          <a:p>
            <a:pPr marL="12700" marR="5080">
              <a:lnSpc>
                <a:spcPct val="100000"/>
              </a:lnSpc>
              <a:spcBef>
                <a:spcPts val="105"/>
              </a:spcBef>
            </a:pPr>
            <a:r>
              <a:rPr sz="3200" b="1" spc="-95">
                <a:solidFill>
                  <a:srgbClr val="FAA96C"/>
                </a:solidFill>
                <a:latin typeface="Arial"/>
                <a:cs typeface="Arial"/>
              </a:rPr>
              <a:t>O</a:t>
            </a:r>
            <a:r>
              <a:rPr sz="3200" b="1" spc="-100">
                <a:solidFill>
                  <a:srgbClr val="FAA96C"/>
                </a:solidFill>
                <a:latin typeface="Arial"/>
                <a:cs typeface="Arial"/>
              </a:rPr>
              <a:t>n</a:t>
            </a:r>
            <a:r>
              <a:rPr sz="3200" b="1">
                <a:solidFill>
                  <a:srgbClr val="FAA96C"/>
                </a:solidFill>
                <a:latin typeface="Arial"/>
                <a:cs typeface="Arial"/>
              </a:rPr>
              <a:t>e</a:t>
            </a:r>
            <a:r>
              <a:rPr sz="3200" b="1" spc="-240">
                <a:solidFill>
                  <a:srgbClr val="FAA96C"/>
                </a:solidFill>
                <a:latin typeface="Arial"/>
                <a:cs typeface="Arial"/>
              </a:rPr>
              <a:t> </a:t>
            </a:r>
            <a:r>
              <a:rPr sz="3200" b="1" spc="-100">
                <a:solidFill>
                  <a:srgbClr val="FAA96C"/>
                </a:solidFill>
                <a:latin typeface="Arial"/>
                <a:cs typeface="Arial"/>
              </a:rPr>
              <a:t>pl</a:t>
            </a:r>
            <a:r>
              <a:rPr sz="3200" b="1" spc="-105">
                <a:solidFill>
                  <a:srgbClr val="FAA96C"/>
                </a:solidFill>
                <a:latin typeface="Arial"/>
                <a:cs typeface="Arial"/>
              </a:rPr>
              <a:t>ac</a:t>
            </a:r>
            <a:r>
              <a:rPr sz="3200" b="1">
                <a:solidFill>
                  <a:srgbClr val="FAA96C"/>
                </a:solidFill>
                <a:latin typeface="Arial"/>
                <a:cs typeface="Arial"/>
              </a:rPr>
              <a:t>e</a:t>
            </a:r>
            <a:r>
              <a:rPr sz="3200" b="1" spc="-220">
                <a:solidFill>
                  <a:srgbClr val="FAA96C"/>
                </a:solidFill>
                <a:latin typeface="Arial"/>
                <a:cs typeface="Arial"/>
              </a:rPr>
              <a:t> </a:t>
            </a:r>
            <a:r>
              <a:rPr sz="3200" b="1" spc="-100">
                <a:solidFill>
                  <a:srgbClr val="FAA96C"/>
                </a:solidFill>
                <a:latin typeface="Arial"/>
                <a:cs typeface="Arial"/>
              </a:rPr>
              <a:t>fo</a:t>
            </a:r>
            <a:r>
              <a:rPr sz="3200" b="1">
                <a:solidFill>
                  <a:srgbClr val="FAA96C"/>
                </a:solidFill>
                <a:latin typeface="Arial"/>
                <a:cs typeface="Arial"/>
              </a:rPr>
              <a:t>r  </a:t>
            </a:r>
            <a:r>
              <a:rPr sz="3200" b="1" spc="-100">
                <a:solidFill>
                  <a:srgbClr val="FAA96C"/>
                </a:solidFill>
                <a:latin typeface="Arial"/>
                <a:cs typeface="Arial"/>
              </a:rPr>
              <a:t>bu</a:t>
            </a:r>
            <a:r>
              <a:rPr sz="3200" b="1" spc="-105">
                <a:solidFill>
                  <a:srgbClr val="FAA96C"/>
                </a:solidFill>
                <a:latin typeface="Arial"/>
                <a:cs typeface="Arial"/>
              </a:rPr>
              <a:t>s</a:t>
            </a:r>
            <a:r>
              <a:rPr sz="3200" b="1" spc="-100">
                <a:solidFill>
                  <a:srgbClr val="FAA96C"/>
                </a:solidFill>
                <a:latin typeface="Arial"/>
                <a:cs typeface="Arial"/>
              </a:rPr>
              <a:t>in</a:t>
            </a:r>
            <a:r>
              <a:rPr sz="3200" b="1" spc="-120">
                <a:solidFill>
                  <a:srgbClr val="FAA96C"/>
                </a:solidFill>
                <a:latin typeface="Arial"/>
                <a:cs typeface="Arial"/>
              </a:rPr>
              <a:t>e</a:t>
            </a:r>
            <a:r>
              <a:rPr sz="3200" b="1" spc="-105">
                <a:solidFill>
                  <a:srgbClr val="FAA96C"/>
                </a:solidFill>
                <a:latin typeface="Arial"/>
                <a:cs typeface="Arial"/>
              </a:rPr>
              <a:t>s</a:t>
            </a:r>
            <a:r>
              <a:rPr sz="3200" b="1">
                <a:solidFill>
                  <a:srgbClr val="FAA96C"/>
                </a:solidFill>
                <a:latin typeface="Arial"/>
                <a:cs typeface="Arial"/>
              </a:rPr>
              <a:t>s</a:t>
            </a:r>
            <a:r>
              <a:rPr sz="3200" b="1" spc="-250">
                <a:solidFill>
                  <a:srgbClr val="FAA96C"/>
                </a:solidFill>
                <a:latin typeface="Arial"/>
                <a:cs typeface="Arial"/>
              </a:rPr>
              <a:t> </a:t>
            </a:r>
            <a:r>
              <a:rPr sz="3200" b="1" spc="-105">
                <a:solidFill>
                  <a:srgbClr val="FAA96C"/>
                </a:solidFill>
                <a:latin typeface="Arial"/>
                <a:cs typeface="Arial"/>
              </a:rPr>
              <a:t>s</a:t>
            </a:r>
            <a:r>
              <a:rPr sz="3200" b="1" spc="-100">
                <a:solidFill>
                  <a:srgbClr val="FAA96C"/>
                </a:solidFill>
                <a:latin typeface="Arial"/>
                <a:cs typeface="Arial"/>
              </a:rPr>
              <a:t>upp</a:t>
            </a:r>
            <a:r>
              <a:rPr sz="3200" b="1" spc="-114">
                <a:solidFill>
                  <a:srgbClr val="FAA96C"/>
                </a:solidFill>
                <a:latin typeface="Arial"/>
                <a:cs typeface="Arial"/>
              </a:rPr>
              <a:t>o</a:t>
            </a:r>
            <a:r>
              <a:rPr sz="3200" b="1" spc="-100">
                <a:solidFill>
                  <a:srgbClr val="FAA96C"/>
                </a:solidFill>
                <a:latin typeface="Arial"/>
                <a:cs typeface="Arial"/>
              </a:rPr>
              <a:t>r</a:t>
            </a:r>
            <a:r>
              <a:rPr sz="3200" b="1">
                <a:solidFill>
                  <a:srgbClr val="FAA96C"/>
                </a:solidFill>
                <a:latin typeface="Arial"/>
                <a:cs typeface="Arial"/>
              </a:rPr>
              <a:t>t</a:t>
            </a:r>
            <a:endParaRPr sz="3200">
              <a:latin typeface="Arial"/>
              <a:cs typeface="Arial"/>
            </a:endParaRPr>
          </a:p>
        </p:txBody>
      </p:sp>
      <p:sp>
        <p:nvSpPr>
          <p:cNvPr id="21" name="object 21"/>
          <p:cNvSpPr txBox="1"/>
          <p:nvPr/>
        </p:nvSpPr>
        <p:spPr>
          <a:xfrm>
            <a:off x="417068" y="2567432"/>
            <a:ext cx="3042285" cy="1550670"/>
          </a:xfrm>
          <a:prstGeom prst="rect">
            <a:avLst/>
          </a:prstGeom>
        </p:spPr>
        <p:txBody>
          <a:bodyPr vert="horz" wrap="square" lIns="0" tIns="13335" rIns="0" bIns="0" rtlCol="0">
            <a:spAutoFit/>
          </a:bodyPr>
          <a:lstStyle/>
          <a:p>
            <a:pPr marL="12700" marR="5080" lvl="0" indent="0" algn="l" defTabSz="914400" rtl="0" eaLnBrk="1" fontAlgn="auto" latinLnBrk="0" hangingPunct="1">
              <a:lnSpc>
                <a:spcPct val="100000"/>
              </a:lnSpc>
              <a:spcBef>
                <a:spcPts val="105"/>
              </a:spcBef>
              <a:spcAft>
                <a:spcPts val="0"/>
              </a:spcAft>
              <a:buClrTx/>
              <a:buSzTx/>
              <a:buFontTx/>
              <a:buNone/>
              <a:tabLst/>
              <a:defRPr/>
            </a:pPr>
            <a:r>
              <a:rPr kumimoji="0" sz="2000" b="0" i="0" u="none" strike="noStrike" kern="1200" cap="none" spc="-15" normalizeH="0" baseline="0" noProof="0">
                <a:ln>
                  <a:noFill/>
                </a:ln>
                <a:solidFill>
                  <a:srgbClr val="FFFFFF"/>
                </a:solidFill>
                <a:effectLst/>
                <a:uLnTx/>
                <a:uFillTx/>
                <a:latin typeface="Arial MT"/>
                <a:ea typeface="+mn-ea"/>
                <a:cs typeface="Arial MT"/>
              </a:rPr>
              <a:t>We</a:t>
            </a:r>
            <a:r>
              <a:rPr kumimoji="0" sz="2000" b="0" i="0" u="none" strike="noStrike" kern="1200" cap="none" spc="-35" normalizeH="0" baseline="0" noProof="0">
                <a:ln>
                  <a:noFill/>
                </a:ln>
                <a:solidFill>
                  <a:srgbClr val="FFFFFF"/>
                </a:solidFill>
                <a:effectLst/>
                <a:uLnTx/>
                <a:uFillTx/>
                <a:latin typeface="Arial MT"/>
                <a:ea typeface="+mn-ea"/>
                <a:cs typeface="Arial MT"/>
              </a:rPr>
              <a:t> </a:t>
            </a:r>
            <a:r>
              <a:rPr kumimoji="0" sz="2000" b="0" i="0" u="none" strike="noStrike" kern="1200" cap="none" spc="0" normalizeH="0" baseline="0" noProof="0">
                <a:ln>
                  <a:noFill/>
                </a:ln>
                <a:solidFill>
                  <a:srgbClr val="FFFFFF"/>
                </a:solidFill>
                <a:effectLst/>
                <a:uLnTx/>
                <a:uFillTx/>
                <a:latin typeface="Arial MT"/>
                <a:ea typeface="+mn-ea"/>
                <a:cs typeface="Arial MT"/>
              </a:rPr>
              <a:t>will</a:t>
            </a:r>
            <a:r>
              <a:rPr kumimoji="0" sz="2000" b="0" i="0" u="none" strike="noStrike" kern="1200" cap="none" spc="-10" normalizeH="0" baseline="0" noProof="0">
                <a:ln>
                  <a:noFill/>
                </a:ln>
                <a:solidFill>
                  <a:srgbClr val="FFFFFF"/>
                </a:solidFill>
                <a:effectLst/>
                <a:uLnTx/>
                <a:uFillTx/>
                <a:latin typeface="Arial MT"/>
                <a:ea typeface="+mn-ea"/>
                <a:cs typeface="Arial MT"/>
              </a:rPr>
              <a:t> </a:t>
            </a:r>
            <a:r>
              <a:rPr kumimoji="0" sz="2000" b="0" i="0" u="none" strike="noStrike" kern="1200" cap="none" spc="0" normalizeH="0" baseline="0" noProof="0">
                <a:ln>
                  <a:noFill/>
                </a:ln>
                <a:solidFill>
                  <a:srgbClr val="FFFFFF"/>
                </a:solidFill>
                <a:effectLst/>
                <a:uLnTx/>
                <a:uFillTx/>
                <a:latin typeface="Arial MT"/>
                <a:ea typeface="+mn-ea"/>
                <a:cs typeface="Arial MT"/>
              </a:rPr>
              <a:t>navigate</a:t>
            </a:r>
            <a:r>
              <a:rPr kumimoji="0" sz="2000" b="0" i="0" u="none" strike="noStrike" kern="1200" cap="none" spc="-35" normalizeH="0" baseline="0" noProof="0">
                <a:ln>
                  <a:noFill/>
                </a:ln>
                <a:solidFill>
                  <a:srgbClr val="FFFFFF"/>
                </a:solidFill>
                <a:effectLst/>
                <a:uLnTx/>
                <a:uFillTx/>
                <a:latin typeface="Arial MT"/>
                <a:ea typeface="+mn-ea"/>
                <a:cs typeface="Arial MT"/>
              </a:rPr>
              <a:t> </a:t>
            </a:r>
            <a:r>
              <a:rPr kumimoji="0" sz="2000" b="0" i="0" u="none" strike="noStrike" kern="1200" cap="none" spc="0" normalizeH="0" baseline="0" noProof="0">
                <a:ln>
                  <a:noFill/>
                </a:ln>
                <a:solidFill>
                  <a:srgbClr val="FFFFFF"/>
                </a:solidFill>
                <a:effectLst/>
                <a:uLnTx/>
                <a:uFillTx/>
                <a:latin typeface="Arial MT"/>
                <a:ea typeface="+mn-ea"/>
                <a:cs typeface="Arial MT"/>
              </a:rPr>
              <a:t>micro</a:t>
            </a:r>
            <a:r>
              <a:rPr kumimoji="0" sz="2000" b="0" i="0" u="none" strike="noStrike" kern="1200" cap="none" spc="-45" normalizeH="0" baseline="0" noProof="0">
                <a:ln>
                  <a:noFill/>
                </a:ln>
                <a:solidFill>
                  <a:srgbClr val="FFFFFF"/>
                </a:solidFill>
                <a:effectLst/>
                <a:uLnTx/>
                <a:uFillTx/>
                <a:latin typeface="Arial MT"/>
                <a:ea typeface="+mn-ea"/>
                <a:cs typeface="Arial MT"/>
              </a:rPr>
              <a:t> </a:t>
            </a:r>
            <a:r>
              <a:rPr kumimoji="0" sz="2000" b="0" i="0" u="none" strike="noStrike" kern="1200" cap="none" spc="0" normalizeH="0" baseline="0" noProof="0">
                <a:ln>
                  <a:noFill/>
                </a:ln>
                <a:solidFill>
                  <a:srgbClr val="FFFFFF"/>
                </a:solidFill>
                <a:effectLst/>
                <a:uLnTx/>
                <a:uFillTx/>
                <a:latin typeface="Arial MT"/>
                <a:ea typeface="+mn-ea"/>
                <a:cs typeface="Arial MT"/>
              </a:rPr>
              <a:t>and </a:t>
            </a:r>
            <a:r>
              <a:rPr kumimoji="0" sz="2000" b="0" i="0" u="none" strike="noStrike" kern="1200" cap="none" spc="-540" normalizeH="0" baseline="0" noProof="0">
                <a:ln>
                  <a:noFill/>
                </a:ln>
                <a:solidFill>
                  <a:srgbClr val="FFFFFF"/>
                </a:solidFill>
                <a:effectLst/>
                <a:uLnTx/>
                <a:uFillTx/>
                <a:latin typeface="Arial MT"/>
                <a:ea typeface="+mn-ea"/>
                <a:cs typeface="Arial MT"/>
              </a:rPr>
              <a:t> </a:t>
            </a:r>
            <a:r>
              <a:rPr kumimoji="0" sz="2000" b="0" i="0" u="none" strike="noStrike" kern="1200" cap="none" spc="0" normalizeH="0" baseline="0" noProof="0">
                <a:ln>
                  <a:noFill/>
                </a:ln>
                <a:solidFill>
                  <a:srgbClr val="FFFFFF"/>
                </a:solidFill>
                <a:effectLst/>
                <a:uLnTx/>
                <a:uFillTx/>
                <a:latin typeface="Arial MT"/>
                <a:ea typeface="+mn-ea"/>
                <a:cs typeface="Arial MT"/>
              </a:rPr>
              <a:t>small business owners to </a:t>
            </a:r>
            <a:r>
              <a:rPr kumimoji="0" sz="2000" b="0" i="0" u="none" strike="noStrike" kern="1200" cap="none" spc="5" normalizeH="0" baseline="0" noProof="0">
                <a:ln>
                  <a:noFill/>
                </a:ln>
                <a:solidFill>
                  <a:srgbClr val="FFFFFF"/>
                </a:solidFill>
                <a:effectLst/>
                <a:uLnTx/>
                <a:uFillTx/>
                <a:latin typeface="Arial MT"/>
                <a:ea typeface="+mn-ea"/>
                <a:cs typeface="Arial MT"/>
              </a:rPr>
              <a:t> </a:t>
            </a:r>
            <a:r>
              <a:rPr kumimoji="0" sz="2000" b="0" i="0" u="none" strike="noStrike" kern="1200" cap="none" spc="0" normalizeH="0" baseline="0" noProof="0">
                <a:ln>
                  <a:noFill/>
                </a:ln>
                <a:solidFill>
                  <a:srgbClr val="FFFFFF"/>
                </a:solidFill>
                <a:effectLst/>
                <a:uLnTx/>
                <a:uFillTx/>
                <a:latin typeface="Arial MT"/>
                <a:ea typeface="+mn-ea"/>
                <a:cs typeface="Arial MT"/>
              </a:rPr>
              <a:t>support; helping their </a:t>
            </a:r>
            <a:r>
              <a:rPr kumimoji="0" sz="2000" b="0" i="0" u="none" strike="noStrike" kern="1200" cap="none" spc="5" normalizeH="0" baseline="0" noProof="0">
                <a:ln>
                  <a:noFill/>
                </a:ln>
                <a:solidFill>
                  <a:srgbClr val="FFFFFF"/>
                </a:solidFill>
                <a:effectLst/>
                <a:uLnTx/>
                <a:uFillTx/>
                <a:latin typeface="Arial MT"/>
                <a:ea typeface="+mn-ea"/>
                <a:cs typeface="Arial MT"/>
              </a:rPr>
              <a:t> </a:t>
            </a:r>
            <a:r>
              <a:rPr kumimoji="0" sz="2000" b="0" i="0" u="none" strike="noStrike" kern="1200" cap="none" spc="0" normalizeH="0" baseline="0" noProof="0">
                <a:ln>
                  <a:noFill/>
                </a:ln>
                <a:solidFill>
                  <a:srgbClr val="FFFFFF"/>
                </a:solidFill>
                <a:effectLst/>
                <a:uLnTx/>
                <a:uFillTx/>
                <a:latin typeface="Arial MT"/>
                <a:ea typeface="+mn-ea"/>
                <a:cs typeface="Arial MT"/>
              </a:rPr>
              <a:t>households to become </a:t>
            </a:r>
            <a:r>
              <a:rPr kumimoji="0" sz="2000" b="0" i="0" u="none" strike="noStrike" kern="1200" cap="none" spc="5" normalizeH="0" baseline="0" noProof="0">
                <a:ln>
                  <a:noFill/>
                </a:ln>
                <a:solidFill>
                  <a:srgbClr val="FFFFFF"/>
                </a:solidFill>
                <a:effectLst/>
                <a:uLnTx/>
                <a:uFillTx/>
                <a:latin typeface="Arial MT"/>
                <a:ea typeface="+mn-ea"/>
                <a:cs typeface="Arial MT"/>
              </a:rPr>
              <a:t> </a:t>
            </a:r>
            <a:r>
              <a:rPr kumimoji="0" sz="2000" b="0" i="0" u="none" strike="noStrike" kern="1200" cap="none" spc="0" normalizeH="0" baseline="0" noProof="0">
                <a:ln>
                  <a:noFill/>
                </a:ln>
                <a:solidFill>
                  <a:srgbClr val="FFFFFF"/>
                </a:solidFill>
                <a:effectLst/>
                <a:uLnTx/>
                <a:uFillTx/>
                <a:latin typeface="Arial MT"/>
                <a:ea typeface="+mn-ea"/>
                <a:cs typeface="Arial MT"/>
              </a:rPr>
              <a:t>financially</a:t>
            </a:r>
            <a:r>
              <a:rPr kumimoji="0" sz="2000" b="0" i="0" u="none" strike="noStrike" kern="1200" cap="none" spc="-15" normalizeH="0" baseline="0" noProof="0">
                <a:ln>
                  <a:noFill/>
                </a:ln>
                <a:solidFill>
                  <a:srgbClr val="FFFFFF"/>
                </a:solidFill>
                <a:effectLst/>
                <a:uLnTx/>
                <a:uFillTx/>
                <a:latin typeface="Arial MT"/>
                <a:ea typeface="+mn-ea"/>
                <a:cs typeface="Arial MT"/>
              </a:rPr>
              <a:t> </a:t>
            </a:r>
            <a:r>
              <a:rPr kumimoji="0" sz="2000" b="0" i="0" u="none" strike="noStrike" kern="1200" cap="none" spc="0" normalizeH="0" baseline="0" noProof="0">
                <a:ln>
                  <a:noFill/>
                </a:ln>
                <a:solidFill>
                  <a:srgbClr val="FFFFFF"/>
                </a:solidFill>
                <a:effectLst/>
                <a:uLnTx/>
                <a:uFillTx/>
                <a:latin typeface="Arial MT"/>
                <a:ea typeface="+mn-ea"/>
                <a:cs typeface="Arial MT"/>
              </a:rPr>
              <a:t>resilient.</a:t>
            </a:r>
            <a:endParaRPr kumimoji="0" sz="2000" b="0" i="0" u="none" strike="noStrike" kern="1200" cap="none" spc="0" normalizeH="0" baseline="0" noProof="0">
              <a:ln>
                <a:noFill/>
              </a:ln>
              <a:solidFill>
                <a:prstClr val="black"/>
              </a:solidFill>
              <a:effectLst/>
              <a:uLnTx/>
              <a:uFillTx/>
              <a:latin typeface="Arial MT"/>
              <a:ea typeface="+mn-ea"/>
              <a:cs typeface="Arial MT"/>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5076825" cy="6858000"/>
          </a:xfrm>
          <a:custGeom>
            <a:avLst/>
            <a:gdLst/>
            <a:ahLst/>
            <a:cxnLst/>
            <a:rect l="l" t="t" r="r" b="b"/>
            <a:pathLst>
              <a:path w="5076825" h="6858000">
                <a:moveTo>
                  <a:pt x="5076444" y="0"/>
                </a:moveTo>
                <a:lnTo>
                  <a:pt x="0" y="0"/>
                </a:lnTo>
                <a:lnTo>
                  <a:pt x="0" y="6858000"/>
                </a:lnTo>
                <a:lnTo>
                  <a:pt x="5076444" y="6858000"/>
                </a:lnTo>
                <a:lnTo>
                  <a:pt x="5076444" y="0"/>
                </a:lnTo>
                <a:close/>
              </a:path>
            </a:pathLst>
          </a:custGeom>
          <a:solidFill>
            <a:srgbClr val="00525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376224" y="706958"/>
            <a:ext cx="3369945" cy="452120"/>
          </a:xfrm>
          <a:prstGeom prst="rect">
            <a:avLst/>
          </a:prstGeom>
        </p:spPr>
        <p:txBody>
          <a:bodyPr vert="horz" wrap="square" lIns="0" tIns="12065" rIns="0" bIns="0" rtlCol="0">
            <a:spAutoFit/>
          </a:bodyPr>
          <a:lstStyle/>
          <a:p>
            <a:pPr marL="12700">
              <a:lnSpc>
                <a:spcPct val="100000"/>
              </a:lnSpc>
              <a:spcBef>
                <a:spcPts val="95"/>
              </a:spcBef>
            </a:pPr>
            <a:r>
              <a:rPr sz="2800" b="1" spc="-110">
                <a:solidFill>
                  <a:srgbClr val="FAA96C"/>
                </a:solidFill>
                <a:latin typeface="Arial"/>
                <a:cs typeface="Arial"/>
              </a:rPr>
              <a:t>Ou</a:t>
            </a:r>
            <a:r>
              <a:rPr sz="2800" b="1" spc="-5">
                <a:solidFill>
                  <a:srgbClr val="FAA96C"/>
                </a:solidFill>
                <a:latin typeface="Arial"/>
                <a:cs typeface="Arial"/>
              </a:rPr>
              <a:t>r</a:t>
            </a:r>
            <a:r>
              <a:rPr sz="2800" b="1" spc="-200">
                <a:solidFill>
                  <a:srgbClr val="FAA96C"/>
                </a:solidFill>
                <a:latin typeface="Arial"/>
                <a:cs typeface="Arial"/>
              </a:rPr>
              <a:t> </a:t>
            </a:r>
            <a:r>
              <a:rPr sz="2800" b="1" spc="-100">
                <a:solidFill>
                  <a:srgbClr val="FAA96C"/>
                </a:solidFill>
                <a:latin typeface="Arial"/>
                <a:cs typeface="Arial"/>
              </a:rPr>
              <a:t>c</a:t>
            </a:r>
            <a:r>
              <a:rPr sz="2800" b="1" spc="-110">
                <a:solidFill>
                  <a:srgbClr val="FAA96C"/>
                </a:solidFill>
                <a:latin typeface="Arial"/>
                <a:cs typeface="Arial"/>
              </a:rPr>
              <a:t>ommun</a:t>
            </a:r>
            <a:r>
              <a:rPr sz="2800" b="1" spc="-100">
                <a:solidFill>
                  <a:srgbClr val="FAA96C"/>
                </a:solidFill>
                <a:latin typeface="Arial"/>
                <a:cs typeface="Arial"/>
              </a:rPr>
              <a:t>it</a:t>
            </a:r>
            <a:r>
              <a:rPr sz="2800" b="1" spc="-5">
                <a:solidFill>
                  <a:srgbClr val="FAA96C"/>
                </a:solidFill>
                <a:latin typeface="Arial"/>
                <a:cs typeface="Arial"/>
              </a:rPr>
              <a:t>y</a:t>
            </a:r>
            <a:r>
              <a:rPr sz="2800" b="1" spc="-200">
                <a:solidFill>
                  <a:srgbClr val="FAA96C"/>
                </a:solidFill>
                <a:latin typeface="Arial"/>
                <a:cs typeface="Arial"/>
              </a:rPr>
              <a:t> </a:t>
            </a:r>
            <a:r>
              <a:rPr sz="2800" b="1" spc="-100">
                <a:solidFill>
                  <a:srgbClr val="FAA96C"/>
                </a:solidFill>
                <a:latin typeface="Arial"/>
                <a:cs typeface="Arial"/>
              </a:rPr>
              <a:t>tea</a:t>
            </a:r>
            <a:r>
              <a:rPr sz="2800" b="1" spc="-5">
                <a:solidFill>
                  <a:srgbClr val="FAA96C"/>
                </a:solidFill>
                <a:latin typeface="Arial"/>
                <a:cs typeface="Arial"/>
              </a:rPr>
              <a:t>m</a:t>
            </a:r>
            <a:endParaRPr sz="2800">
              <a:latin typeface="Arial"/>
              <a:cs typeface="Arial"/>
            </a:endParaRPr>
          </a:p>
        </p:txBody>
      </p:sp>
      <p:sp>
        <p:nvSpPr>
          <p:cNvPr id="4" name="object 4"/>
          <p:cNvSpPr txBox="1"/>
          <p:nvPr/>
        </p:nvSpPr>
        <p:spPr>
          <a:xfrm>
            <a:off x="377748" y="1453387"/>
            <a:ext cx="3425190" cy="2952115"/>
          </a:xfrm>
          <a:prstGeom prst="rect">
            <a:avLst/>
          </a:prstGeom>
        </p:spPr>
        <p:txBody>
          <a:bodyPr vert="horz" wrap="square" lIns="0" tIns="12065" rIns="0" bIns="0" rtlCol="0">
            <a:spAutoFit/>
          </a:bodyPr>
          <a:lstStyle/>
          <a:p>
            <a:pPr marL="12700" marR="5080" lvl="0" indent="0" algn="l" defTabSz="914400" rtl="0" eaLnBrk="1" fontAlgn="auto" latinLnBrk="0" hangingPunct="1">
              <a:lnSpc>
                <a:spcPct val="100000"/>
              </a:lnSpc>
              <a:spcBef>
                <a:spcPts val="95"/>
              </a:spcBef>
              <a:spcAft>
                <a:spcPts val="0"/>
              </a:spcAft>
              <a:buClrTx/>
              <a:buSzTx/>
              <a:buFontTx/>
              <a:buNone/>
              <a:tabLst/>
              <a:defRPr/>
            </a:pPr>
            <a:r>
              <a:rPr kumimoji="0" sz="1600" b="0" i="0" u="none" strike="noStrike" kern="1200" cap="none" spc="-10" normalizeH="0" baseline="0" noProof="0">
                <a:ln>
                  <a:noFill/>
                </a:ln>
                <a:solidFill>
                  <a:srgbClr val="FFFFFF"/>
                </a:solidFill>
                <a:effectLst/>
                <a:uLnTx/>
                <a:uFillTx/>
                <a:latin typeface="Arial MT"/>
                <a:ea typeface="+mn-ea"/>
                <a:cs typeface="Arial MT"/>
              </a:rPr>
              <a:t>Our</a:t>
            </a:r>
            <a:r>
              <a:rPr kumimoji="0" sz="1600" b="0" i="0" u="none" strike="noStrike" kern="1200" cap="none" spc="10" normalizeH="0" baseline="0" noProof="0">
                <a:ln>
                  <a:noFill/>
                </a:ln>
                <a:solidFill>
                  <a:srgbClr val="FFFFFF"/>
                </a:solidFill>
                <a:effectLst/>
                <a:uLnTx/>
                <a:uFillTx/>
                <a:latin typeface="Arial MT"/>
                <a:ea typeface="+mn-ea"/>
                <a:cs typeface="Arial MT"/>
              </a:rPr>
              <a:t> </a:t>
            </a:r>
            <a:r>
              <a:rPr kumimoji="0" sz="1600" b="0" i="0" u="none" strike="noStrike" kern="1200" cap="none" spc="-5" normalizeH="0" baseline="0" noProof="0">
                <a:ln>
                  <a:noFill/>
                </a:ln>
                <a:solidFill>
                  <a:srgbClr val="FFFFFF"/>
                </a:solidFill>
                <a:effectLst/>
                <a:uLnTx/>
                <a:uFillTx/>
                <a:latin typeface="Arial MT"/>
                <a:ea typeface="+mn-ea"/>
                <a:cs typeface="Arial MT"/>
              </a:rPr>
              <a:t>business</a:t>
            </a:r>
            <a:r>
              <a:rPr kumimoji="0" sz="1600" b="0" i="0" u="none" strike="noStrike" kern="1200" cap="none" spc="-10" normalizeH="0" baseline="0" noProof="0">
                <a:ln>
                  <a:noFill/>
                </a:ln>
                <a:solidFill>
                  <a:srgbClr val="FFFFFF"/>
                </a:solidFill>
                <a:effectLst/>
                <a:uLnTx/>
                <a:uFillTx/>
                <a:latin typeface="Arial MT"/>
                <a:ea typeface="+mn-ea"/>
                <a:cs typeface="Arial MT"/>
              </a:rPr>
              <a:t> </a:t>
            </a:r>
            <a:r>
              <a:rPr kumimoji="0" sz="1600" b="0" i="0" u="none" strike="noStrike" kern="1200" cap="none" spc="-5" normalizeH="0" baseline="0" noProof="0">
                <a:ln>
                  <a:noFill/>
                </a:ln>
                <a:solidFill>
                  <a:srgbClr val="FFFFFF"/>
                </a:solidFill>
                <a:effectLst/>
                <a:uLnTx/>
                <a:uFillTx/>
                <a:latin typeface="Arial MT"/>
                <a:ea typeface="+mn-ea"/>
                <a:cs typeface="Arial MT"/>
              </a:rPr>
              <a:t>support</a:t>
            </a:r>
            <a:r>
              <a:rPr kumimoji="0" sz="1600" b="0" i="0" u="none" strike="noStrike" kern="1200" cap="none" spc="5" normalizeH="0" baseline="0" noProof="0">
                <a:ln>
                  <a:noFill/>
                </a:ln>
                <a:solidFill>
                  <a:srgbClr val="FFFFFF"/>
                </a:solidFill>
                <a:effectLst/>
                <a:uLnTx/>
                <a:uFillTx/>
                <a:latin typeface="Arial MT"/>
                <a:ea typeface="+mn-ea"/>
                <a:cs typeface="Arial MT"/>
              </a:rPr>
              <a:t> </a:t>
            </a:r>
            <a:r>
              <a:rPr kumimoji="0" sz="1600" b="0" i="0" u="none" strike="noStrike" kern="1200" cap="none" spc="-5" normalizeH="0" baseline="0" noProof="0">
                <a:ln>
                  <a:noFill/>
                </a:ln>
                <a:solidFill>
                  <a:srgbClr val="FFFFFF"/>
                </a:solidFill>
                <a:effectLst/>
                <a:uLnTx/>
                <a:uFillTx/>
                <a:latin typeface="Arial MT"/>
                <a:ea typeface="+mn-ea"/>
                <a:cs typeface="Arial MT"/>
              </a:rPr>
              <a:t>team</a:t>
            </a:r>
            <a:r>
              <a:rPr kumimoji="0" sz="1600" b="0" i="0" u="none" strike="noStrike" kern="1200" cap="none" spc="25" normalizeH="0" baseline="0" noProof="0">
                <a:ln>
                  <a:noFill/>
                </a:ln>
                <a:solidFill>
                  <a:srgbClr val="FFFFFF"/>
                </a:solidFill>
                <a:effectLst/>
                <a:uLnTx/>
                <a:uFillTx/>
                <a:latin typeface="Arial MT"/>
                <a:ea typeface="+mn-ea"/>
                <a:cs typeface="Arial MT"/>
              </a:rPr>
              <a:t> </a:t>
            </a:r>
            <a:r>
              <a:rPr kumimoji="0" sz="1600" b="0" i="0" u="none" strike="noStrike" kern="1200" cap="none" spc="-5" normalizeH="0" baseline="0" noProof="0">
                <a:ln>
                  <a:noFill/>
                </a:ln>
                <a:solidFill>
                  <a:srgbClr val="FFFFFF"/>
                </a:solidFill>
                <a:effectLst/>
                <a:uLnTx/>
                <a:uFillTx/>
                <a:latin typeface="Arial MT"/>
                <a:ea typeface="+mn-ea"/>
                <a:cs typeface="Arial MT"/>
              </a:rPr>
              <a:t>help </a:t>
            </a:r>
            <a:r>
              <a:rPr kumimoji="0" sz="1600" b="0" i="0" u="none" strike="noStrike" kern="1200" cap="none" spc="0" normalizeH="0" baseline="0" noProof="0">
                <a:ln>
                  <a:noFill/>
                </a:ln>
                <a:solidFill>
                  <a:srgbClr val="FFFFFF"/>
                </a:solidFill>
                <a:effectLst/>
                <a:uLnTx/>
                <a:uFillTx/>
                <a:latin typeface="Arial MT"/>
                <a:ea typeface="+mn-ea"/>
                <a:cs typeface="Arial MT"/>
              </a:rPr>
              <a:t> </a:t>
            </a:r>
            <a:r>
              <a:rPr kumimoji="0" sz="1600" b="0" i="0" u="none" strike="noStrike" kern="1200" cap="none" spc="-5" normalizeH="0" baseline="0" noProof="0">
                <a:ln>
                  <a:noFill/>
                </a:ln>
                <a:solidFill>
                  <a:srgbClr val="FFFFFF"/>
                </a:solidFill>
                <a:effectLst/>
                <a:uLnTx/>
                <a:uFillTx/>
                <a:latin typeface="Arial MT"/>
                <a:ea typeface="+mn-ea"/>
                <a:cs typeface="Arial MT"/>
              </a:rPr>
              <a:t>businesses</a:t>
            </a:r>
            <a:r>
              <a:rPr kumimoji="0" sz="1600" b="0" i="0" u="none" strike="noStrike" kern="1200" cap="none" spc="-20" normalizeH="0" baseline="0" noProof="0">
                <a:ln>
                  <a:noFill/>
                </a:ln>
                <a:solidFill>
                  <a:srgbClr val="FFFFFF"/>
                </a:solidFill>
                <a:effectLst/>
                <a:uLnTx/>
                <a:uFillTx/>
                <a:latin typeface="Arial MT"/>
                <a:ea typeface="+mn-ea"/>
                <a:cs typeface="Arial MT"/>
              </a:rPr>
              <a:t> </a:t>
            </a:r>
            <a:r>
              <a:rPr kumimoji="0" sz="1600" b="0" i="0" u="none" strike="noStrike" kern="1200" cap="none" spc="-5" normalizeH="0" baseline="0" noProof="0">
                <a:ln>
                  <a:noFill/>
                </a:ln>
                <a:solidFill>
                  <a:srgbClr val="FFFFFF"/>
                </a:solidFill>
                <a:effectLst/>
                <a:uLnTx/>
                <a:uFillTx/>
                <a:latin typeface="Arial MT"/>
                <a:ea typeface="+mn-ea"/>
                <a:cs typeface="Arial MT"/>
              </a:rPr>
              <a:t>to</a:t>
            </a:r>
            <a:r>
              <a:rPr kumimoji="0" sz="1600" b="0" i="0" u="none" strike="noStrike" kern="1200" cap="none" spc="10" normalizeH="0" baseline="0" noProof="0">
                <a:ln>
                  <a:noFill/>
                </a:ln>
                <a:solidFill>
                  <a:srgbClr val="FFFFFF"/>
                </a:solidFill>
                <a:effectLst/>
                <a:uLnTx/>
                <a:uFillTx/>
                <a:latin typeface="Arial MT"/>
                <a:ea typeface="+mn-ea"/>
                <a:cs typeface="Arial MT"/>
              </a:rPr>
              <a:t> </a:t>
            </a:r>
            <a:r>
              <a:rPr kumimoji="0" sz="1600" b="0" i="0" u="none" strike="noStrike" kern="1200" cap="none" spc="-5" normalizeH="0" baseline="0" noProof="0">
                <a:ln>
                  <a:noFill/>
                </a:ln>
                <a:solidFill>
                  <a:srgbClr val="FFFFFF"/>
                </a:solidFill>
                <a:effectLst/>
                <a:uLnTx/>
                <a:uFillTx/>
                <a:latin typeface="Arial MT"/>
                <a:ea typeface="+mn-ea"/>
                <a:cs typeface="Arial MT"/>
              </a:rPr>
              <a:t>understand</a:t>
            </a:r>
            <a:r>
              <a:rPr kumimoji="0" sz="1600" b="0" i="0" u="none" strike="noStrike" kern="1200" cap="none" spc="10" normalizeH="0" baseline="0" noProof="0">
                <a:ln>
                  <a:noFill/>
                </a:ln>
                <a:solidFill>
                  <a:srgbClr val="FFFFFF"/>
                </a:solidFill>
                <a:effectLst/>
                <a:uLnTx/>
                <a:uFillTx/>
                <a:latin typeface="Arial MT"/>
                <a:ea typeface="+mn-ea"/>
                <a:cs typeface="Arial MT"/>
              </a:rPr>
              <a:t> </a:t>
            </a:r>
            <a:r>
              <a:rPr kumimoji="0" sz="1600" b="0" i="0" u="none" strike="noStrike" kern="1200" cap="none" spc="-10" normalizeH="0" baseline="0" noProof="0">
                <a:ln>
                  <a:noFill/>
                </a:ln>
                <a:solidFill>
                  <a:srgbClr val="FFFFFF"/>
                </a:solidFill>
                <a:effectLst/>
                <a:uLnTx/>
                <a:uFillTx/>
                <a:latin typeface="Arial MT"/>
                <a:ea typeface="+mn-ea"/>
                <a:cs typeface="Arial MT"/>
              </a:rPr>
              <a:t>what</a:t>
            </a:r>
            <a:r>
              <a:rPr kumimoji="0" sz="1600" b="0" i="0" u="none" strike="noStrike" kern="1200" cap="none" spc="20" normalizeH="0" baseline="0" noProof="0">
                <a:ln>
                  <a:noFill/>
                </a:ln>
                <a:solidFill>
                  <a:srgbClr val="FFFFFF"/>
                </a:solidFill>
                <a:effectLst/>
                <a:uLnTx/>
                <a:uFillTx/>
                <a:latin typeface="Arial MT"/>
                <a:ea typeface="+mn-ea"/>
                <a:cs typeface="Arial MT"/>
              </a:rPr>
              <a:t> </a:t>
            </a:r>
            <a:r>
              <a:rPr kumimoji="0" sz="1600" b="0" i="0" u="none" strike="noStrike" kern="1200" cap="none" spc="-5" normalizeH="0" baseline="0" noProof="0">
                <a:ln>
                  <a:noFill/>
                </a:ln>
                <a:solidFill>
                  <a:srgbClr val="FFFFFF"/>
                </a:solidFill>
                <a:effectLst/>
                <a:uLnTx/>
                <a:uFillTx/>
                <a:latin typeface="Arial MT"/>
                <a:ea typeface="+mn-ea"/>
                <a:cs typeface="Arial MT"/>
              </a:rPr>
              <a:t>they </a:t>
            </a:r>
            <a:r>
              <a:rPr kumimoji="0" sz="1600" b="0" i="0" u="none" strike="noStrike" kern="1200" cap="none" spc="0" normalizeH="0" baseline="0" noProof="0">
                <a:ln>
                  <a:noFill/>
                </a:ln>
                <a:solidFill>
                  <a:srgbClr val="FFFFFF"/>
                </a:solidFill>
                <a:effectLst/>
                <a:uLnTx/>
                <a:uFillTx/>
                <a:latin typeface="Arial MT"/>
                <a:ea typeface="+mn-ea"/>
                <a:cs typeface="Arial MT"/>
              </a:rPr>
              <a:t> </a:t>
            </a:r>
            <a:r>
              <a:rPr kumimoji="0" sz="1600" b="0" i="0" u="none" strike="noStrike" kern="1200" cap="none" spc="-5" normalizeH="0" baseline="0" noProof="0">
                <a:ln>
                  <a:noFill/>
                </a:ln>
                <a:solidFill>
                  <a:srgbClr val="FFFFFF"/>
                </a:solidFill>
                <a:effectLst/>
                <a:uLnTx/>
                <a:uFillTx/>
                <a:latin typeface="Arial MT"/>
                <a:ea typeface="+mn-ea"/>
                <a:cs typeface="Arial MT"/>
              </a:rPr>
              <a:t>need,</a:t>
            </a:r>
            <a:r>
              <a:rPr kumimoji="0" sz="1600" b="0" i="0" u="none" strike="noStrike" kern="1200" cap="none" spc="5" normalizeH="0" baseline="0" noProof="0">
                <a:ln>
                  <a:noFill/>
                </a:ln>
                <a:solidFill>
                  <a:srgbClr val="FFFFFF"/>
                </a:solidFill>
                <a:effectLst/>
                <a:uLnTx/>
                <a:uFillTx/>
                <a:latin typeface="Arial MT"/>
                <a:ea typeface="+mn-ea"/>
                <a:cs typeface="Arial MT"/>
              </a:rPr>
              <a:t> </a:t>
            </a:r>
            <a:r>
              <a:rPr kumimoji="0" sz="1600" b="0" i="0" u="none" strike="noStrike" kern="1200" cap="none" spc="-5" normalizeH="0" baseline="0" noProof="0">
                <a:ln>
                  <a:noFill/>
                </a:ln>
                <a:solidFill>
                  <a:srgbClr val="FFFFFF"/>
                </a:solidFill>
                <a:effectLst/>
                <a:uLnTx/>
                <a:uFillTx/>
                <a:latin typeface="Arial MT"/>
                <a:ea typeface="+mn-ea"/>
                <a:cs typeface="Arial MT"/>
              </a:rPr>
              <a:t>what</a:t>
            </a:r>
            <a:r>
              <a:rPr kumimoji="0" sz="1600" b="0" i="0" u="none" strike="noStrike" kern="1200" cap="none" spc="20" normalizeH="0" baseline="0" noProof="0">
                <a:ln>
                  <a:noFill/>
                </a:ln>
                <a:solidFill>
                  <a:srgbClr val="FFFFFF"/>
                </a:solidFill>
                <a:effectLst/>
                <a:uLnTx/>
                <a:uFillTx/>
                <a:latin typeface="Arial MT"/>
                <a:ea typeface="+mn-ea"/>
                <a:cs typeface="Arial MT"/>
              </a:rPr>
              <a:t> </a:t>
            </a:r>
            <a:r>
              <a:rPr kumimoji="0" sz="1600" b="0" i="0" u="none" strike="noStrike" kern="1200" cap="none" spc="-5" normalizeH="0" baseline="0" noProof="0">
                <a:ln>
                  <a:noFill/>
                </a:ln>
                <a:solidFill>
                  <a:srgbClr val="FFFFFF"/>
                </a:solidFill>
                <a:effectLst/>
                <a:uLnTx/>
                <a:uFillTx/>
                <a:latin typeface="Arial MT"/>
                <a:ea typeface="+mn-ea"/>
                <a:cs typeface="Arial MT"/>
              </a:rPr>
              <a:t>is</a:t>
            </a:r>
            <a:r>
              <a:rPr kumimoji="0" sz="1600" b="0" i="0" u="none" strike="noStrike" kern="1200" cap="none" spc="-10" normalizeH="0" baseline="0" noProof="0">
                <a:ln>
                  <a:noFill/>
                </a:ln>
                <a:solidFill>
                  <a:srgbClr val="FFFFFF"/>
                </a:solidFill>
                <a:effectLst/>
                <a:uLnTx/>
                <a:uFillTx/>
                <a:latin typeface="Arial MT"/>
                <a:ea typeface="+mn-ea"/>
                <a:cs typeface="Arial MT"/>
              </a:rPr>
              <a:t> </a:t>
            </a:r>
            <a:r>
              <a:rPr kumimoji="0" sz="1600" b="0" i="0" u="none" strike="noStrike" kern="1200" cap="none" spc="-5" normalizeH="0" baseline="0" noProof="0">
                <a:ln>
                  <a:noFill/>
                </a:ln>
                <a:solidFill>
                  <a:srgbClr val="FFFFFF"/>
                </a:solidFill>
                <a:effectLst/>
                <a:uLnTx/>
                <a:uFillTx/>
                <a:latin typeface="Arial MT"/>
                <a:ea typeface="+mn-ea"/>
                <a:cs typeface="Arial MT"/>
              </a:rPr>
              <a:t>available,</a:t>
            </a:r>
            <a:r>
              <a:rPr kumimoji="0" sz="1600" b="0" i="0" u="none" strike="noStrike" kern="1200" cap="none" spc="-25" normalizeH="0" baseline="0" noProof="0">
                <a:ln>
                  <a:noFill/>
                </a:ln>
                <a:solidFill>
                  <a:srgbClr val="FFFFFF"/>
                </a:solidFill>
                <a:effectLst/>
                <a:uLnTx/>
                <a:uFillTx/>
                <a:latin typeface="Arial MT"/>
                <a:ea typeface="+mn-ea"/>
                <a:cs typeface="Arial MT"/>
              </a:rPr>
              <a:t> </a:t>
            </a:r>
            <a:r>
              <a:rPr kumimoji="0" sz="1600" b="0" i="0" u="none" strike="noStrike" kern="1200" cap="none" spc="-5" normalizeH="0" baseline="0" noProof="0">
                <a:ln>
                  <a:noFill/>
                </a:ln>
                <a:solidFill>
                  <a:srgbClr val="FFFFFF"/>
                </a:solidFill>
                <a:effectLst/>
                <a:uLnTx/>
                <a:uFillTx/>
                <a:latin typeface="Arial MT"/>
                <a:ea typeface="+mn-ea"/>
                <a:cs typeface="Arial MT"/>
              </a:rPr>
              <a:t>and make </a:t>
            </a:r>
            <a:r>
              <a:rPr kumimoji="0" sz="1600" b="0" i="0" u="none" strike="noStrike" kern="1200" cap="none" spc="0" normalizeH="0" baseline="0" noProof="0">
                <a:ln>
                  <a:noFill/>
                </a:ln>
                <a:solidFill>
                  <a:srgbClr val="FFFFFF"/>
                </a:solidFill>
                <a:effectLst/>
                <a:uLnTx/>
                <a:uFillTx/>
                <a:latin typeface="Arial MT"/>
                <a:ea typeface="+mn-ea"/>
                <a:cs typeface="Arial MT"/>
              </a:rPr>
              <a:t> </a:t>
            </a:r>
            <a:r>
              <a:rPr kumimoji="0" sz="1600" b="0" i="0" u="none" strike="noStrike" kern="1200" cap="none" spc="-5" normalizeH="0" baseline="0" noProof="0">
                <a:ln>
                  <a:noFill/>
                </a:ln>
                <a:solidFill>
                  <a:srgbClr val="FFFFFF"/>
                </a:solidFill>
                <a:effectLst/>
                <a:uLnTx/>
                <a:uFillTx/>
                <a:latin typeface="Arial MT"/>
                <a:ea typeface="+mn-ea"/>
                <a:cs typeface="Arial MT"/>
              </a:rPr>
              <a:t>referrals</a:t>
            </a:r>
            <a:r>
              <a:rPr kumimoji="0" sz="1600" b="0" i="0" u="none" strike="noStrike" kern="1200" cap="none" spc="30" normalizeH="0" baseline="0" noProof="0">
                <a:ln>
                  <a:noFill/>
                </a:ln>
                <a:solidFill>
                  <a:srgbClr val="FFFFFF"/>
                </a:solidFill>
                <a:effectLst/>
                <a:uLnTx/>
                <a:uFillTx/>
                <a:latin typeface="Arial MT"/>
                <a:ea typeface="+mn-ea"/>
                <a:cs typeface="Arial MT"/>
              </a:rPr>
              <a:t> </a:t>
            </a:r>
            <a:r>
              <a:rPr kumimoji="0" sz="1600" b="0" i="0" u="none" strike="noStrike" kern="1200" cap="none" spc="-5" normalizeH="0" baseline="0" noProof="0">
                <a:ln>
                  <a:noFill/>
                </a:ln>
                <a:solidFill>
                  <a:srgbClr val="FFFFFF"/>
                </a:solidFill>
                <a:effectLst/>
                <a:uLnTx/>
                <a:uFillTx/>
                <a:latin typeface="Arial MT"/>
                <a:ea typeface="+mn-ea"/>
                <a:cs typeface="Arial MT"/>
              </a:rPr>
              <a:t>to</a:t>
            </a:r>
            <a:r>
              <a:rPr kumimoji="0" sz="1600" b="0" i="0" u="none" strike="noStrike" kern="1200" cap="none" spc="15" normalizeH="0" baseline="0" noProof="0">
                <a:ln>
                  <a:noFill/>
                </a:ln>
                <a:solidFill>
                  <a:srgbClr val="FFFFFF"/>
                </a:solidFill>
                <a:effectLst/>
                <a:uLnTx/>
                <a:uFillTx/>
                <a:latin typeface="Arial MT"/>
                <a:ea typeface="+mn-ea"/>
                <a:cs typeface="Arial MT"/>
              </a:rPr>
              <a:t> </a:t>
            </a:r>
            <a:r>
              <a:rPr kumimoji="0" sz="1600" b="0" i="0" u="none" strike="noStrike" kern="1200" cap="none" spc="-5" normalizeH="0" baseline="0" noProof="0">
                <a:ln>
                  <a:noFill/>
                </a:ln>
                <a:solidFill>
                  <a:srgbClr val="FFFFFF"/>
                </a:solidFill>
                <a:effectLst/>
                <a:uLnTx/>
                <a:uFillTx/>
                <a:latin typeface="Arial MT"/>
                <a:ea typeface="+mn-ea"/>
                <a:cs typeface="Arial MT"/>
              </a:rPr>
              <a:t>relevant</a:t>
            </a:r>
            <a:r>
              <a:rPr kumimoji="0" sz="1600" b="0" i="0" u="none" strike="noStrike" kern="1200" cap="none" spc="15" normalizeH="0" baseline="0" noProof="0">
                <a:ln>
                  <a:noFill/>
                </a:ln>
                <a:solidFill>
                  <a:srgbClr val="FFFFFF"/>
                </a:solidFill>
                <a:effectLst/>
                <a:uLnTx/>
                <a:uFillTx/>
                <a:latin typeface="Arial MT"/>
                <a:ea typeface="+mn-ea"/>
                <a:cs typeface="Arial MT"/>
              </a:rPr>
              <a:t> </a:t>
            </a:r>
            <a:r>
              <a:rPr kumimoji="0" sz="1600" b="0" i="0" u="none" strike="noStrike" kern="1200" cap="none" spc="-5" normalizeH="0" baseline="0" noProof="0">
                <a:ln>
                  <a:noFill/>
                </a:ln>
                <a:solidFill>
                  <a:srgbClr val="FFFFFF"/>
                </a:solidFill>
                <a:effectLst/>
                <a:uLnTx/>
                <a:uFillTx/>
                <a:latin typeface="Arial MT"/>
                <a:ea typeface="+mn-ea"/>
                <a:cs typeface="Arial MT"/>
              </a:rPr>
              <a:t>service</a:t>
            </a:r>
            <a:r>
              <a:rPr kumimoji="0" sz="1600" b="0" i="0" u="none" strike="noStrike" kern="1200" cap="none" spc="-10" normalizeH="0" baseline="0" noProof="0">
                <a:ln>
                  <a:noFill/>
                </a:ln>
                <a:solidFill>
                  <a:srgbClr val="FFFFFF"/>
                </a:solidFill>
                <a:effectLst/>
                <a:uLnTx/>
                <a:uFillTx/>
                <a:latin typeface="Arial MT"/>
                <a:ea typeface="+mn-ea"/>
                <a:cs typeface="Arial MT"/>
              </a:rPr>
              <a:t> </a:t>
            </a:r>
            <a:r>
              <a:rPr kumimoji="0" sz="1600" b="0" i="0" u="none" strike="noStrike" kern="1200" cap="none" spc="-5" normalizeH="0" baseline="0" noProof="0">
                <a:ln>
                  <a:noFill/>
                </a:ln>
                <a:solidFill>
                  <a:srgbClr val="FFFFFF"/>
                </a:solidFill>
                <a:effectLst/>
                <a:uLnTx/>
                <a:uFillTx/>
                <a:latin typeface="Arial MT"/>
                <a:ea typeface="+mn-ea"/>
                <a:cs typeface="Arial MT"/>
              </a:rPr>
              <a:t>providers.</a:t>
            </a:r>
            <a:endParaRPr kumimoji="0" sz="1600" b="0" i="0" u="none" strike="noStrike" kern="1200" cap="none" spc="0" normalizeH="0" baseline="0" noProof="0">
              <a:ln>
                <a:noFill/>
              </a:ln>
              <a:solidFill>
                <a:prstClr val="black"/>
              </a:solidFill>
              <a:effectLst/>
              <a:uLnTx/>
              <a:uFillTx/>
              <a:latin typeface="Arial MT"/>
              <a:ea typeface="+mn-ea"/>
              <a:cs typeface="Arial MT"/>
            </a:endParaRPr>
          </a:p>
          <a:p>
            <a:pPr marL="0" marR="0" lvl="0" indent="0" algn="l" defTabSz="914400" rtl="0" eaLnBrk="1" fontAlgn="auto" latinLnBrk="0" hangingPunct="1">
              <a:lnSpc>
                <a:spcPct val="100000"/>
              </a:lnSpc>
              <a:spcBef>
                <a:spcPts val="25"/>
              </a:spcBef>
              <a:spcAft>
                <a:spcPts val="0"/>
              </a:spcAft>
              <a:buClrTx/>
              <a:buSzTx/>
              <a:buFontTx/>
              <a:buNone/>
              <a:tabLst/>
              <a:defRPr/>
            </a:pPr>
            <a:endParaRPr kumimoji="0" sz="1650" b="0" i="0" u="none" strike="noStrike" kern="1200" cap="none" spc="0" normalizeH="0" baseline="0" noProof="0">
              <a:ln>
                <a:noFill/>
              </a:ln>
              <a:solidFill>
                <a:prstClr val="black"/>
              </a:solidFill>
              <a:effectLst/>
              <a:uLnTx/>
              <a:uFillTx/>
              <a:latin typeface="Arial MT"/>
              <a:ea typeface="+mn-ea"/>
              <a:cs typeface="Arial MT"/>
            </a:endParaRPr>
          </a:p>
          <a:p>
            <a:pPr marL="12700" marR="40640" lvl="0" indent="0" algn="l" defTabSz="914400" rtl="0" eaLnBrk="1" fontAlgn="auto" latinLnBrk="0" hangingPunct="1">
              <a:lnSpc>
                <a:spcPct val="100000"/>
              </a:lnSpc>
              <a:spcBef>
                <a:spcPts val="0"/>
              </a:spcBef>
              <a:spcAft>
                <a:spcPts val="0"/>
              </a:spcAft>
              <a:buClrTx/>
              <a:buSzTx/>
              <a:buFontTx/>
              <a:buNone/>
              <a:tabLst/>
              <a:defRPr/>
            </a:pPr>
            <a:r>
              <a:rPr kumimoji="0" sz="1600" b="0" i="0" u="none" strike="noStrike" kern="1200" cap="none" spc="-5" normalizeH="0" baseline="0" noProof="0">
                <a:ln>
                  <a:noFill/>
                </a:ln>
                <a:solidFill>
                  <a:srgbClr val="FFFFFF"/>
                </a:solidFill>
                <a:effectLst/>
                <a:uLnTx/>
                <a:uFillTx/>
                <a:latin typeface="Arial MT"/>
                <a:ea typeface="+mn-ea"/>
                <a:cs typeface="Arial MT"/>
              </a:rPr>
              <a:t>They are</a:t>
            </a:r>
            <a:r>
              <a:rPr kumimoji="0" sz="1600" b="0" i="0" u="none" strike="noStrike" kern="1200" cap="none" spc="15" normalizeH="0" baseline="0" noProof="0">
                <a:ln>
                  <a:noFill/>
                </a:ln>
                <a:solidFill>
                  <a:srgbClr val="FFFFFF"/>
                </a:solidFill>
                <a:effectLst/>
                <a:uLnTx/>
                <a:uFillTx/>
                <a:latin typeface="Arial MT"/>
                <a:ea typeface="+mn-ea"/>
                <a:cs typeface="Arial MT"/>
              </a:rPr>
              <a:t> </a:t>
            </a:r>
            <a:r>
              <a:rPr kumimoji="0" sz="1600" b="0" i="0" u="none" strike="noStrike" kern="1200" cap="none" spc="-5" normalizeH="0" baseline="0" noProof="0">
                <a:ln>
                  <a:noFill/>
                </a:ln>
                <a:solidFill>
                  <a:srgbClr val="FFFFFF"/>
                </a:solidFill>
                <a:effectLst/>
                <a:uLnTx/>
                <a:uFillTx/>
                <a:latin typeface="Arial MT"/>
                <a:ea typeface="+mn-ea"/>
                <a:cs typeface="Arial MT"/>
              </a:rPr>
              <a:t>available</a:t>
            </a:r>
            <a:r>
              <a:rPr kumimoji="0" sz="1600" b="0" i="0" u="none" strike="noStrike" kern="1200" cap="none" spc="-40" normalizeH="0" baseline="0" noProof="0">
                <a:ln>
                  <a:noFill/>
                </a:ln>
                <a:solidFill>
                  <a:srgbClr val="FFFFFF"/>
                </a:solidFill>
                <a:effectLst/>
                <a:uLnTx/>
                <a:uFillTx/>
                <a:latin typeface="Arial MT"/>
                <a:ea typeface="+mn-ea"/>
                <a:cs typeface="Arial MT"/>
              </a:rPr>
              <a:t> </a:t>
            </a:r>
            <a:r>
              <a:rPr kumimoji="0" sz="1600" b="0" i="0" u="none" strike="noStrike" kern="1200" cap="none" spc="-5" normalizeH="0" baseline="0" noProof="0">
                <a:ln>
                  <a:noFill/>
                </a:ln>
                <a:solidFill>
                  <a:srgbClr val="FFFFFF"/>
                </a:solidFill>
                <a:effectLst/>
                <a:uLnTx/>
                <a:uFillTx/>
                <a:latin typeface="Arial MT"/>
                <a:ea typeface="+mn-ea"/>
                <a:cs typeface="Arial MT"/>
              </a:rPr>
              <a:t>for</a:t>
            </a:r>
            <a:r>
              <a:rPr kumimoji="0" sz="1600" b="0" i="0" u="none" strike="noStrike" kern="1200" cap="none" spc="15" normalizeH="0" baseline="0" noProof="0">
                <a:ln>
                  <a:noFill/>
                </a:ln>
                <a:solidFill>
                  <a:srgbClr val="FFFFFF"/>
                </a:solidFill>
                <a:effectLst/>
                <a:uLnTx/>
                <a:uFillTx/>
                <a:latin typeface="Arial MT"/>
                <a:ea typeface="+mn-ea"/>
                <a:cs typeface="Arial MT"/>
              </a:rPr>
              <a:t> </a:t>
            </a:r>
            <a:r>
              <a:rPr kumimoji="0" sz="1600" b="0" i="0" u="none" strike="noStrike" kern="1200" cap="none" spc="-5" normalizeH="0" baseline="0" noProof="0">
                <a:ln>
                  <a:noFill/>
                </a:ln>
                <a:solidFill>
                  <a:srgbClr val="FFFFFF"/>
                </a:solidFill>
                <a:effectLst/>
                <a:uLnTx/>
                <a:uFillTx/>
                <a:latin typeface="Arial MT"/>
                <a:ea typeface="+mn-ea"/>
                <a:cs typeface="Arial MT"/>
              </a:rPr>
              <a:t>in-person, </a:t>
            </a:r>
            <a:r>
              <a:rPr kumimoji="0" sz="1600" b="0" i="0" u="none" strike="noStrike" kern="1200" cap="none" spc="0" normalizeH="0" baseline="0" noProof="0">
                <a:ln>
                  <a:noFill/>
                </a:ln>
                <a:solidFill>
                  <a:srgbClr val="FFFFFF"/>
                </a:solidFill>
                <a:effectLst/>
                <a:uLnTx/>
                <a:uFillTx/>
                <a:latin typeface="Arial MT"/>
                <a:ea typeface="+mn-ea"/>
                <a:cs typeface="Arial MT"/>
              </a:rPr>
              <a:t> </a:t>
            </a:r>
            <a:r>
              <a:rPr kumimoji="0" sz="1600" b="0" i="0" u="none" strike="noStrike" kern="1200" cap="none" spc="-5" normalizeH="0" baseline="0" noProof="0">
                <a:ln>
                  <a:noFill/>
                </a:ln>
                <a:solidFill>
                  <a:srgbClr val="FFFFFF"/>
                </a:solidFill>
                <a:effectLst/>
                <a:uLnTx/>
                <a:uFillTx/>
                <a:latin typeface="Arial MT"/>
                <a:ea typeface="+mn-ea"/>
                <a:cs typeface="Arial MT"/>
              </a:rPr>
              <a:t>phone,</a:t>
            </a:r>
            <a:r>
              <a:rPr kumimoji="0" sz="1600" b="0" i="0" u="none" strike="noStrike" kern="1200" cap="none" spc="10" normalizeH="0" baseline="0" noProof="0">
                <a:ln>
                  <a:noFill/>
                </a:ln>
                <a:solidFill>
                  <a:srgbClr val="FFFFFF"/>
                </a:solidFill>
                <a:effectLst/>
                <a:uLnTx/>
                <a:uFillTx/>
                <a:latin typeface="Arial MT"/>
                <a:ea typeface="+mn-ea"/>
                <a:cs typeface="Arial MT"/>
              </a:rPr>
              <a:t> </a:t>
            </a:r>
            <a:r>
              <a:rPr kumimoji="0" sz="1600" b="0" i="0" u="none" strike="noStrike" kern="1200" cap="none" spc="-5" normalizeH="0" baseline="0" noProof="0">
                <a:ln>
                  <a:noFill/>
                </a:ln>
                <a:solidFill>
                  <a:srgbClr val="FFFFFF"/>
                </a:solidFill>
                <a:effectLst/>
                <a:uLnTx/>
                <a:uFillTx/>
                <a:latin typeface="Arial MT"/>
                <a:ea typeface="+mn-ea"/>
                <a:cs typeface="Arial MT"/>
              </a:rPr>
              <a:t>video</a:t>
            </a:r>
            <a:r>
              <a:rPr kumimoji="0" sz="1600" b="0" i="0" u="none" strike="noStrike" kern="1200" cap="none" spc="-15" normalizeH="0" baseline="0" noProof="0">
                <a:ln>
                  <a:noFill/>
                </a:ln>
                <a:solidFill>
                  <a:srgbClr val="FFFFFF"/>
                </a:solidFill>
                <a:effectLst/>
                <a:uLnTx/>
                <a:uFillTx/>
                <a:latin typeface="Arial MT"/>
                <a:ea typeface="+mn-ea"/>
                <a:cs typeface="Arial MT"/>
              </a:rPr>
              <a:t> </a:t>
            </a:r>
            <a:r>
              <a:rPr kumimoji="0" sz="1600" b="0" i="0" u="none" strike="noStrike" kern="1200" cap="none" spc="-5" normalizeH="0" baseline="0" noProof="0">
                <a:ln>
                  <a:noFill/>
                </a:ln>
                <a:solidFill>
                  <a:srgbClr val="FFFFFF"/>
                </a:solidFill>
                <a:effectLst/>
                <a:uLnTx/>
                <a:uFillTx/>
                <a:latin typeface="Arial MT"/>
                <a:ea typeface="+mn-ea"/>
                <a:cs typeface="Arial MT"/>
              </a:rPr>
              <a:t>call,</a:t>
            </a:r>
            <a:r>
              <a:rPr kumimoji="0" sz="1600" b="0" i="0" u="none" strike="noStrike" kern="1200" cap="none" spc="-20" normalizeH="0" baseline="0" noProof="0">
                <a:ln>
                  <a:noFill/>
                </a:ln>
                <a:solidFill>
                  <a:srgbClr val="FFFFFF"/>
                </a:solidFill>
                <a:effectLst/>
                <a:uLnTx/>
                <a:uFillTx/>
                <a:latin typeface="Arial MT"/>
                <a:ea typeface="+mn-ea"/>
                <a:cs typeface="Arial MT"/>
              </a:rPr>
              <a:t> </a:t>
            </a:r>
            <a:r>
              <a:rPr kumimoji="0" sz="1600" b="0" i="0" u="none" strike="noStrike" kern="1200" cap="none" spc="-5" normalizeH="0" baseline="0" noProof="0">
                <a:ln>
                  <a:noFill/>
                </a:ln>
                <a:solidFill>
                  <a:srgbClr val="FFFFFF"/>
                </a:solidFill>
                <a:effectLst/>
                <a:uLnTx/>
                <a:uFillTx/>
                <a:latin typeface="Arial MT"/>
                <a:ea typeface="+mn-ea"/>
                <a:cs typeface="Arial MT"/>
              </a:rPr>
              <a:t>by</a:t>
            </a:r>
            <a:r>
              <a:rPr kumimoji="0" sz="1600" b="0" i="0" u="none" strike="noStrike" kern="1200" cap="none" spc="0" normalizeH="0" baseline="0" noProof="0">
                <a:ln>
                  <a:noFill/>
                </a:ln>
                <a:solidFill>
                  <a:srgbClr val="FFFFFF"/>
                </a:solidFill>
                <a:effectLst/>
                <a:uLnTx/>
                <a:uFillTx/>
                <a:latin typeface="Arial MT"/>
                <a:ea typeface="+mn-ea"/>
                <a:cs typeface="Arial MT"/>
              </a:rPr>
              <a:t> </a:t>
            </a:r>
            <a:r>
              <a:rPr kumimoji="0" sz="1600" b="0" i="0" u="none" strike="noStrike" kern="1200" cap="none" spc="-5" normalizeH="0" baseline="0" noProof="0">
                <a:ln>
                  <a:noFill/>
                </a:ln>
                <a:solidFill>
                  <a:srgbClr val="FFFFFF"/>
                </a:solidFill>
                <a:effectLst/>
                <a:uLnTx/>
                <a:uFillTx/>
                <a:latin typeface="Arial MT"/>
                <a:ea typeface="+mn-ea"/>
                <a:cs typeface="Arial MT"/>
              </a:rPr>
              <a:t>appointments</a:t>
            </a:r>
            <a:r>
              <a:rPr kumimoji="0" sz="1600" b="0" i="0" u="none" strike="noStrike" kern="1200" cap="none" spc="15" normalizeH="0" baseline="0" noProof="0">
                <a:ln>
                  <a:noFill/>
                </a:ln>
                <a:solidFill>
                  <a:srgbClr val="FFFFFF"/>
                </a:solidFill>
                <a:effectLst/>
                <a:uLnTx/>
                <a:uFillTx/>
                <a:latin typeface="Arial MT"/>
                <a:ea typeface="+mn-ea"/>
                <a:cs typeface="Arial MT"/>
              </a:rPr>
              <a:t> </a:t>
            </a:r>
            <a:r>
              <a:rPr kumimoji="0" sz="1600" b="0" i="0" u="none" strike="noStrike" kern="1200" cap="none" spc="-5" normalizeH="0" baseline="0" noProof="0">
                <a:ln>
                  <a:noFill/>
                </a:ln>
                <a:solidFill>
                  <a:srgbClr val="FFFFFF"/>
                </a:solidFill>
                <a:effectLst/>
                <a:uLnTx/>
                <a:uFillTx/>
                <a:latin typeface="Arial MT"/>
                <a:ea typeface="+mn-ea"/>
                <a:cs typeface="Arial MT"/>
              </a:rPr>
              <a:t>or </a:t>
            </a:r>
            <a:r>
              <a:rPr kumimoji="0" sz="1600" b="0" i="0" u="none" strike="noStrike" kern="1200" cap="none" spc="-425" normalizeH="0" baseline="0" noProof="0">
                <a:ln>
                  <a:noFill/>
                </a:ln>
                <a:solidFill>
                  <a:srgbClr val="FFFFFF"/>
                </a:solidFill>
                <a:effectLst/>
                <a:uLnTx/>
                <a:uFillTx/>
                <a:latin typeface="Arial MT"/>
                <a:ea typeface="+mn-ea"/>
                <a:cs typeface="Arial MT"/>
              </a:rPr>
              <a:t> </a:t>
            </a:r>
            <a:r>
              <a:rPr kumimoji="0" sz="1600" b="0" i="0" u="none" strike="noStrike" kern="1200" cap="none" spc="-5" normalizeH="0" baseline="0" noProof="0">
                <a:ln>
                  <a:noFill/>
                </a:ln>
                <a:solidFill>
                  <a:srgbClr val="FFFFFF"/>
                </a:solidFill>
                <a:effectLst/>
                <a:uLnTx/>
                <a:uFillTx/>
                <a:latin typeface="Arial MT"/>
                <a:ea typeface="+mn-ea"/>
                <a:cs typeface="Arial MT"/>
              </a:rPr>
              <a:t>drop-in</a:t>
            </a:r>
            <a:r>
              <a:rPr kumimoji="0" sz="1600" b="0" i="0" u="none" strike="noStrike" kern="1200" cap="none" spc="5" normalizeH="0" baseline="0" noProof="0">
                <a:ln>
                  <a:noFill/>
                </a:ln>
                <a:solidFill>
                  <a:srgbClr val="FFFFFF"/>
                </a:solidFill>
                <a:effectLst/>
                <a:uLnTx/>
                <a:uFillTx/>
                <a:latin typeface="Arial MT"/>
                <a:ea typeface="+mn-ea"/>
                <a:cs typeface="Arial MT"/>
              </a:rPr>
              <a:t> </a:t>
            </a:r>
            <a:r>
              <a:rPr kumimoji="0" sz="1600" b="0" i="0" u="none" strike="noStrike" kern="1200" cap="none" spc="-5" normalizeH="0" baseline="0" noProof="0">
                <a:ln>
                  <a:noFill/>
                </a:ln>
                <a:solidFill>
                  <a:srgbClr val="FFFFFF"/>
                </a:solidFill>
                <a:effectLst/>
                <a:uLnTx/>
                <a:uFillTx/>
                <a:latin typeface="Arial MT"/>
                <a:ea typeface="+mn-ea"/>
                <a:cs typeface="Arial MT"/>
              </a:rPr>
              <a:t>sessions.</a:t>
            </a:r>
            <a:endParaRPr kumimoji="0" sz="1600" b="0" i="0" u="none" strike="noStrike" kern="1200" cap="none" spc="0" normalizeH="0" baseline="0" noProof="0">
              <a:ln>
                <a:noFill/>
              </a:ln>
              <a:solidFill>
                <a:prstClr val="black"/>
              </a:solidFill>
              <a:effectLst/>
              <a:uLnTx/>
              <a:uFillTx/>
              <a:latin typeface="Arial MT"/>
              <a:ea typeface="+mn-ea"/>
              <a:cs typeface="Arial MT"/>
            </a:endParaRPr>
          </a:p>
          <a:p>
            <a:pPr marL="0" marR="0" lvl="0" indent="0" algn="l" defTabSz="914400" rtl="0" eaLnBrk="1" fontAlgn="auto" latinLnBrk="0" hangingPunct="1">
              <a:lnSpc>
                <a:spcPct val="100000"/>
              </a:lnSpc>
              <a:spcBef>
                <a:spcPts val="25"/>
              </a:spcBef>
              <a:spcAft>
                <a:spcPts val="0"/>
              </a:spcAft>
              <a:buClrTx/>
              <a:buSzTx/>
              <a:buFontTx/>
              <a:buNone/>
              <a:tabLst/>
              <a:defRPr/>
            </a:pPr>
            <a:endParaRPr kumimoji="0" sz="1650" b="0" i="0" u="none" strike="noStrike" kern="1200" cap="none" spc="0" normalizeH="0" baseline="0" noProof="0">
              <a:ln>
                <a:noFill/>
              </a:ln>
              <a:solidFill>
                <a:prstClr val="black"/>
              </a:solidFill>
              <a:effectLst/>
              <a:uLnTx/>
              <a:uFillTx/>
              <a:latin typeface="Arial MT"/>
              <a:ea typeface="+mn-ea"/>
              <a:cs typeface="Arial MT"/>
            </a:endParaRPr>
          </a:p>
          <a:p>
            <a:pPr marL="12700" marR="372745" lvl="0" indent="0" algn="l" defTabSz="914400" rtl="0" eaLnBrk="1" fontAlgn="auto" latinLnBrk="0" hangingPunct="1">
              <a:lnSpc>
                <a:spcPct val="100000"/>
              </a:lnSpc>
              <a:spcBef>
                <a:spcPts val="0"/>
              </a:spcBef>
              <a:spcAft>
                <a:spcPts val="0"/>
              </a:spcAft>
              <a:buClrTx/>
              <a:buSzTx/>
              <a:buFontTx/>
              <a:buNone/>
              <a:tabLst/>
              <a:defRPr/>
            </a:pPr>
            <a:r>
              <a:rPr kumimoji="0" sz="1600" b="0" i="0" u="none" strike="noStrike" kern="1200" cap="none" spc="-5" normalizeH="0" baseline="0" noProof="0">
                <a:ln>
                  <a:noFill/>
                </a:ln>
                <a:solidFill>
                  <a:srgbClr val="FFFFFF"/>
                </a:solidFill>
                <a:effectLst/>
                <a:uLnTx/>
                <a:uFillTx/>
                <a:latin typeface="Arial MT"/>
                <a:ea typeface="+mn-ea"/>
                <a:cs typeface="Arial MT"/>
              </a:rPr>
              <a:t>They </a:t>
            </a:r>
            <a:r>
              <a:rPr kumimoji="0" sz="1600" b="0" i="0" u="none" strike="noStrike" kern="1200" cap="none" spc="-10" normalizeH="0" baseline="0" noProof="0">
                <a:ln>
                  <a:noFill/>
                </a:ln>
                <a:solidFill>
                  <a:srgbClr val="FFFFFF"/>
                </a:solidFill>
                <a:effectLst/>
                <a:uLnTx/>
                <a:uFillTx/>
                <a:latin typeface="Arial MT"/>
                <a:ea typeface="+mn-ea"/>
                <a:cs typeface="Arial MT"/>
              </a:rPr>
              <a:t>will </a:t>
            </a:r>
            <a:r>
              <a:rPr kumimoji="0" sz="1600" b="0" i="0" u="none" strike="noStrike" kern="1200" cap="none" spc="-5" normalizeH="0" baseline="0" noProof="0">
                <a:ln>
                  <a:noFill/>
                </a:ln>
                <a:solidFill>
                  <a:srgbClr val="FFFFFF"/>
                </a:solidFill>
                <a:effectLst/>
                <a:uLnTx/>
                <a:uFillTx/>
                <a:latin typeface="Arial MT"/>
                <a:ea typeface="+mn-ea"/>
                <a:cs typeface="Arial MT"/>
              </a:rPr>
              <a:t>be</a:t>
            </a:r>
            <a:r>
              <a:rPr kumimoji="0" sz="1600" b="0" i="0" u="none" strike="noStrike" kern="1200" cap="none" spc="5" normalizeH="0" baseline="0" noProof="0">
                <a:ln>
                  <a:noFill/>
                </a:ln>
                <a:solidFill>
                  <a:srgbClr val="FFFFFF"/>
                </a:solidFill>
                <a:effectLst/>
                <a:uLnTx/>
                <a:uFillTx/>
                <a:latin typeface="Arial MT"/>
                <a:ea typeface="+mn-ea"/>
                <a:cs typeface="Arial MT"/>
              </a:rPr>
              <a:t> </a:t>
            </a:r>
            <a:r>
              <a:rPr kumimoji="0" sz="1600" b="0" i="0" u="none" strike="noStrike" kern="1200" cap="none" spc="-5" normalizeH="0" baseline="0" noProof="0">
                <a:ln>
                  <a:noFill/>
                </a:ln>
                <a:solidFill>
                  <a:srgbClr val="FFFFFF"/>
                </a:solidFill>
                <a:effectLst/>
                <a:uLnTx/>
                <a:uFillTx/>
                <a:latin typeface="Arial MT"/>
                <a:ea typeface="+mn-ea"/>
                <a:cs typeface="Arial MT"/>
              </a:rPr>
              <a:t>out and</a:t>
            </a:r>
            <a:r>
              <a:rPr kumimoji="0" sz="1600" b="0" i="0" u="none" strike="noStrike" kern="1200" cap="none" spc="5" normalizeH="0" baseline="0" noProof="0">
                <a:ln>
                  <a:noFill/>
                </a:ln>
                <a:solidFill>
                  <a:srgbClr val="FFFFFF"/>
                </a:solidFill>
                <a:effectLst/>
                <a:uLnTx/>
                <a:uFillTx/>
                <a:latin typeface="Arial MT"/>
                <a:ea typeface="+mn-ea"/>
                <a:cs typeface="Arial MT"/>
              </a:rPr>
              <a:t> </a:t>
            </a:r>
            <a:r>
              <a:rPr kumimoji="0" sz="1600" b="0" i="0" u="none" strike="noStrike" kern="1200" cap="none" spc="-5" normalizeH="0" baseline="0" noProof="0">
                <a:ln>
                  <a:noFill/>
                </a:ln>
                <a:solidFill>
                  <a:srgbClr val="FFFFFF"/>
                </a:solidFill>
                <a:effectLst/>
                <a:uLnTx/>
                <a:uFillTx/>
                <a:latin typeface="Arial MT"/>
                <a:ea typeface="+mn-ea"/>
                <a:cs typeface="Arial MT"/>
              </a:rPr>
              <a:t>about</a:t>
            </a:r>
            <a:r>
              <a:rPr kumimoji="0" sz="1600" b="0" i="0" u="none" strike="noStrike" kern="1200" cap="none" spc="10" normalizeH="0" baseline="0" noProof="0">
                <a:ln>
                  <a:noFill/>
                </a:ln>
                <a:solidFill>
                  <a:srgbClr val="FFFFFF"/>
                </a:solidFill>
                <a:effectLst/>
                <a:uLnTx/>
                <a:uFillTx/>
                <a:latin typeface="Arial MT"/>
                <a:ea typeface="+mn-ea"/>
                <a:cs typeface="Arial MT"/>
              </a:rPr>
              <a:t> </a:t>
            </a:r>
            <a:r>
              <a:rPr kumimoji="0" sz="1600" b="0" i="0" u="none" strike="noStrike" kern="1200" cap="none" spc="-5" normalizeH="0" baseline="0" noProof="0">
                <a:ln>
                  <a:noFill/>
                </a:ln>
                <a:solidFill>
                  <a:srgbClr val="FFFFFF"/>
                </a:solidFill>
                <a:effectLst/>
                <a:uLnTx/>
                <a:uFillTx/>
                <a:latin typeface="Arial MT"/>
                <a:ea typeface="+mn-ea"/>
                <a:cs typeface="Arial MT"/>
              </a:rPr>
              <a:t>in</a:t>
            </a:r>
            <a:r>
              <a:rPr kumimoji="0" sz="1600" b="0" i="0" u="none" strike="noStrike" kern="1200" cap="none" spc="-20" normalizeH="0" baseline="0" noProof="0">
                <a:ln>
                  <a:noFill/>
                </a:ln>
                <a:solidFill>
                  <a:srgbClr val="FFFFFF"/>
                </a:solidFill>
                <a:effectLst/>
                <a:uLnTx/>
                <a:uFillTx/>
                <a:latin typeface="Arial MT"/>
                <a:ea typeface="+mn-ea"/>
                <a:cs typeface="Arial MT"/>
              </a:rPr>
              <a:t> </a:t>
            </a:r>
            <a:r>
              <a:rPr kumimoji="0" sz="1600" b="0" i="0" u="none" strike="noStrike" kern="1200" cap="none" spc="-10" normalizeH="0" baseline="0" noProof="0">
                <a:ln>
                  <a:noFill/>
                </a:ln>
                <a:solidFill>
                  <a:srgbClr val="FFFFFF"/>
                </a:solidFill>
                <a:effectLst/>
                <a:uLnTx/>
                <a:uFillTx/>
                <a:latin typeface="Arial MT"/>
                <a:ea typeface="+mn-ea"/>
                <a:cs typeface="Arial MT"/>
              </a:rPr>
              <a:t>your </a:t>
            </a:r>
            <a:r>
              <a:rPr kumimoji="0" sz="1600" b="0" i="0" u="none" strike="noStrike" kern="1200" cap="none" spc="-430" normalizeH="0" baseline="0" noProof="0">
                <a:ln>
                  <a:noFill/>
                </a:ln>
                <a:solidFill>
                  <a:srgbClr val="FFFFFF"/>
                </a:solidFill>
                <a:effectLst/>
                <a:uLnTx/>
                <a:uFillTx/>
                <a:latin typeface="Arial MT"/>
                <a:ea typeface="+mn-ea"/>
                <a:cs typeface="Arial MT"/>
              </a:rPr>
              <a:t> </a:t>
            </a:r>
            <a:r>
              <a:rPr kumimoji="0" sz="1600" b="0" i="0" u="none" strike="noStrike" kern="1200" cap="none" spc="-20" normalizeH="0" baseline="0" noProof="0">
                <a:ln>
                  <a:noFill/>
                </a:ln>
                <a:solidFill>
                  <a:srgbClr val="FFFFFF"/>
                </a:solidFill>
                <a:effectLst/>
                <a:uLnTx/>
                <a:uFillTx/>
                <a:latin typeface="Arial MT"/>
                <a:ea typeface="+mn-ea"/>
                <a:cs typeface="Arial MT"/>
              </a:rPr>
              <a:t>community,</a:t>
            </a:r>
            <a:r>
              <a:rPr kumimoji="0" sz="1600" b="0" i="0" u="none" strike="noStrike" kern="1200" cap="none" spc="30" normalizeH="0" baseline="0" noProof="0">
                <a:ln>
                  <a:noFill/>
                </a:ln>
                <a:solidFill>
                  <a:srgbClr val="FFFFFF"/>
                </a:solidFill>
                <a:effectLst/>
                <a:uLnTx/>
                <a:uFillTx/>
                <a:latin typeface="Arial MT"/>
                <a:ea typeface="+mn-ea"/>
                <a:cs typeface="Arial MT"/>
              </a:rPr>
              <a:t> </a:t>
            </a:r>
            <a:r>
              <a:rPr kumimoji="0" sz="1600" b="0" i="0" u="none" strike="noStrike" kern="1200" cap="none" spc="-5" normalizeH="0" baseline="0" noProof="0">
                <a:ln>
                  <a:noFill/>
                </a:ln>
                <a:solidFill>
                  <a:srgbClr val="FFFFFF"/>
                </a:solidFill>
                <a:effectLst/>
                <a:uLnTx/>
                <a:uFillTx/>
                <a:latin typeface="Arial MT"/>
                <a:ea typeface="+mn-ea"/>
                <a:cs typeface="Arial MT"/>
              </a:rPr>
              <a:t>from</a:t>
            </a:r>
            <a:r>
              <a:rPr kumimoji="0" sz="1600" b="0" i="0" u="none" strike="noStrike" kern="1200" cap="none" spc="20" normalizeH="0" baseline="0" noProof="0">
                <a:ln>
                  <a:noFill/>
                </a:ln>
                <a:solidFill>
                  <a:srgbClr val="FFFFFF"/>
                </a:solidFill>
                <a:effectLst/>
                <a:uLnTx/>
                <a:uFillTx/>
                <a:latin typeface="Arial MT"/>
                <a:ea typeface="+mn-ea"/>
                <a:cs typeface="Arial MT"/>
              </a:rPr>
              <a:t> </a:t>
            </a:r>
            <a:r>
              <a:rPr kumimoji="0" sz="1600" b="0" i="0" u="none" strike="noStrike" kern="1200" cap="none" spc="-5" normalizeH="0" baseline="0" noProof="0">
                <a:ln>
                  <a:noFill/>
                </a:ln>
                <a:solidFill>
                  <a:srgbClr val="FFFFFF"/>
                </a:solidFill>
                <a:effectLst/>
                <a:uLnTx/>
                <a:uFillTx/>
                <a:latin typeface="Arial MT"/>
                <a:ea typeface="+mn-ea"/>
                <a:cs typeface="Arial MT"/>
              </a:rPr>
              <a:t>high streets,</a:t>
            </a:r>
            <a:r>
              <a:rPr kumimoji="0" sz="1600" b="0" i="0" u="none" strike="noStrike" kern="1200" cap="none" spc="25" normalizeH="0" baseline="0" noProof="0">
                <a:ln>
                  <a:noFill/>
                </a:ln>
                <a:solidFill>
                  <a:srgbClr val="FFFFFF"/>
                </a:solidFill>
                <a:effectLst/>
                <a:uLnTx/>
                <a:uFillTx/>
                <a:latin typeface="Arial MT"/>
                <a:ea typeface="+mn-ea"/>
                <a:cs typeface="Arial MT"/>
              </a:rPr>
              <a:t> </a:t>
            </a:r>
            <a:r>
              <a:rPr kumimoji="0" sz="1600" b="0" i="0" u="none" strike="noStrike" kern="1200" cap="none" spc="-5" normalizeH="0" baseline="0" noProof="0">
                <a:ln>
                  <a:noFill/>
                </a:ln>
                <a:solidFill>
                  <a:srgbClr val="FFFFFF"/>
                </a:solidFill>
                <a:effectLst/>
                <a:uLnTx/>
                <a:uFillTx/>
                <a:latin typeface="Arial MT"/>
                <a:ea typeface="+mn-ea"/>
                <a:cs typeface="Arial MT"/>
              </a:rPr>
              <a:t>to </a:t>
            </a:r>
            <a:r>
              <a:rPr kumimoji="0" sz="1600" b="0" i="0" u="none" strike="noStrike" kern="1200" cap="none" spc="0" normalizeH="0" baseline="0" noProof="0">
                <a:ln>
                  <a:noFill/>
                </a:ln>
                <a:solidFill>
                  <a:srgbClr val="FFFFFF"/>
                </a:solidFill>
                <a:effectLst/>
                <a:uLnTx/>
                <a:uFillTx/>
                <a:latin typeface="Arial MT"/>
                <a:ea typeface="+mn-ea"/>
                <a:cs typeface="Arial MT"/>
              </a:rPr>
              <a:t> </a:t>
            </a:r>
            <a:r>
              <a:rPr kumimoji="0" sz="1600" b="0" i="0" u="none" strike="noStrike" kern="1200" cap="none" spc="-5" normalizeH="0" baseline="0" noProof="0">
                <a:ln>
                  <a:noFill/>
                </a:ln>
                <a:solidFill>
                  <a:srgbClr val="FFFFFF"/>
                </a:solidFill>
                <a:effectLst/>
                <a:uLnTx/>
                <a:uFillTx/>
                <a:latin typeface="Arial MT"/>
                <a:ea typeface="+mn-ea"/>
                <a:cs typeface="Arial MT"/>
              </a:rPr>
              <a:t>markets,</a:t>
            </a:r>
            <a:r>
              <a:rPr kumimoji="0" sz="1600" b="0" i="0" u="none" strike="noStrike" kern="1200" cap="none" spc="20" normalizeH="0" baseline="0" noProof="0">
                <a:ln>
                  <a:noFill/>
                </a:ln>
                <a:solidFill>
                  <a:srgbClr val="FFFFFF"/>
                </a:solidFill>
                <a:effectLst/>
                <a:uLnTx/>
                <a:uFillTx/>
                <a:latin typeface="Arial MT"/>
                <a:ea typeface="+mn-ea"/>
                <a:cs typeface="Arial MT"/>
              </a:rPr>
              <a:t> </a:t>
            </a:r>
            <a:r>
              <a:rPr kumimoji="0" sz="1600" b="0" i="0" u="none" strike="noStrike" kern="1200" cap="none" spc="-5" normalizeH="0" baseline="0" noProof="0">
                <a:ln>
                  <a:noFill/>
                </a:ln>
                <a:solidFill>
                  <a:srgbClr val="FFFFFF"/>
                </a:solidFill>
                <a:effectLst/>
                <a:uLnTx/>
                <a:uFillTx/>
                <a:latin typeface="Arial MT"/>
                <a:ea typeface="+mn-ea"/>
                <a:cs typeface="Arial MT"/>
              </a:rPr>
              <a:t>to</a:t>
            </a:r>
            <a:r>
              <a:rPr kumimoji="0" sz="1600" b="0" i="0" u="none" strike="noStrike" kern="1200" cap="none" spc="10" normalizeH="0" baseline="0" noProof="0">
                <a:ln>
                  <a:noFill/>
                </a:ln>
                <a:solidFill>
                  <a:srgbClr val="FFFFFF"/>
                </a:solidFill>
                <a:effectLst/>
                <a:uLnTx/>
                <a:uFillTx/>
                <a:latin typeface="Arial MT"/>
                <a:ea typeface="+mn-ea"/>
                <a:cs typeface="Arial MT"/>
              </a:rPr>
              <a:t> </a:t>
            </a:r>
            <a:r>
              <a:rPr kumimoji="0" sz="1600" b="0" i="0" u="none" strike="noStrike" kern="1200" cap="none" spc="-5" normalizeH="0" baseline="0" noProof="0">
                <a:ln>
                  <a:noFill/>
                </a:ln>
                <a:solidFill>
                  <a:srgbClr val="FFFFFF"/>
                </a:solidFill>
                <a:effectLst/>
                <a:uLnTx/>
                <a:uFillTx/>
                <a:latin typeface="Arial MT"/>
                <a:ea typeface="+mn-ea"/>
                <a:cs typeface="Arial MT"/>
              </a:rPr>
              <a:t>industrial estates.</a:t>
            </a:r>
            <a:endParaRPr kumimoji="0" sz="1600" b="0" i="0" u="none" strike="noStrike" kern="1200" cap="none" spc="0" normalizeH="0" baseline="0" noProof="0">
              <a:ln>
                <a:noFill/>
              </a:ln>
              <a:solidFill>
                <a:prstClr val="black"/>
              </a:solidFill>
              <a:effectLst/>
              <a:uLnTx/>
              <a:uFillTx/>
              <a:latin typeface="Arial MT"/>
              <a:ea typeface="+mn-ea"/>
              <a:cs typeface="Arial MT"/>
            </a:endParaRPr>
          </a:p>
        </p:txBody>
      </p:sp>
      <p:pic>
        <p:nvPicPr>
          <p:cNvPr id="5" name="object 5"/>
          <p:cNvPicPr/>
          <p:nvPr/>
        </p:nvPicPr>
        <p:blipFill>
          <a:blip r:embed="rId2" cstate="print"/>
          <a:stretch>
            <a:fillRect/>
          </a:stretch>
        </p:blipFill>
        <p:spPr>
          <a:xfrm>
            <a:off x="5494020" y="1330452"/>
            <a:ext cx="6096000" cy="4072128"/>
          </a:xfrm>
          <a:prstGeom prst="rect">
            <a:avLst/>
          </a:prstGeom>
        </p:spPr>
      </p:pic>
      <p:sp>
        <p:nvSpPr>
          <p:cNvPr id="6" name="object 6"/>
          <p:cNvSpPr txBox="1"/>
          <p:nvPr/>
        </p:nvSpPr>
        <p:spPr>
          <a:xfrm>
            <a:off x="376224" y="5756249"/>
            <a:ext cx="2834005" cy="488950"/>
          </a:xfrm>
          <a:prstGeom prst="rect">
            <a:avLst/>
          </a:prstGeom>
        </p:spPr>
        <p:txBody>
          <a:bodyPr vert="horz" wrap="square" lIns="0" tIns="39370" rIns="0" bIns="0" rtlCol="0">
            <a:spAutoFit/>
          </a:bodyPr>
          <a:lstStyle/>
          <a:p>
            <a:pPr marL="12700" marR="5080" lvl="0" indent="0" algn="l" defTabSz="914400" rtl="0" eaLnBrk="1" fontAlgn="auto" latinLnBrk="0" hangingPunct="1">
              <a:lnSpc>
                <a:spcPts val="1730"/>
              </a:lnSpc>
              <a:spcBef>
                <a:spcPts val="310"/>
              </a:spcBef>
              <a:spcAft>
                <a:spcPts val="0"/>
              </a:spcAft>
              <a:buClrTx/>
              <a:buSzTx/>
              <a:buFontTx/>
              <a:buNone/>
              <a:tabLst/>
              <a:defRPr/>
            </a:pPr>
            <a:r>
              <a:rPr kumimoji="0" sz="1600" b="1" i="0" u="none" strike="noStrike" kern="1200" cap="none" spc="-105" normalizeH="0" baseline="0" noProof="0">
                <a:ln>
                  <a:noFill/>
                </a:ln>
                <a:solidFill>
                  <a:srgbClr val="FFFFFF"/>
                </a:solidFill>
                <a:effectLst/>
                <a:uLnTx/>
                <a:uFillTx/>
                <a:latin typeface="Arial"/>
                <a:ea typeface="+mn-ea"/>
                <a:cs typeface="Arial"/>
              </a:rPr>
              <a:t>Boo</a:t>
            </a:r>
            <a:r>
              <a:rPr kumimoji="0" sz="1600" b="1" i="0" u="none" strike="noStrike" kern="1200" cap="none" spc="-5" normalizeH="0" baseline="0" noProof="0">
                <a:ln>
                  <a:noFill/>
                </a:ln>
                <a:solidFill>
                  <a:srgbClr val="FFFFFF"/>
                </a:solidFill>
                <a:effectLst/>
                <a:uLnTx/>
                <a:uFillTx/>
                <a:latin typeface="Arial"/>
                <a:ea typeface="+mn-ea"/>
                <a:cs typeface="Arial"/>
              </a:rPr>
              <a:t>k</a:t>
            </a:r>
            <a:r>
              <a:rPr kumimoji="0" sz="1600" b="1" i="0" u="none" strike="noStrike" kern="1200" cap="none" spc="-204" normalizeH="0" baseline="0" noProof="0">
                <a:ln>
                  <a:noFill/>
                </a:ln>
                <a:solidFill>
                  <a:srgbClr val="FFFFFF"/>
                </a:solidFill>
                <a:effectLst/>
                <a:uLnTx/>
                <a:uFillTx/>
                <a:latin typeface="Arial"/>
                <a:ea typeface="+mn-ea"/>
                <a:cs typeface="Arial"/>
              </a:rPr>
              <a:t> </a:t>
            </a:r>
            <a:r>
              <a:rPr kumimoji="0" sz="1600" b="1" i="0" u="none" strike="noStrike" kern="1200" cap="none" spc="-105" normalizeH="0" baseline="0" noProof="0">
                <a:ln>
                  <a:noFill/>
                </a:ln>
                <a:solidFill>
                  <a:srgbClr val="FFFFFF"/>
                </a:solidFill>
                <a:effectLst/>
                <a:uLnTx/>
                <a:uFillTx/>
                <a:latin typeface="Arial"/>
                <a:ea typeface="+mn-ea"/>
                <a:cs typeface="Arial"/>
              </a:rPr>
              <a:t>a</a:t>
            </a:r>
            <a:r>
              <a:rPr kumimoji="0" sz="1600" b="1" i="0" u="none" strike="noStrike" kern="1200" cap="none" spc="-5" normalizeH="0" baseline="0" noProof="0">
                <a:ln>
                  <a:noFill/>
                </a:ln>
                <a:solidFill>
                  <a:srgbClr val="FFFFFF"/>
                </a:solidFill>
                <a:effectLst/>
                <a:uLnTx/>
                <a:uFillTx/>
                <a:latin typeface="Arial"/>
                <a:ea typeface="+mn-ea"/>
                <a:cs typeface="Arial"/>
              </a:rPr>
              <a:t>n</a:t>
            </a:r>
            <a:r>
              <a:rPr kumimoji="0" sz="1600" b="1" i="0" u="none" strike="noStrike" kern="1200" cap="none" spc="-200" normalizeH="0" baseline="0" noProof="0">
                <a:ln>
                  <a:noFill/>
                </a:ln>
                <a:solidFill>
                  <a:srgbClr val="FFFFFF"/>
                </a:solidFill>
                <a:effectLst/>
                <a:uLnTx/>
                <a:uFillTx/>
                <a:latin typeface="Arial"/>
                <a:ea typeface="+mn-ea"/>
                <a:cs typeface="Arial"/>
              </a:rPr>
              <a:t> </a:t>
            </a:r>
            <a:r>
              <a:rPr kumimoji="0" sz="1600" b="1" i="0" u="none" strike="noStrike" kern="1200" cap="none" spc="-105" normalizeH="0" baseline="0" noProof="0">
                <a:ln>
                  <a:noFill/>
                </a:ln>
                <a:solidFill>
                  <a:srgbClr val="FFFFFF"/>
                </a:solidFill>
                <a:effectLst/>
                <a:uLnTx/>
                <a:uFillTx/>
                <a:latin typeface="Arial"/>
                <a:ea typeface="+mn-ea"/>
                <a:cs typeface="Arial"/>
              </a:rPr>
              <a:t>appointment</a:t>
            </a:r>
            <a:r>
              <a:rPr kumimoji="0" sz="1600" b="1" i="0" u="none" strike="noStrike" kern="1200" cap="none" spc="-5" normalizeH="0" baseline="0" noProof="0">
                <a:ln>
                  <a:noFill/>
                </a:ln>
                <a:solidFill>
                  <a:srgbClr val="FFFFFF"/>
                </a:solidFill>
                <a:effectLst/>
                <a:uLnTx/>
                <a:uFillTx/>
                <a:latin typeface="Arial"/>
                <a:ea typeface="+mn-ea"/>
                <a:cs typeface="Arial"/>
              </a:rPr>
              <a:t>:  </a:t>
            </a:r>
            <a:r>
              <a:rPr kumimoji="0" sz="1600" b="1" i="0" u="none" strike="noStrike" kern="1200" cap="none" spc="-100" normalizeH="0" baseline="0" noProof="0">
                <a:ln>
                  <a:noFill/>
                </a:ln>
                <a:solidFill>
                  <a:srgbClr val="FFFFFF"/>
                </a:solidFill>
                <a:effectLst/>
                <a:uLnTx/>
                <a:uFillTx/>
                <a:latin typeface="Arial"/>
                <a:ea typeface="+mn-ea"/>
                <a:cs typeface="Arial"/>
              </a:rPr>
              <a:t>growlondonlocal.london/support</a:t>
            </a:r>
            <a:endParaRPr kumimoji="0" sz="1600" b="0" i="0" u="none" strike="noStrike" kern="1200" cap="none" spc="0" normalizeH="0" baseline="0" noProof="0">
              <a:ln>
                <a:noFill/>
              </a:ln>
              <a:solidFill>
                <a:prstClr val="black"/>
              </a:solidFill>
              <a:effectLst/>
              <a:uLnTx/>
              <a:uFillTx/>
              <a:latin typeface="Arial"/>
              <a:ea typeface="+mn-ea"/>
              <a:cs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5081270" cy="6858000"/>
            <a:chOff x="0" y="0"/>
            <a:chExt cx="5081270" cy="6858000"/>
          </a:xfrm>
        </p:grpSpPr>
        <p:sp>
          <p:nvSpPr>
            <p:cNvPr id="3" name="object 3"/>
            <p:cNvSpPr/>
            <p:nvPr/>
          </p:nvSpPr>
          <p:spPr>
            <a:xfrm>
              <a:off x="0" y="0"/>
              <a:ext cx="5081270" cy="6858000"/>
            </a:xfrm>
            <a:custGeom>
              <a:avLst/>
              <a:gdLst/>
              <a:ahLst/>
              <a:cxnLst/>
              <a:rect l="l" t="t" r="r" b="b"/>
              <a:pathLst>
                <a:path w="5081270" h="6858000">
                  <a:moveTo>
                    <a:pt x="5081016" y="0"/>
                  </a:moveTo>
                  <a:lnTo>
                    <a:pt x="0" y="0"/>
                  </a:lnTo>
                  <a:lnTo>
                    <a:pt x="0" y="6858000"/>
                  </a:lnTo>
                  <a:lnTo>
                    <a:pt x="5081016" y="6858000"/>
                  </a:lnTo>
                  <a:lnTo>
                    <a:pt x="5081016" y="0"/>
                  </a:lnTo>
                  <a:close/>
                </a:path>
              </a:pathLst>
            </a:custGeom>
            <a:solidFill>
              <a:srgbClr val="00525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object 4"/>
            <p:cNvPicPr/>
            <p:nvPr/>
          </p:nvPicPr>
          <p:blipFill>
            <a:blip r:embed="rId2" cstate="print"/>
            <a:stretch>
              <a:fillRect/>
            </a:stretch>
          </p:blipFill>
          <p:spPr>
            <a:xfrm>
              <a:off x="391972" y="458088"/>
              <a:ext cx="2447036" cy="400812"/>
            </a:xfrm>
            <a:prstGeom prst="rect">
              <a:avLst/>
            </a:prstGeom>
          </p:spPr>
        </p:pic>
        <p:pic>
          <p:nvPicPr>
            <p:cNvPr id="5" name="object 5"/>
            <p:cNvPicPr/>
            <p:nvPr/>
          </p:nvPicPr>
          <p:blipFill>
            <a:blip r:embed="rId3" cstate="print"/>
            <a:stretch>
              <a:fillRect/>
            </a:stretch>
          </p:blipFill>
          <p:spPr>
            <a:xfrm>
              <a:off x="391972" y="1194180"/>
              <a:ext cx="3422777" cy="259079"/>
            </a:xfrm>
            <a:prstGeom prst="rect">
              <a:avLst/>
            </a:prstGeom>
          </p:spPr>
        </p:pic>
        <p:pic>
          <p:nvPicPr>
            <p:cNvPr id="6" name="object 6"/>
            <p:cNvPicPr/>
            <p:nvPr/>
          </p:nvPicPr>
          <p:blipFill>
            <a:blip r:embed="rId4" cstate="print"/>
            <a:stretch>
              <a:fillRect/>
            </a:stretch>
          </p:blipFill>
          <p:spPr>
            <a:xfrm>
              <a:off x="391972" y="1468500"/>
              <a:ext cx="3095624" cy="259079"/>
            </a:xfrm>
            <a:prstGeom prst="rect">
              <a:avLst/>
            </a:prstGeom>
          </p:spPr>
        </p:pic>
        <p:pic>
          <p:nvPicPr>
            <p:cNvPr id="7" name="object 7"/>
            <p:cNvPicPr/>
            <p:nvPr/>
          </p:nvPicPr>
          <p:blipFill>
            <a:blip r:embed="rId5" cstate="print"/>
            <a:stretch>
              <a:fillRect/>
            </a:stretch>
          </p:blipFill>
          <p:spPr>
            <a:xfrm>
              <a:off x="391972" y="1742516"/>
              <a:ext cx="922401" cy="259384"/>
            </a:xfrm>
            <a:prstGeom prst="rect">
              <a:avLst/>
            </a:prstGeom>
          </p:spPr>
        </p:pic>
        <p:pic>
          <p:nvPicPr>
            <p:cNvPr id="8" name="object 8"/>
            <p:cNvPicPr/>
            <p:nvPr/>
          </p:nvPicPr>
          <p:blipFill>
            <a:blip r:embed="rId6" cstate="print"/>
            <a:stretch>
              <a:fillRect/>
            </a:stretch>
          </p:blipFill>
          <p:spPr>
            <a:xfrm>
              <a:off x="391972" y="2291842"/>
              <a:ext cx="3016758" cy="259079"/>
            </a:xfrm>
            <a:prstGeom prst="rect">
              <a:avLst/>
            </a:prstGeom>
          </p:spPr>
        </p:pic>
        <p:pic>
          <p:nvPicPr>
            <p:cNvPr id="9" name="object 9"/>
            <p:cNvPicPr/>
            <p:nvPr/>
          </p:nvPicPr>
          <p:blipFill>
            <a:blip r:embed="rId7" cstate="print"/>
            <a:stretch>
              <a:fillRect/>
            </a:stretch>
          </p:blipFill>
          <p:spPr>
            <a:xfrm>
              <a:off x="391972" y="2566161"/>
              <a:ext cx="3050921" cy="259079"/>
            </a:xfrm>
            <a:prstGeom prst="rect">
              <a:avLst/>
            </a:prstGeom>
          </p:spPr>
        </p:pic>
        <p:pic>
          <p:nvPicPr>
            <p:cNvPr id="10" name="object 10"/>
            <p:cNvPicPr/>
            <p:nvPr/>
          </p:nvPicPr>
          <p:blipFill>
            <a:blip r:embed="rId8" cstate="print"/>
            <a:stretch>
              <a:fillRect/>
            </a:stretch>
          </p:blipFill>
          <p:spPr>
            <a:xfrm>
              <a:off x="3341242" y="2566161"/>
              <a:ext cx="137160" cy="259079"/>
            </a:xfrm>
            <a:prstGeom prst="rect">
              <a:avLst/>
            </a:prstGeom>
          </p:spPr>
        </p:pic>
        <p:pic>
          <p:nvPicPr>
            <p:cNvPr id="11" name="object 11"/>
            <p:cNvPicPr/>
            <p:nvPr/>
          </p:nvPicPr>
          <p:blipFill>
            <a:blip r:embed="rId9" cstate="print"/>
            <a:stretch>
              <a:fillRect/>
            </a:stretch>
          </p:blipFill>
          <p:spPr>
            <a:xfrm>
              <a:off x="391972" y="2840482"/>
              <a:ext cx="3500374" cy="259079"/>
            </a:xfrm>
            <a:prstGeom prst="rect">
              <a:avLst/>
            </a:prstGeom>
          </p:spPr>
        </p:pic>
        <p:pic>
          <p:nvPicPr>
            <p:cNvPr id="12" name="object 12"/>
            <p:cNvPicPr/>
            <p:nvPr/>
          </p:nvPicPr>
          <p:blipFill>
            <a:blip r:embed="rId10" cstate="print"/>
            <a:stretch>
              <a:fillRect/>
            </a:stretch>
          </p:blipFill>
          <p:spPr>
            <a:xfrm>
              <a:off x="391972" y="3114497"/>
              <a:ext cx="2221865" cy="259384"/>
            </a:xfrm>
            <a:prstGeom prst="rect">
              <a:avLst/>
            </a:prstGeom>
          </p:spPr>
        </p:pic>
        <p:pic>
          <p:nvPicPr>
            <p:cNvPr id="13" name="object 13"/>
            <p:cNvPicPr/>
            <p:nvPr/>
          </p:nvPicPr>
          <p:blipFill>
            <a:blip r:embed="rId11" cstate="print"/>
            <a:stretch>
              <a:fillRect/>
            </a:stretch>
          </p:blipFill>
          <p:spPr>
            <a:xfrm>
              <a:off x="391972" y="3663696"/>
              <a:ext cx="3384041" cy="259080"/>
            </a:xfrm>
            <a:prstGeom prst="rect">
              <a:avLst/>
            </a:prstGeom>
          </p:spPr>
        </p:pic>
        <p:pic>
          <p:nvPicPr>
            <p:cNvPr id="14" name="object 14"/>
            <p:cNvPicPr/>
            <p:nvPr/>
          </p:nvPicPr>
          <p:blipFill>
            <a:blip r:embed="rId12" cstate="print"/>
            <a:stretch>
              <a:fillRect/>
            </a:stretch>
          </p:blipFill>
          <p:spPr>
            <a:xfrm>
              <a:off x="391972" y="3938015"/>
              <a:ext cx="2454529" cy="259080"/>
            </a:xfrm>
            <a:prstGeom prst="rect">
              <a:avLst/>
            </a:prstGeom>
          </p:spPr>
        </p:pic>
        <p:pic>
          <p:nvPicPr>
            <p:cNvPr id="15" name="object 15"/>
            <p:cNvPicPr/>
            <p:nvPr/>
          </p:nvPicPr>
          <p:blipFill>
            <a:blip r:embed="rId13" cstate="print"/>
            <a:stretch>
              <a:fillRect/>
            </a:stretch>
          </p:blipFill>
          <p:spPr>
            <a:xfrm>
              <a:off x="391972" y="4212335"/>
              <a:ext cx="3427984" cy="259080"/>
            </a:xfrm>
            <a:prstGeom prst="rect">
              <a:avLst/>
            </a:prstGeom>
          </p:spPr>
        </p:pic>
        <p:pic>
          <p:nvPicPr>
            <p:cNvPr id="16" name="object 16"/>
            <p:cNvPicPr/>
            <p:nvPr/>
          </p:nvPicPr>
          <p:blipFill>
            <a:blip r:embed="rId14" cstate="print"/>
            <a:stretch>
              <a:fillRect/>
            </a:stretch>
          </p:blipFill>
          <p:spPr>
            <a:xfrm>
              <a:off x="391972" y="4486351"/>
              <a:ext cx="3285109" cy="259384"/>
            </a:xfrm>
            <a:prstGeom prst="rect">
              <a:avLst/>
            </a:prstGeom>
          </p:spPr>
        </p:pic>
        <p:pic>
          <p:nvPicPr>
            <p:cNvPr id="17" name="object 17"/>
            <p:cNvPicPr/>
            <p:nvPr/>
          </p:nvPicPr>
          <p:blipFill>
            <a:blip r:embed="rId15" cstate="print"/>
            <a:stretch>
              <a:fillRect/>
            </a:stretch>
          </p:blipFill>
          <p:spPr>
            <a:xfrm>
              <a:off x="391972" y="4761229"/>
              <a:ext cx="1393444" cy="259080"/>
            </a:xfrm>
            <a:prstGeom prst="rect">
              <a:avLst/>
            </a:prstGeom>
          </p:spPr>
        </p:pic>
        <p:pic>
          <p:nvPicPr>
            <p:cNvPr id="18" name="object 18"/>
            <p:cNvPicPr/>
            <p:nvPr/>
          </p:nvPicPr>
          <p:blipFill>
            <a:blip r:embed="rId16" cstate="print"/>
            <a:stretch>
              <a:fillRect/>
            </a:stretch>
          </p:blipFill>
          <p:spPr>
            <a:xfrm>
              <a:off x="1658747" y="4761229"/>
              <a:ext cx="103631" cy="259080"/>
            </a:xfrm>
            <a:prstGeom prst="rect">
              <a:avLst/>
            </a:prstGeom>
          </p:spPr>
        </p:pic>
        <p:pic>
          <p:nvPicPr>
            <p:cNvPr id="19" name="object 19"/>
            <p:cNvPicPr/>
            <p:nvPr/>
          </p:nvPicPr>
          <p:blipFill>
            <a:blip r:embed="rId17" cstate="print"/>
            <a:stretch>
              <a:fillRect/>
            </a:stretch>
          </p:blipFill>
          <p:spPr>
            <a:xfrm>
              <a:off x="391972" y="5309870"/>
              <a:ext cx="2839847" cy="259080"/>
            </a:xfrm>
            <a:prstGeom prst="rect">
              <a:avLst/>
            </a:prstGeom>
          </p:spPr>
        </p:pic>
        <p:pic>
          <p:nvPicPr>
            <p:cNvPr id="20" name="object 20"/>
            <p:cNvPicPr/>
            <p:nvPr/>
          </p:nvPicPr>
          <p:blipFill>
            <a:blip r:embed="rId18" cstate="print"/>
            <a:stretch>
              <a:fillRect/>
            </a:stretch>
          </p:blipFill>
          <p:spPr>
            <a:xfrm>
              <a:off x="391972" y="5584240"/>
              <a:ext cx="1366646" cy="259079"/>
            </a:xfrm>
            <a:prstGeom prst="rect">
              <a:avLst/>
            </a:prstGeom>
          </p:spPr>
        </p:pic>
        <p:sp>
          <p:nvSpPr>
            <p:cNvPr id="21" name="object 21"/>
            <p:cNvSpPr/>
            <p:nvPr/>
          </p:nvSpPr>
          <p:spPr>
            <a:xfrm>
              <a:off x="391960" y="5813171"/>
              <a:ext cx="1801495" cy="20320"/>
            </a:xfrm>
            <a:custGeom>
              <a:avLst/>
              <a:gdLst/>
              <a:ahLst/>
              <a:cxnLst/>
              <a:rect l="l" t="t" r="r" b="b"/>
              <a:pathLst>
                <a:path w="1801495" h="20320">
                  <a:moveTo>
                    <a:pt x="1801329" y="0"/>
                  </a:moveTo>
                  <a:lnTo>
                    <a:pt x="0" y="0"/>
                  </a:lnTo>
                  <a:lnTo>
                    <a:pt x="0" y="19811"/>
                  </a:lnTo>
                  <a:lnTo>
                    <a:pt x="1801329" y="19811"/>
                  </a:lnTo>
                  <a:lnTo>
                    <a:pt x="1801329"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22" name="object 22"/>
            <p:cNvPicPr/>
            <p:nvPr/>
          </p:nvPicPr>
          <p:blipFill>
            <a:blip r:embed="rId19" cstate="print"/>
            <a:stretch>
              <a:fillRect/>
            </a:stretch>
          </p:blipFill>
          <p:spPr>
            <a:xfrm>
              <a:off x="1634363" y="5584240"/>
              <a:ext cx="652526" cy="259079"/>
            </a:xfrm>
            <a:prstGeom prst="rect">
              <a:avLst/>
            </a:prstGeom>
          </p:spPr>
        </p:pic>
      </p:grpSp>
      <p:pic>
        <p:nvPicPr>
          <p:cNvPr id="23" name="object 23"/>
          <p:cNvPicPr/>
          <p:nvPr/>
        </p:nvPicPr>
        <p:blipFill>
          <a:blip r:embed="rId20" cstate="print"/>
          <a:stretch>
            <a:fillRect/>
          </a:stretch>
        </p:blipFill>
        <p:spPr>
          <a:xfrm>
            <a:off x="5801867" y="1589532"/>
            <a:ext cx="5614415" cy="3942588"/>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152" y="4438930"/>
            <a:ext cx="12211050" cy="1551940"/>
            <a:chOff x="-8152" y="4438930"/>
            <a:chExt cx="12211050" cy="1551940"/>
          </a:xfrm>
        </p:grpSpPr>
        <p:pic>
          <p:nvPicPr>
            <p:cNvPr id="3" name="object 3"/>
            <p:cNvPicPr/>
            <p:nvPr/>
          </p:nvPicPr>
          <p:blipFill>
            <a:blip r:embed="rId2" cstate="print"/>
            <a:stretch>
              <a:fillRect/>
            </a:stretch>
          </p:blipFill>
          <p:spPr>
            <a:xfrm>
              <a:off x="9924288" y="5009388"/>
              <a:ext cx="1347216" cy="413003"/>
            </a:xfrm>
            <a:prstGeom prst="rect">
              <a:avLst/>
            </a:prstGeom>
          </p:spPr>
        </p:pic>
        <p:sp>
          <p:nvSpPr>
            <p:cNvPr id="4" name="object 4"/>
            <p:cNvSpPr/>
            <p:nvPr/>
          </p:nvSpPr>
          <p:spPr>
            <a:xfrm>
              <a:off x="1591407" y="4790442"/>
              <a:ext cx="1016000" cy="1187450"/>
            </a:xfrm>
            <a:custGeom>
              <a:avLst/>
              <a:gdLst/>
              <a:ahLst/>
              <a:cxnLst/>
              <a:rect l="l" t="t" r="r" b="b"/>
              <a:pathLst>
                <a:path w="1016000" h="1187450">
                  <a:moveTo>
                    <a:pt x="1015930" y="506128"/>
                  </a:moveTo>
                  <a:lnTo>
                    <a:pt x="1013605" y="554874"/>
                  </a:lnTo>
                  <a:lnTo>
                    <a:pt x="1006771" y="602309"/>
                  </a:lnTo>
                  <a:lnTo>
                    <a:pt x="995641" y="648220"/>
                  </a:lnTo>
                  <a:lnTo>
                    <a:pt x="980429" y="692395"/>
                  </a:lnTo>
                  <a:lnTo>
                    <a:pt x="961346" y="734623"/>
                  </a:lnTo>
                  <a:lnTo>
                    <a:pt x="938607" y="774691"/>
                  </a:lnTo>
                  <a:lnTo>
                    <a:pt x="912423" y="812388"/>
                  </a:lnTo>
                  <a:lnTo>
                    <a:pt x="883008" y="847500"/>
                  </a:lnTo>
                  <a:lnTo>
                    <a:pt x="850575" y="879817"/>
                  </a:lnTo>
                  <a:lnTo>
                    <a:pt x="815336" y="909126"/>
                  </a:lnTo>
                  <a:lnTo>
                    <a:pt x="777504" y="935215"/>
                  </a:lnTo>
                  <a:lnTo>
                    <a:pt x="737293" y="957872"/>
                  </a:lnTo>
                  <a:lnTo>
                    <a:pt x="694915" y="976885"/>
                  </a:lnTo>
                  <a:lnTo>
                    <a:pt x="650582" y="992042"/>
                  </a:lnTo>
                  <a:lnTo>
                    <a:pt x="604509" y="1003131"/>
                  </a:lnTo>
                  <a:lnTo>
                    <a:pt x="556908" y="1009940"/>
                  </a:lnTo>
                  <a:lnTo>
                    <a:pt x="507991" y="1012257"/>
                  </a:lnTo>
                  <a:lnTo>
                    <a:pt x="459066" y="1009940"/>
                  </a:lnTo>
                  <a:lnTo>
                    <a:pt x="411456" y="1003131"/>
                  </a:lnTo>
                  <a:lnTo>
                    <a:pt x="365376" y="992042"/>
                  </a:lnTo>
                  <a:lnTo>
                    <a:pt x="321038" y="976885"/>
                  </a:lnTo>
                  <a:lnTo>
                    <a:pt x="278655" y="957872"/>
                  </a:lnTo>
                  <a:lnTo>
                    <a:pt x="238440" y="935215"/>
                  </a:lnTo>
                  <a:lnTo>
                    <a:pt x="200605" y="909126"/>
                  </a:lnTo>
                  <a:lnTo>
                    <a:pt x="165363" y="879817"/>
                  </a:lnTo>
                  <a:lnTo>
                    <a:pt x="132927" y="847500"/>
                  </a:lnTo>
                  <a:lnTo>
                    <a:pt x="103510" y="812388"/>
                  </a:lnTo>
                  <a:lnTo>
                    <a:pt x="77325" y="774691"/>
                  </a:lnTo>
                  <a:lnTo>
                    <a:pt x="54585" y="734623"/>
                  </a:lnTo>
                  <a:lnTo>
                    <a:pt x="35501" y="692395"/>
                  </a:lnTo>
                  <a:lnTo>
                    <a:pt x="20289" y="648220"/>
                  </a:lnTo>
                  <a:lnTo>
                    <a:pt x="9159" y="602309"/>
                  </a:lnTo>
                  <a:lnTo>
                    <a:pt x="2325" y="554874"/>
                  </a:lnTo>
                  <a:lnTo>
                    <a:pt x="0" y="506128"/>
                  </a:lnTo>
                  <a:lnTo>
                    <a:pt x="2325" y="457390"/>
                  </a:lnTo>
                  <a:lnTo>
                    <a:pt x="9159" y="409962"/>
                  </a:lnTo>
                  <a:lnTo>
                    <a:pt x="20289" y="364056"/>
                  </a:lnTo>
                  <a:lnTo>
                    <a:pt x="35501" y="319883"/>
                  </a:lnTo>
                  <a:lnTo>
                    <a:pt x="54585" y="277657"/>
                  </a:lnTo>
                  <a:lnTo>
                    <a:pt x="77325" y="237589"/>
                  </a:lnTo>
                  <a:lnTo>
                    <a:pt x="103510" y="199891"/>
                  </a:lnTo>
                  <a:lnTo>
                    <a:pt x="132927" y="164777"/>
                  </a:lnTo>
                  <a:lnTo>
                    <a:pt x="165363" y="132458"/>
                  </a:lnTo>
                  <a:lnTo>
                    <a:pt x="200605" y="103146"/>
                  </a:lnTo>
                  <a:lnTo>
                    <a:pt x="238440" y="77054"/>
                  </a:lnTo>
                  <a:lnTo>
                    <a:pt x="278655" y="54394"/>
                  </a:lnTo>
                  <a:lnTo>
                    <a:pt x="321038" y="35378"/>
                  </a:lnTo>
                  <a:lnTo>
                    <a:pt x="365376" y="20218"/>
                  </a:lnTo>
                  <a:lnTo>
                    <a:pt x="411456" y="9127"/>
                  </a:lnTo>
                  <a:lnTo>
                    <a:pt x="459066" y="2317"/>
                  </a:lnTo>
                  <a:lnTo>
                    <a:pt x="507991" y="0"/>
                  </a:lnTo>
                  <a:lnTo>
                    <a:pt x="556908" y="2317"/>
                  </a:lnTo>
                  <a:lnTo>
                    <a:pt x="604509" y="9127"/>
                  </a:lnTo>
                  <a:lnTo>
                    <a:pt x="650582" y="20218"/>
                  </a:lnTo>
                  <a:lnTo>
                    <a:pt x="694915" y="35378"/>
                  </a:lnTo>
                  <a:lnTo>
                    <a:pt x="737293" y="54394"/>
                  </a:lnTo>
                  <a:lnTo>
                    <a:pt x="777504" y="77054"/>
                  </a:lnTo>
                  <a:lnTo>
                    <a:pt x="815336" y="103146"/>
                  </a:lnTo>
                  <a:lnTo>
                    <a:pt x="850575" y="132458"/>
                  </a:lnTo>
                  <a:lnTo>
                    <a:pt x="883008" y="164777"/>
                  </a:lnTo>
                  <a:lnTo>
                    <a:pt x="912423" y="199891"/>
                  </a:lnTo>
                  <a:lnTo>
                    <a:pt x="938607" y="237589"/>
                  </a:lnTo>
                  <a:lnTo>
                    <a:pt x="961346" y="277657"/>
                  </a:lnTo>
                  <a:lnTo>
                    <a:pt x="980429" y="319883"/>
                  </a:lnTo>
                  <a:lnTo>
                    <a:pt x="995641" y="364056"/>
                  </a:lnTo>
                  <a:lnTo>
                    <a:pt x="1006771" y="409962"/>
                  </a:lnTo>
                  <a:lnTo>
                    <a:pt x="1013605" y="457390"/>
                  </a:lnTo>
                  <a:lnTo>
                    <a:pt x="1015930" y="506128"/>
                  </a:lnTo>
                  <a:close/>
                </a:path>
                <a:path w="1016000" h="1187450">
                  <a:moveTo>
                    <a:pt x="469118" y="604772"/>
                  </a:moveTo>
                  <a:lnTo>
                    <a:pt x="306540" y="1187413"/>
                  </a:lnTo>
                </a:path>
                <a:path w="1016000" h="1187450">
                  <a:moveTo>
                    <a:pt x="709337" y="1187413"/>
                  </a:moveTo>
                  <a:lnTo>
                    <a:pt x="546758" y="604772"/>
                  </a:lnTo>
                </a:path>
              </a:pathLst>
            </a:custGeom>
            <a:ln w="25339">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object 5"/>
            <p:cNvPicPr/>
            <p:nvPr/>
          </p:nvPicPr>
          <p:blipFill>
            <a:blip r:embed="rId3" cstate="print"/>
            <a:stretch>
              <a:fillRect/>
            </a:stretch>
          </p:blipFill>
          <p:spPr>
            <a:xfrm>
              <a:off x="1980423" y="5178038"/>
              <a:ext cx="237950" cy="237170"/>
            </a:xfrm>
            <a:prstGeom prst="rect">
              <a:avLst/>
            </a:prstGeom>
          </p:spPr>
        </p:pic>
        <p:sp>
          <p:nvSpPr>
            <p:cNvPr id="6" name="object 6"/>
            <p:cNvSpPr/>
            <p:nvPr/>
          </p:nvSpPr>
          <p:spPr>
            <a:xfrm>
              <a:off x="4497" y="5005119"/>
              <a:ext cx="4060825" cy="968375"/>
            </a:xfrm>
            <a:custGeom>
              <a:avLst/>
              <a:gdLst/>
              <a:ahLst/>
              <a:cxnLst/>
              <a:rect l="l" t="t" r="r" b="b"/>
              <a:pathLst>
                <a:path w="4060825" h="968375">
                  <a:moveTo>
                    <a:pt x="0" y="967804"/>
                  </a:moveTo>
                  <a:lnTo>
                    <a:pt x="3079628" y="967804"/>
                  </a:lnTo>
                  <a:lnTo>
                    <a:pt x="3079628" y="364486"/>
                  </a:lnTo>
                  <a:lnTo>
                    <a:pt x="2834491" y="364486"/>
                  </a:lnTo>
                  <a:lnTo>
                    <a:pt x="2834491" y="666161"/>
                  </a:lnTo>
                  <a:lnTo>
                    <a:pt x="3590528" y="666161"/>
                  </a:lnTo>
                  <a:lnTo>
                    <a:pt x="3590528" y="0"/>
                  </a:lnTo>
                  <a:lnTo>
                    <a:pt x="4060546" y="0"/>
                  </a:lnTo>
                </a:path>
              </a:pathLst>
            </a:custGeom>
            <a:ln w="25298">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3955142" y="4451618"/>
              <a:ext cx="467995" cy="991235"/>
            </a:xfrm>
            <a:custGeom>
              <a:avLst/>
              <a:gdLst/>
              <a:ahLst/>
              <a:cxnLst/>
              <a:rect l="l" t="t" r="r" b="b"/>
              <a:pathLst>
                <a:path w="467995" h="991235">
                  <a:moveTo>
                    <a:pt x="123811" y="672221"/>
                  </a:moveTo>
                  <a:lnTo>
                    <a:pt x="0" y="974265"/>
                  </a:lnTo>
                </a:path>
                <a:path w="467995" h="991235">
                  <a:moveTo>
                    <a:pt x="467585" y="495589"/>
                  </a:moveTo>
                  <a:lnTo>
                    <a:pt x="465952" y="562848"/>
                  </a:lnTo>
                  <a:lnTo>
                    <a:pt x="461196" y="627355"/>
                  </a:lnTo>
                  <a:lnTo>
                    <a:pt x="453530" y="688521"/>
                  </a:lnTo>
                  <a:lnTo>
                    <a:pt x="443168" y="745755"/>
                  </a:lnTo>
                  <a:lnTo>
                    <a:pt x="430322" y="798467"/>
                  </a:lnTo>
                  <a:lnTo>
                    <a:pt x="415205" y="846066"/>
                  </a:lnTo>
                  <a:lnTo>
                    <a:pt x="398032" y="887962"/>
                  </a:lnTo>
                  <a:lnTo>
                    <a:pt x="379014" y="923565"/>
                  </a:lnTo>
                  <a:lnTo>
                    <a:pt x="336300" y="973528"/>
                  </a:lnTo>
                  <a:lnTo>
                    <a:pt x="288769" y="991232"/>
                  </a:lnTo>
                  <a:lnTo>
                    <a:pt x="264496" y="986708"/>
                  </a:lnTo>
                  <a:lnTo>
                    <a:pt x="219142" y="952284"/>
                  </a:lnTo>
                  <a:lnTo>
                    <a:pt x="179465" y="887962"/>
                  </a:lnTo>
                  <a:lnTo>
                    <a:pt x="162287" y="846066"/>
                  </a:lnTo>
                  <a:lnTo>
                    <a:pt x="147168" y="798467"/>
                  </a:lnTo>
                  <a:lnTo>
                    <a:pt x="134320" y="745755"/>
                  </a:lnTo>
                  <a:lnTo>
                    <a:pt x="123956" y="688521"/>
                  </a:lnTo>
                  <a:lnTo>
                    <a:pt x="116290" y="627355"/>
                  </a:lnTo>
                  <a:lnTo>
                    <a:pt x="111534" y="562848"/>
                  </a:lnTo>
                  <a:lnTo>
                    <a:pt x="109901" y="495589"/>
                  </a:lnTo>
                  <a:lnTo>
                    <a:pt x="111534" y="428343"/>
                  </a:lnTo>
                  <a:lnTo>
                    <a:pt x="116290" y="363846"/>
                  </a:lnTo>
                  <a:lnTo>
                    <a:pt x="123956" y="302689"/>
                  </a:lnTo>
                  <a:lnTo>
                    <a:pt x="134320" y="245461"/>
                  </a:lnTo>
                  <a:lnTo>
                    <a:pt x="147168" y="192755"/>
                  </a:lnTo>
                  <a:lnTo>
                    <a:pt x="162287" y="145159"/>
                  </a:lnTo>
                  <a:lnTo>
                    <a:pt x="179465" y="103266"/>
                  </a:lnTo>
                  <a:lnTo>
                    <a:pt x="198487" y="67665"/>
                  </a:lnTo>
                  <a:lnTo>
                    <a:pt x="241216" y="17703"/>
                  </a:lnTo>
                  <a:lnTo>
                    <a:pt x="288769" y="0"/>
                  </a:lnTo>
                  <a:lnTo>
                    <a:pt x="313030" y="4524"/>
                  </a:lnTo>
                  <a:lnTo>
                    <a:pt x="358366" y="38947"/>
                  </a:lnTo>
                  <a:lnTo>
                    <a:pt x="398032" y="103266"/>
                  </a:lnTo>
                  <a:lnTo>
                    <a:pt x="415205" y="145159"/>
                  </a:lnTo>
                  <a:lnTo>
                    <a:pt x="430322" y="192755"/>
                  </a:lnTo>
                  <a:lnTo>
                    <a:pt x="443168" y="245461"/>
                  </a:lnTo>
                  <a:lnTo>
                    <a:pt x="453530" y="302689"/>
                  </a:lnTo>
                  <a:lnTo>
                    <a:pt x="461196" y="363846"/>
                  </a:lnTo>
                  <a:lnTo>
                    <a:pt x="465952" y="428343"/>
                  </a:lnTo>
                  <a:lnTo>
                    <a:pt x="467585" y="495589"/>
                  </a:lnTo>
                  <a:close/>
                </a:path>
              </a:pathLst>
            </a:custGeom>
            <a:ln w="25339">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object 8"/>
            <p:cNvPicPr/>
            <p:nvPr/>
          </p:nvPicPr>
          <p:blipFill>
            <a:blip r:embed="rId4" cstate="print"/>
            <a:stretch>
              <a:fillRect/>
            </a:stretch>
          </p:blipFill>
          <p:spPr>
            <a:xfrm>
              <a:off x="4157938" y="4631809"/>
              <a:ext cx="171946" cy="171408"/>
            </a:xfrm>
            <a:prstGeom prst="rect">
              <a:avLst/>
            </a:prstGeom>
          </p:spPr>
        </p:pic>
        <p:sp>
          <p:nvSpPr>
            <p:cNvPr id="9" name="object 9"/>
            <p:cNvSpPr/>
            <p:nvPr/>
          </p:nvSpPr>
          <p:spPr>
            <a:xfrm>
              <a:off x="3955142" y="5140701"/>
              <a:ext cx="575945" cy="302260"/>
            </a:xfrm>
            <a:custGeom>
              <a:avLst/>
              <a:gdLst/>
              <a:ahLst/>
              <a:cxnLst/>
              <a:rect l="l" t="t" r="r" b="b"/>
              <a:pathLst>
                <a:path w="575945" h="302260">
                  <a:moveTo>
                    <a:pt x="0" y="285181"/>
                  </a:moveTo>
                  <a:lnTo>
                    <a:pt x="184474" y="209038"/>
                  </a:lnTo>
                </a:path>
                <a:path w="575945" h="302260">
                  <a:moveTo>
                    <a:pt x="451665" y="0"/>
                  </a:moveTo>
                  <a:lnTo>
                    <a:pt x="575424" y="301991"/>
                  </a:lnTo>
                  <a:lnTo>
                    <a:pt x="391002" y="225953"/>
                  </a:lnTo>
                </a:path>
              </a:pathLst>
            </a:custGeom>
            <a:ln w="25339">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 name="object 10"/>
            <p:cNvPicPr/>
            <p:nvPr/>
          </p:nvPicPr>
          <p:blipFill>
            <a:blip r:embed="rId5" cstate="print"/>
            <a:stretch>
              <a:fillRect/>
            </a:stretch>
          </p:blipFill>
          <p:spPr>
            <a:xfrm>
              <a:off x="4159684" y="5120390"/>
              <a:ext cx="171946" cy="171408"/>
            </a:xfrm>
            <a:prstGeom prst="rect">
              <a:avLst/>
            </a:prstGeom>
          </p:spPr>
        </p:pic>
        <p:pic>
          <p:nvPicPr>
            <p:cNvPr id="11" name="object 11"/>
            <p:cNvPicPr/>
            <p:nvPr/>
          </p:nvPicPr>
          <p:blipFill>
            <a:blip r:embed="rId6" cstate="print"/>
            <a:stretch>
              <a:fillRect/>
            </a:stretch>
          </p:blipFill>
          <p:spPr>
            <a:xfrm>
              <a:off x="4159684" y="4876047"/>
              <a:ext cx="171946" cy="171408"/>
            </a:xfrm>
            <a:prstGeom prst="rect">
              <a:avLst/>
            </a:prstGeom>
          </p:spPr>
        </p:pic>
        <p:sp>
          <p:nvSpPr>
            <p:cNvPr id="12" name="object 12"/>
            <p:cNvSpPr/>
            <p:nvPr/>
          </p:nvSpPr>
          <p:spPr>
            <a:xfrm>
              <a:off x="372534" y="5233601"/>
              <a:ext cx="864869" cy="736600"/>
            </a:xfrm>
            <a:custGeom>
              <a:avLst/>
              <a:gdLst/>
              <a:ahLst/>
              <a:cxnLst/>
              <a:rect l="l" t="t" r="r" b="b"/>
              <a:pathLst>
                <a:path w="864869" h="736600">
                  <a:moveTo>
                    <a:pt x="0" y="736160"/>
                  </a:moveTo>
                  <a:lnTo>
                    <a:pt x="288463" y="736160"/>
                  </a:lnTo>
                  <a:lnTo>
                    <a:pt x="288463" y="504864"/>
                  </a:lnTo>
                  <a:lnTo>
                    <a:pt x="541639" y="504864"/>
                  </a:lnTo>
                  <a:lnTo>
                    <a:pt x="541639" y="323121"/>
                  </a:lnTo>
                  <a:lnTo>
                    <a:pt x="765144" y="323121"/>
                  </a:lnTo>
                  <a:lnTo>
                    <a:pt x="763664" y="1896"/>
                  </a:lnTo>
                  <a:lnTo>
                    <a:pt x="672907" y="94217"/>
                  </a:lnTo>
                  <a:lnTo>
                    <a:pt x="765568" y="0"/>
                  </a:lnTo>
                  <a:lnTo>
                    <a:pt x="864733" y="95692"/>
                  </a:lnTo>
                </a:path>
              </a:pathLst>
            </a:custGeom>
            <a:ln w="2533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p:nvPr/>
          </p:nvSpPr>
          <p:spPr>
            <a:xfrm>
              <a:off x="4431982" y="5005119"/>
              <a:ext cx="7758430" cy="861694"/>
            </a:xfrm>
            <a:custGeom>
              <a:avLst/>
              <a:gdLst/>
              <a:ahLst/>
              <a:cxnLst/>
              <a:rect l="l" t="t" r="r" b="b"/>
              <a:pathLst>
                <a:path w="7758430" h="861695">
                  <a:moveTo>
                    <a:pt x="0" y="0"/>
                  </a:moveTo>
                  <a:lnTo>
                    <a:pt x="447381" y="0"/>
                  </a:lnTo>
                  <a:lnTo>
                    <a:pt x="447381" y="861551"/>
                  </a:lnTo>
                  <a:lnTo>
                    <a:pt x="305588" y="861551"/>
                  </a:lnTo>
                  <a:lnTo>
                    <a:pt x="305588" y="681284"/>
                  </a:lnTo>
                  <a:lnTo>
                    <a:pt x="7757966" y="680879"/>
                  </a:lnTo>
                </a:path>
              </a:pathLst>
            </a:custGeom>
            <a:ln w="25294">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p:nvPr/>
          </p:nvSpPr>
          <p:spPr>
            <a:xfrm>
              <a:off x="5718277" y="4624560"/>
              <a:ext cx="441325" cy="657225"/>
            </a:xfrm>
            <a:custGeom>
              <a:avLst/>
              <a:gdLst/>
              <a:ahLst/>
              <a:cxnLst/>
              <a:rect l="l" t="t" r="r" b="b"/>
              <a:pathLst>
                <a:path w="441325" h="657225">
                  <a:moveTo>
                    <a:pt x="0" y="160717"/>
                  </a:moveTo>
                  <a:lnTo>
                    <a:pt x="14808" y="0"/>
                  </a:lnTo>
                  <a:lnTo>
                    <a:pt x="441088" y="42050"/>
                  </a:lnTo>
                  <a:lnTo>
                    <a:pt x="379737" y="656781"/>
                  </a:lnTo>
                  <a:lnTo>
                    <a:pt x="156549" y="635387"/>
                  </a:lnTo>
                </a:path>
              </a:pathLst>
            </a:custGeom>
            <a:ln w="25357">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p:nvPr/>
          </p:nvSpPr>
          <p:spPr>
            <a:xfrm>
              <a:off x="5639474" y="5411076"/>
              <a:ext cx="137795" cy="2540"/>
            </a:xfrm>
            <a:custGeom>
              <a:avLst/>
              <a:gdLst/>
              <a:ahLst/>
              <a:cxnLst/>
              <a:rect l="l" t="t" r="r" b="b"/>
              <a:pathLst>
                <a:path w="137795" h="2539">
                  <a:moveTo>
                    <a:pt x="-12646" y="1027"/>
                  </a:moveTo>
                  <a:lnTo>
                    <a:pt x="150156" y="1027"/>
                  </a:lnTo>
                </a:path>
              </a:pathLst>
            </a:custGeom>
            <a:ln w="27348">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6"/>
            <p:cNvSpPr/>
            <p:nvPr/>
          </p:nvSpPr>
          <p:spPr>
            <a:xfrm>
              <a:off x="5450663" y="4781800"/>
              <a:ext cx="430530" cy="634365"/>
            </a:xfrm>
            <a:custGeom>
              <a:avLst/>
              <a:gdLst/>
              <a:ahLst/>
              <a:cxnLst/>
              <a:rect l="l" t="t" r="r" b="b"/>
              <a:pathLst>
                <a:path w="430529" h="634364">
                  <a:moveTo>
                    <a:pt x="0" y="132789"/>
                  </a:moveTo>
                  <a:lnTo>
                    <a:pt x="2644" y="0"/>
                  </a:lnTo>
                  <a:lnTo>
                    <a:pt x="429981" y="8483"/>
                  </a:lnTo>
                  <a:lnTo>
                    <a:pt x="417817" y="633859"/>
                  </a:lnTo>
                  <a:lnTo>
                    <a:pt x="326320" y="631330"/>
                  </a:lnTo>
                </a:path>
              </a:pathLst>
            </a:custGeom>
            <a:ln w="25357">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17"/>
            <p:cNvSpPr/>
            <p:nvPr/>
          </p:nvSpPr>
          <p:spPr>
            <a:xfrm>
              <a:off x="5200713" y="4925076"/>
              <a:ext cx="435609" cy="628015"/>
            </a:xfrm>
            <a:custGeom>
              <a:avLst/>
              <a:gdLst/>
              <a:ahLst/>
              <a:cxnLst/>
              <a:rect l="l" t="t" r="r" b="b"/>
              <a:pathLst>
                <a:path w="435610" h="628014">
                  <a:moveTo>
                    <a:pt x="435058" y="0"/>
                  </a:moveTo>
                  <a:lnTo>
                    <a:pt x="435058" y="627852"/>
                  </a:lnTo>
                  <a:lnTo>
                    <a:pt x="0" y="627852"/>
                  </a:lnTo>
                  <a:lnTo>
                    <a:pt x="0" y="0"/>
                  </a:lnTo>
                  <a:lnTo>
                    <a:pt x="435058" y="0"/>
                  </a:lnTo>
                  <a:close/>
                </a:path>
              </a:pathLst>
            </a:custGeom>
            <a:ln w="25356">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18"/>
            <p:cNvSpPr/>
            <p:nvPr/>
          </p:nvSpPr>
          <p:spPr>
            <a:xfrm>
              <a:off x="5255294" y="5024352"/>
              <a:ext cx="533400" cy="665480"/>
            </a:xfrm>
            <a:custGeom>
              <a:avLst/>
              <a:gdLst/>
              <a:ahLst/>
              <a:cxnLst/>
              <a:rect l="l" t="t" r="r" b="b"/>
              <a:pathLst>
                <a:path w="533400" h="665479">
                  <a:moveTo>
                    <a:pt x="2855" y="0"/>
                  </a:moveTo>
                  <a:lnTo>
                    <a:pt x="318598" y="0"/>
                  </a:lnTo>
                </a:path>
                <a:path w="533400" h="665479">
                  <a:moveTo>
                    <a:pt x="3543" y="97853"/>
                  </a:moveTo>
                  <a:lnTo>
                    <a:pt x="319127" y="97853"/>
                  </a:lnTo>
                </a:path>
                <a:path w="533400" h="665479">
                  <a:moveTo>
                    <a:pt x="1427" y="189119"/>
                  </a:moveTo>
                  <a:lnTo>
                    <a:pt x="317012" y="189119"/>
                  </a:lnTo>
                </a:path>
                <a:path w="533400" h="665479">
                  <a:moveTo>
                    <a:pt x="0" y="284812"/>
                  </a:moveTo>
                  <a:lnTo>
                    <a:pt x="315425" y="284812"/>
                  </a:lnTo>
                </a:path>
                <a:path w="533400" h="665479">
                  <a:moveTo>
                    <a:pt x="532796" y="388567"/>
                  </a:moveTo>
                  <a:lnTo>
                    <a:pt x="532796" y="665107"/>
                  </a:lnTo>
                </a:path>
              </a:pathLst>
            </a:custGeom>
            <a:ln w="25339">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object 19"/>
          <p:cNvSpPr txBox="1">
            <a:spLocks noGrp="1"/>
          </p:cNvSpPr>
          <p:nvPr>
            <p:ph type="title"/>
          </p:nvPr>
        </p:nvSpPr>
        <p:spPr>
          <a:xfrm>
            <a:off x="979119" y="1091311"/>
            <a:ext cx="6445885" cy="788035"/>
          </a:xfrm>
          <a:prstGeom prst="rect">
            <a:avLst/>
          </a:prstGeom>
        </p:spPr>
        <p:txBody>
          <a:bodyPr vert="horz" wrap="square" lIns="0" tIns="13335" rIns="0" bIns="0" rtlCol="0">
            <a:spAutoFit/>
          </a:bodyPr>
          <a:lstStyle/>
          <a:p>
            <a:pPr marL="12700">
              <a:lnSpc>
                <a:spcPct val="100000"/>
              </a:lnSpc>
              <a:spcBef>
                <a:spcPts val="105"/>
              </a:spcBef>
            </a:pPr>
            <a:r>
              <a:rPr sz="5000" b="1" spc="-210">
                <a:solidFill>
                  <a:srgbClr val="FAA96C"/>
                </a:solidFill>
                <a:latin typeface="Tahoma"/>
                <a:cs typeface="Tahoma"/>
              </a:rPr>
              <a:t>S</a:t>
            </a:r>
            <a:r>
              <a:rPr sz="5000" b="1" spc="-200">
                <a:solidFill>
                  <a:srgbClr val="FAA96C"/>
                </a:solidFill>
                <a:latin typeface="Tahoma"/>
                <a:cs typeface="Tahoma"/>
              </a:rPr>
              <a:t>E</a:t>
            </a:r>
            <a:r>
              <a:rPr sz="5000" b="1" spc="-204">
                <a:solidFill>
                  <a:srgbClr val="FAA96C"/>
                </a:solidFill>
                <a:latin typeface="Tahoma"/>
                <a:cs typeface="Tahoma"/>
              </a:rPr>
              <a:t>R</a:t>
            </a:r>
            <a:r>
              <a:rPr sz="5000" b="1" spc="-210">
                <a:solidFill>
                  <a:srgbClr val="FAA96C"/>
                </a:solidFill>
                <a:latin typeface="Tahoma"/>
                <a:cs typeface="Tahoma"/>
              </a:rPr>
              <a:t>V</a:t>
            </a:r>
            <a:r>
              <a:rPr sz="5000" b="1" spc="-200">
                <a:solidFill>
                  <a:srgbClr val="FAA96C"/>
                </a:solidFill>
                <a:latin typeface="Tahoma"/>
                <a:cs typeface="Tahoma"/>
              </a:rPr>
              <a:t>I</a:t>
            </a:r>
            <a:r>
              <a:rPr sz="5000" b="1" spc="-210">
                <a:solidFill>
                  <a:srgbClr val="FAA96C"/>
                </a:solidFill>
                <a:latin typeface="Tahoma"/>
                <a:cs typeface="Tahoma"/>
              </a:rPr>
              <a:t>C</a:t>
            </a:r>
            <a:r>
              <a:rPr sz="5000" b="1">
                <a:solidFill>
                  <a:srgbClr val="FAA96C"/>
                </a:solidFill>
                <a:latin typeface="Tahoma"/>
                <a:cs typeface="Tahoma"/>
              </a:rPr>
              <a:t>E</a:t>
            </a:r>
            <a:r>
              <a:rPr sz="5000" b="1" spc="-420">
                <a:solidFill>
                  <a:srgbClr val="FAA96C"/>
                </a:solidFill>
                <a:latin typeface="Tahoma"/>
                <a:cs typeface="Tahoma"/>
              </a:rPr>
              <a:t> </a:t>
            </a:r>
            <a:r>
              <a:rPr sz="5000" b="1" spc="-210">
                <a:solidFill>
                  <a:srgbClr val="FAA96C"/>
                </a:solidFill>
                <a:latin typeface="Tahoma"/>
                <a:cs typeface="Tahoma"/>
              </a:rPr>
              <a:t>P</a:t>
            </a:r>
            <a:r>
              <a:rPr sz="5000" b="1" spc="-204">
                <a:solidFill>
                  <a:srgbClr val="FAA96C"/>
                </a:solidFill>
                <a:latin typeface="Tahoma"/>
                <a:cs typeface="Tahoma"/>
              </a:rPr>
              <a:t>R</a:t>
            </a:r>
            <a:r>
              <a:rPr sz="5000" b="1" spc="-210">
                <a:solidFill>
                  <a:srgbClr val="FAA96C"/>
                </a:solidFill>
                <a:latin typeface="Tahoma"/>
                <a:cs typeface="Tahoma"/>
              </a:rPr>
              <a:t>OV</a:t>
            </a:r>
            <a:r>
              <a:rPr sz="5000" b="1" spc="-200">
                <a:solidFill>
                  <a:srgbClr val="FAA96C"/>
                </a:solidFill>
                <a:latin typeface="Tahoma"/>
                <a:cs typeface="Tahoma"/>
              </a:rPr>
              <a:t>I</a:t>
            </a:r>
            <a:r>
              <a:rPr sz="5000" b="1" spc="-204">
                <a:solidFill>
                  <a:srgbClr val="FAA96C"/>
                </a:solidFill>
                <a:latin typeface="Tahoma"/>
                <a:cs typeface="Tahoma"/>
              </a:rPr>
              <a:t>D</a:t>
            </a:r>
            <a:r>
              <a:rPr sz="5000" b="1" spc="-200">
                <a:solidFill>
                  <a:srgbClr val="FAA96C"/>
                </a:solidFill>
                <a:latin typeface="Tahoma"/>
                <a:cs typeface="Tahoma"/>
              </a:rPr>
              <a:t>E</a:t>
            </a:r>
            <a:r>
              <a:rPr sz="5000" b="1" spc="-204">
                <a:solidFill>
                  <a:srgbClr val="FAA96C"/>
                </a:solidFill>
                <a:latin typeface="Tahoma"/>
                <a:cs typeface="Tahoma"/>
              </a:rPr>
              <a:t>R</a:t>
            </a:r>
            <a:r>
              <a:rPr sz="5000" b="1">
                <a:solidFill>
                  <a:srgbClr val="FAA96C"/>
                </a:solidFill>
                <a:latin typeface="Tahoma"/>
                <a:cs typeface="Tahoma"/>
              </a:rPr>
              <a:t>S</a:t>
            </a:r>
            <a:endParaRPr sz="5000">
              <a:latin typeface="Tahoma"/>
              <a:cs typeface="Tahoma"/>
            </a:endParaRPr>
          </a:p>
        </p:txBody>
      </p:sp>
      <p:sp>
        <p:nvSpPr>
          <p:cNvPr id="20" name="object 20"/>
          <p:cNvSpPr/>
          <p:nvPr/>
        </p:nvSpPr>
        <p:spPr>
          <a:xfrm>
            <a:off x="9885174" y="824168"/>
            <a:ext cx="1390015" cy="1388110"/>
          </a:xfrm>
          <a:custGeom>
            <a:avLst/>
            <a:gdLst/>
            <a:ahLst/>
            <a:cxnLst/>
            <a:rect l="l" t="t" r="r" b="b"/>
            <a:pathLst>
              <a:path w="1390015" h="1388110">
                <a:moveTo>
                  <a:pt x="462121" y="0"/>
                </a:moveTo>
                <a:lnTo>
                  <a:pt x="0" y="462806"/>
                </a:lnTo>
                <a:lnTo>
                  <a:pt x="925444" y="463494"/>
                </a:lnTo>
                <a:lnTo>
                  <a:pt x="927678" y="1388109"/>
                </a:lnTo>
                <a:lnTo>
                  <a:pt x="1389799" y="925369"/>
                </a:lnTo>
                <a:lnTo>
                  <a:pt x="1389798" y="573"/>
                </a:lnTo>
                <a:lnTo>
                  <a:pt x="462121" y="0"/>
                </a:lnTo>
                <a:close/>
              </a:path>
            </a:pathLst>
          </a:custGeom>
          <a:solidFill>
            <a:srgbClr val="FAA96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4011295" cy="6858000"/>
            <a:chOff x="0" y="0"/>
            <a:chExt cx="4011295" cy="6858000"/>
          </a:xfrm>
        </p:grpSpPr>
        <p:sp>
          <p:nvSpPr>
            <p:cNvPr id="3" name="object 3"/>
            <p:cNvSpPr/>
            <p:nvPr/>
          </p:nvSpPr>
          <p:spPr>
            <a:xfrm>
              <a:off x="0" y="0"/>
              <a:ext cx="4011295" cy="6858000"/>
            </a:xfrm>
            <a:custGeom>
              <a:avLst/>
              <a:gdLst/>
              <a:ahLst/>
              <a:cxnLst/>
              <a:rect l="l" t="t" r="r" b="b"/>
              <a:pathLst>
                <a:path w="4011295" h="6858000">
                  <a:moveTo>
                    <a:pt x="4011167" y="0"/>
                  </a:moveTo>
                  <a:lnTo>
                    <a:pt x="0" y="0"/>
                  </a:lnTo>
                  <a:lnTo>
                    <a:pt x="0" y="6858000"/>
                  </a:lnTo>
                  <a:lnTo>
                    <a:pt x="4011167" y="6858000"/>
                  </a:lnTo>
                  <a:lnTo>
                    <a:pt x="4011167" y="0"/>
                  </a:lnTo>
                  <a:close/>
                </a:path>
              </a:pathLst>
            </a:custGeom>
            <a:solidFill>
              <a:srgbClr val="00525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object 4"/>
            <p:cNvPicPr/>
            <p:nvPr/>
          </p:nvPicPr>
          <p:blipFill>
            <a:blip r:embed="rId2" cstate="print"/>
            <a:stretch>
              <a:fillRect/>
            </a:stretch>
          </p:blipFill>
          <p:spPr>
            <a:xfrm>
              <a:off x="288950" y="350850"/>
              <a:ext cx="3203448" cy="460552"/>
            </a:xfrm>
            <a:prstGeom prst="rect">
              <a:avLst/>
            </a:prstGeom>
          </p:spPr>
        </p:pic>
        <p:pic>
          <p:nvPicPr>
            <p:cNvPr id="5" name="object 5"/>
            <p:cNvPicPr/>
            <p:nvPr/>
          </p:nvPicPr>
          <p:blipFill>
            <a:blip r:embed="rId3" cstate="print"/>
            <a:stretch>
              <a:fillRect/>
            </a:stretch>
          </p:blipFill>
          <p:spPr>
            <a:xfrm>
              <a:off x="288950" y="839088"/>
              <a:ext cx="2041906" cy="460248"/>
            </a:xfrm>
            <a:prstGeom prst="rect">
              <a:avLst/>
            </a:prstGeom>
          </p:spPr>
        </p:pic>
      </p:grpSp>
      <p:sp>
        <p:nvSpPr>
          <p:cNvPr id="6" name="object 6"/>
          <p:cNvSpPr txBox="1"/>
          <p:nvPr/>
        </p:nvSpPr>
        <p:spPr>
          <a:xfrm>
            <a:off x="278993" y="1569186"/>
            <a:ext cx="2793365" cy="1656714"/>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7000"/>
              </a:lnSpc>
              <a:spcBef>
                <a:spcPts val="100"/>
              </a:spcBef>
              <a:spcAft>
                <a:spcPts val="0"/>
              </a:spcAft>
              <a:buClrTx/>
              <a:buSzTx/>
              <a:buFontTx/>
              <a:buNone/>
              <a:tabLst/>
              <a:defRPr/>
            </a:pPr>
            <a:r>
              <a:rPr kumimoji="0" sz="2000" b="0" i="0" u="none" strike="noStrike" kern="1200" cap="none" spc="-15" normalizeH="0" baseline="0" noProof="0">
                <a:ln>
                  <a:noFill/>
                </a:ln>
                <a:solidFill>
                  <a:srgbClr val="FFFFFF"/>
                </a:solidFill>
                <a:effectLst/>
                <a:uLnTx/>
                <a:uFillTx/>
                <a:latin typeface="Arial MT"/>
                <a:ea typeface="+mn-ea"/>
                <a:cs typeface="Arial MT"/>
              </a:rPr>
              <a:t>We</a:t>
            </a:r>
            <a:r>
              <a:rPr kumimoji="0" sz="2000" b="0" i="0" u="none" strike="noStrike" kern="1200" cap="none" spc="-35" normalizeH="0" baseline="0" noProof="0">
                <a:ln>
                  <a:noFill/>
                </a:ln>
                <a:solidFill>
                  <a:srgbClr val="FFFFFF"/>
                </a:solidFill>
                <a:effectLst/>
                <a:uLnTx/>
                <a:uFillTx/>
                <a:latin typeface="Arial MT"/>
                <a:ea typeface="+mn-ea"/>
                <a:cs typeface="Arial MT"/>
              </a:rPr>
              <a:t> </a:t>
            </a:r>
            <a:r>
              <a:rPr kumimoji="0" sz="2000" b="0" i="0" u="none" strike="noStrike" kern="1200" cap="none" spc="5" normalizeH="0" baseline="0" noProof="0">
                <a:ln>
                  <a:noFill/>
                </a:ln>
                <a:solidFill>
                  <a:srgbClr val="FFFFFF"/>
                </a:solidFill>
                <a:effectLst/>
                <a:uLnTx/>
                <a:uFillTx/>
                <a:latin typeface="Arial MT"/>
                <a:ea typeface="+mn-ea"/>
                <a:cs typeface="Arial MT"/>
              </a:rPr>
              <a:t>are</a:t>
            </a:r>
            <a:r>
              <a:rPr kumimoji="0" sz="2000" b="0" i="0" u="none" strike="noStrike" kern="1200" cap="none" spc="-40" normalizeH="0" baseline="0" noProof="0">
                <a:ln>
                  <a:noFill/>
                </a:ln>
                <a:solidFill>
                  <a:srgbClr val="FFFFFF"/>
                </a:solidFill>
                <a:effectLst/>
                <a:uLnTx/>
                <a:uFillTx/>
                <a:latin typeface="Arial MT"/>
                <a:ea typeface="+mn-ea"/>
                <a:cs typeface="Arial MT"/>
              </a:rPr>
              <a:t> </a:t>
            </a:r>
            <a:r>
              <a:rPr kumimoji="0" sz="2000" b="0" i="0" u="none" strike="noStrike" kern="1200" cap="none" spc="0" normalizeH="0" baseline="0" noProof="0">
                <a:ln>
                  <a:noFill/>
                </a:ln>
                <a:solidFill>
                  <a:srgbClr val="FFFFFF"/>
                </a:solidFill>
                <a:effectLst/>
                <a:uLnTx/>
                <a:uFillTx/>
                <a:latin typeface="Arial MT"/>
                <a:ea typeface="+mn-ea"/>
                <a:cs typeface="Arial MT"/>
              </a:rPr>
              <a:t>building</a:t>
            </a:r>
            <a:r>
              <a:rPr kumimoji="0" sz="2000" b="0" i="0" u="none" strike="noStrike" kern="1200" cap="none" spc="-10" normalizeH="0" baseline="0" noProof="0">
                <a:ln>
                  <a:noFill/>
                </a:ln>
                <a:solidFill>
                  <a:srgbClr val="FFFFFF"/>
                </a:solidFill>
                <a:effectLst/>
                <a:uLnTx/>
                <a:uFillTx/>
                <a:latin typeface="Arial MT"/>
                <a:ea typeface="+mn-ea"/>
                <a:cs typeface="Arial MT"/>
              </a:rPr>
              <a:t> </a:t>
            </a:r>
            <a:r>
              <a:rPr kumimoji="0" sz="2000" b="0" i="0" u="none" strike="noStrike" kern="1200" cap="none" spc="0" normalizeH="0" baseline="0" noProof="0">
                <a:ln>
                  <a:noFill/>
                </a:ln>
                <a:solidFill>
                  <a:srgbClr val="FFFFFF"/>
                </a:solidFill>
                <a:effectLst/>
                <a:uLnTx/>
                <a:uFillTx/>
                <a:latin typeface="Arial MT"/>
                <a:ea typeface="+mn-ea"/>
                <a:cs typeface="Arial MT"/>
              </a:rPr>
              <a:t>a</a:t>
            </a:r>
            <a:r>
              <a:rPr kumimoji="0" sz="2000" b="0" i="0" u="none" strike="noStrike" kern="1200" cap="none" spc="-20" normalizeH="0" baseline="0" noProof="0">
                <a:ln>
                  <a:noFill/>
                </a:ln>
                <a:solidFill>
                  <a:srgbClr val="FFFFFF"/>
                </a:solidFill>
                <a:effectLst/>
                <a:uLnTx/>
                <a:uFillTx/>
                <a:latin typeface="Arial MT"/>
                <a:ea typeface="+mn-ea"/>
                <a:cs typeface="Arial MT"/>
              </a:rPr>
              <a:t> </a:t>
            </a:r>
            <a:r>
              <a:rPr kumimoji="0" sz="2000" b="0" i="0" u="none" strike="noStrike" kern="1200" cap="none" spc="0" normalizeH="0" baseline="0" noProof="0">
                <a:ln>
                  <a:noFill/>
                </a:ln>
                <a:solidFill>
                  <a:srgbClr val="FFFFFF"/>
                </a:solidFill>
                <a:effectLst/>
                <a:uLnTx/>
                <a:uFillTx/>
                <a:latin typeface="Arial MT"/>
                <a:ea typeface="+mn-ea"/>
                <a:cs typeface="Arial MT"/>
              </a:rPr>
              <a:t>critical </a:t>
            </a:r>
            <a:r>
              <a:rPr kumimoji="0" sz="2000" b="0" i="0" u="none" strike="noStrike" kern="1200" cap="none" spc="-540" normalizeH="0" baseline="0" noProof="0">
                <a:ln>
                  <a:noFill/>
                </a:ln>
                <a:solidFill>
                  <a:srgbClr val="FFFFFF"/>
                </a:solidFill>
                <a:effectLst/>
                <a:uLnTx/>
                <a:uFillTx/>
                <a:latin typeface="Arial MT"/>
                <a:ea typeface="+mn-ea"/>
                <a:cs typeface="Arial MT"/>
              </a:rPr>
              <a:t> </a:t>
            </a:r>
            <a:r>
              <a:rPr kumimoji="0" sz="2000" b="0" i="0" u="none" strike="noStrike" kern="1200" cap="none" spc="0" normalizeH="0" baseline="0" noProof="0">
                <a:ln>
                  <a:noFill/>
                </a:ln>
                <a:solidFill>
                  <a:srgbClr val="FFFFFF"/>
                </a:solidFill>
                <a:effectLst/>
                <a:uLnTx/>
                <a:uFillTx/>
                <a:latin typeface="Arial MT"/>
                <a:ea typeface="+mn-ea"/>
                <a:cs typeface="Arial MT"/>
              </a:rPr>
              <a:t>mass of high-quality </a:t>
            </a:r>
            <a:r>
              <a:rPr kumimoji="0" sz="2000" b="0" i="0" u="none" strike="noStrike" kern="1200" cap="none" spc="5" normalizeH="0" baseline="0" noProof="0">
                <a:ln>
                  <a:noFill/>
                </a:ln>
                <a:solidFill>
                  <a:srgbClr val="FFFFFF"/>
                </a:solidFill>
                <a:effectLst/>
                <a:uLnTx/>
                <a:uFillTx/>
                <a:latin typeface="Arial MT"/>
                <a:ea typeface="+mn-ea"/>
                <a:cs typeface="Arial MT"/>
              </a:rPr>
              <a:t> </a:t>
            </a:r>
            <a:r>
              <a:rPr kumimoji="0" sz="2000" b="0" i="0" u="none" strike="noStrike" kern="1200" cap="none" spc="0" normalizeH="0" baseline="0" noProof="0">
                <a:ln>
                  <a:noFill/>
                </a:ln>
                <a:solidFill>
                  <a:srgbClr val="FFFFFF"/>
                </a:solidFill>
                <a:effectLst/>
                <a:uLnTx/>
                <a:uFillTx/>
                <a:latin typeface="Arial MT"/>
                <a:ea typeface="+mn-ea"/>
                <a:cs typeface="Arial MT"/>
              </a:rPr>
              <a:t>service providers and </a:t>
            </a:r>
            <a:r>
              <a:rPr kumimoji="0" sz="2000" b="0" i="0" u="none" strike="noStrike" kern="1200" cap="none" spc="5" normalizeH="0" baseline="0" noProof="0">
                <a:ln>
                  <a:noFill/>
                </a:ln>
                <a:solidFill>
                  <a:srgbClr val="FFFFFF"/>
                </a:solidFill>
                <a:effectLst/>
                <a:uLnTx/>
                <a:uFillTx/>
                <a:latin typeface="Arial MT"/>
                <a:ea typeface="+mn-ea"/>
                <a:cs typeface="Arial MT"/>
              </a:rPr>
              <a:t> </a:t>
            </a:r>
            <a:r>
              <a:rPr kumimoji="0" sz="2000" b="0" i="0" u="none" strike="noStrike" kern="1200" cap="none" spc="0" normalizeH="0" baseline="0" noProof="0">
                <a:ln>
                  <a:noFill/>
                </a:ln>
                <a:solidFill>
                  <a:srgbClr val="FFFFFF"/>
                </a:solidFill>
                <a:effectLst/>
                <a:uLnTx/>
                <a:uFillTx/>
                <a:latin typeface="Arial MT"/>
                <a:ea typeface="+mn-ea"/>
                <a:cs typeface="Arial MT"/>
              </a:rPr>
              <a:t>business</a:t>
            </a:r>
            <a:endParaRPr kumimoji="0" sz="2000" b="0" i="0" u="none" strike="noStrike" kern="1200" cap="none" spc="0" normalizeH="0" baseline="0" noProof="0">
              <a:ln>
                <a:noFill/>
              </a:ln>
              <a:solidFill>
                <a:prstClr val="black"/>
              </a:solidFill>
              <a:effectLst/>
              <a:uLnTx/>
              <a:uFillTx/>
              <a:latin typeface="Arial MT"/>
              <a:ea typeface="+mn-ea"/>
              <a:cs typeface="Arial MT"/>
            </a:endParaRPr>
          </a:p>
          <a:p>
            <a:pPr marL="12700" marR="0" lvl="0" indent="0" algn="l" defTabSz="914400" rtl="0" eaLnBrk="1" fontAlgn="auto" latinLnBrk="0" hangingPunct="1">
              <a:lnSpc>
                <a:spcPct val="100000"/>
              </a:lnSpc>
              <a:spcBef>
                <a:spcPts val="165"/>
              </a:spcBef>
              <a:spcAft>
                <a:spcPts val="0"/>
              </a:spcAft>
              <a:buClrTx/>
              <a:buSzTx/>
              <a:buFontTx/>
              <a:buNone/>
              <a:tabLst/>
              <a:defRPr/>
            </a:pPr>
            <a:r>
              <a:rPr kumimoji="0" sz="2000" b="0" i="0" u="none" strike="noStrike" kern="1200" cap="none" spc="0" normalizeH="0" baseline="0" noProof="0">
                <a:ln>
                  <a:noFill/>
                </a:ln>
                <a:solidFill>
                  <a:srgbClr val="FFFFFF"/>
                </a:solidFill>
                <a:effectLst/>
                <a:uLnTx/>
                <a:uFillTx/>
                <a:latin typeface="Arial MT"/>
                <a:ea typeface="+mn-ea"/>
                <a:cs typeface="Arial MT"/>
              </a:rPr>
              <a:t>support</a:t>
            </a:r>
            <a:r>
              <a:rPr kumimoji="0" sz="2000" b="0" i="0" u="none" strike="noStrike" kern="1200" cap="none" spc="-70" normalizeH="0" baseline="0" noProof="0">
                <a:ln>
                  <a:noFill/>
                </a:ln>
                <a:solidFill>
                  <a:srgbClr val="FFFFFF"/>
                </a:solidFill>
                <a:effectLst/>
                <a:uLnTx/>
                <a:uFillTx/>
                <a:latin typeface="Arial MT"/>
                <a:ea typeface="+mn-ea"/>
                <a:cs typeface="Arial MT"/>
              </a:rPr>
              <a:t> </a:t>
            </a:r>
            <a:r>
              <a:rPr kumimoji="0" sz="2000" b="0" i="0" u="none" strike="noStrike" kern="1200" cap="none" spc="0" normalizeH="0" baseline="0" noProof="0">
                <a:ln>
                  <a:noFill/>
                </a:ln>
                <a:solidFill>
                  <a:srgbClr val="FFFFFF"/>
                </a:solidFill>
                <a:effectLst/>
                <a:uLnTx/>
                <a:uFillTx/>
                <a:latin typeface="Arial MT"/>
                <a:ea typeface="+mn-ea"/>
                <a:cs typeface="Arial MT"/>
              </a:rPr>
              <a:t>providers.</a:t>
            </a:r>
            <a:endParaRPr kumimoji="0" sz="2000" b="0" i="0" u="none" strike="noStrike" kern="1200" cap="none" spc="0" normalizeH="0" baseline="0" noProof="0">
              <a:ln>
                <a:noFill/>
              </a:ln>
              <a:solidFill>
                <a:prstClr val="black"/>
              </a:solidFill>
              <a:effectLst/>
              <a:uLnTx/>
              <a:uFillTx/>
              <a:latin typeface="Arial MT"/>
              <a:ea typeface="+mn-ea"/>
              <a:cs typeface="Arial MT"/>
            </a:endParaRPr>
          </a:p>
        </p:txBody>
      </p:sp>
      <p:grpSp>
        <p:nvGrpSpPr>
          <p:cNvPr id="7" name="object 7"/>
          <p:cNvGrpSpPr/>
          <p:nvPr/>
        </p:nvGrpSpPr>
        <p:grpSpPr>
          <a:xfrm>
            <a:off x="4457700" y="637031"/>
            <a:ext cx="7297420" cy="3697604"/>
            <a:chOff x="4457700" y="637031"/>
            <a:chExt cx="7297420" cy="3697604"/>
          </a:xfrm>
        </p:grpSpPr>
        <p:sp>
          <p:nvSpPr>
            <p:cNvPr id="8" name="object 8"/>
            <p:cNvSpPr/>
            <p:nvPr/>
          </p:nvSpPr>
          <p:spPr>
            <a:xfrm>
              <a:off x="4457700" y="637031"/>
              <a:ext cx="7297420" cy="1064260"/>
            </a:xfrm>
            <a:custGeom>
              <a:avLst/>
              <a:gdLst/>
              <a:ahLst/>
              <a:cxnLst/>
              <a:rect l="l" t="t" r="r" b="b"/>
              <a:pathLst>
                <a:path w="7297420" h="1064260">
                  <a:moveTo>
                    <a:pt x="6765544" y="0"/>
                  </a:moveTo>
                  <a:lnTo>
                    <a:pt x="6765544" y="265938"/>
                  </a:lnTo>
                  <a:lnTo>
                    <a:pt x="0" y="265938"/>
                  </a:lnTo>
                  <a:lnTo>
                    <a:pt x="0" y="797813"/>
                  </a:lnTo>
                  <a:lnTo>
                    <a:pt x="6765544" y="797813"/>
                  </a:lnTo>
                  <a:lnTo>
                    <a:pt x="6765544" y="1063752"/>
                  </a:lnTo>
                  <a:lnTo>
                    <a:pt x="7296911" y="531876"/>
                  </a:lnTo>
                  <a:lnTo>
                    <a:pt x="6765544" y="0"/>
                  </a:lnTo>
                  <a:close/>
                </a:path>
              </a:pathLst>
            </a:custGeom>
            <a:solidFill>
              <a:srgbClr val="00525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4506467" y="1487423"/>
              <a:ext cx="2289175" cy="2847340"/>
            </a:xfrm>
            <a:custGeom>
              <a:avLst/>
              <a:gdLst/>
              <a:ahLst/>
              <a:cxnLst/>
              <a:rect l="l" t="t" r="r" b="b"/>
              <a:pathLst>
                <a:path w="2289175" h="2847340">
                  <a:moveTo>
                    <a:pt x="2289047" y="0"/>
                  </a:moveTo>
                  <a:lnTo>
                    <a:pt x="0" y="0"/>
                  </a:lnTo>
                  <a:lnTo>
                    <a:pt x="0" y="2846832"/>
                  </a:lnTo>
                  <a:lnTo>
                    <a:pt x="2289047" y="2846832"/>
                  </a:lnTo>
                  <a:lnTo>
                    <a:pt x="2289047" y="0"/>
                  </a:lnTo>
                  <a:close/>
                </a:path>
              </a:pathLst>
            </a:custGeom>
            <a:solidFill>
              <a:srgbClr val="00525E">
                <a:alpha val="50195"/>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object 10"/>
          <p:cNvSpPr txBox="1"/>
          <p:nvPr/>
        </p:nvSpPr>
        <p:spPr>
          <a:xfrm>
            <a:off x="4555997" y="1506169"/>
            <a:ext cx="1809114" cy="1654175"/>
          </a:xfrm>
          <a:prstGeom prst="rect">
            <a:avLst/>
          </a:prstGeom>
        </p:spPr>
        <p:txBody>
          <a:bodyPr vert="horz" wrap="square" lIns="0" tIns="12065" rIns="0" bIns="0" rtlCol="0">
            <a:spAutoFit/>
          </a:bodyPr>
          <a:lstStyle/>
          <a:p>
            <a:pPr marL="12700" marR="0" lvl="0" indent="0" algn="l" defTabSz="914400" rtl="0" eaLnBrk="1" fontAlgn="auto" latinLnBrk="0" hangingPunct="1">
              <a:lnSpc>
                <a:spcPts val="1825"/>
              </a:lnSpc>
              <a:spcBef>
                <a:spcPts val="95"/>
              </a:spcBef>
              <a:spcAft>
                <a:spcPts val="0"/>
              </a:spcAft>
              <a:buClrTx/>
              <a:buSzTx/>
              <a:buFontTx/>
              <a:buNone/>
              <a:tabLst/>
              <a:defRPr/>
            </a:pPr>
            <a:r>
              <a:rPr kumimoji="0" sz="1600" b="1" i="0" u="none" strike="noStrike" kern="1200" cap="none" spc="-5" normalizeH="0" baseline="0" noProof="0">
                <a:ln>
                  <a:noFill/>
                </a:ln>
                <a:solidFill>
                  <a:prstClr val="black"/>
                </a:solidFill>
                <a:effectLst/>
                <a:uLnTx/>
                <a:uFillTx/>
                <a:latin typeface="Arial"/>
                <a:ea typeface="+mn-ea"/>
                <a:cs typeface="Arial"/>
              </a:rPr>
              <a:t>Public</a:t>
            </a:r>
            <a:r>
              <a:rPr kumimoji="0" sz="1600" b="1" i="0" u="none" strike="noStrike" kern="1200" cap="none" spc="-20" normalizeH="0" baseline="0" noProof="0">
                <a:ln>
                  <a:noFill/>
                </a:ln>
                <a:solidFill>
                  <a:prstClr val="black"/>
                </a:solidFill>
                <a:effectLst/>
                <a:uLnTx/>
                <a:uFillTx/>
                <a:latin typeface="Arial"/>
                <a:ea typeface="+mn-ea"/>
                <a:cs typeface="Arial"/>
              </a:rPr>
              <a:t> </a:t>
            </a:r>
            <a:r>
              <a:rPr kumimoji="0" sz="1600" b="1" i="0" u="none" strike="noStrike" kern="1200" cap="none" spc="-5" normalizeH="0" baseline="0" noProof="0">
                <a:ln>
                  <a:noFill/>
                </a:ln>
                <a:solidFill>
                  <a:prstClr val="black"/>
                </a:solidFill>
                <a:effectLst/>
                <a:uLnTx/>
                <a:uFillTx/>
                <a:latin typeface="Arial"/>
                <a:ea typeface="+mn-ea"/>
                <a:cs typeface="Arial"/>
              </a:rPr>
              <a:t>Sector</a:t>
            </a:r>
            <a:r>
              <a:rPr kumimoji="0" sz="1600" b="1" i="0" u="none" strike="noStrike" kern="1200" cap="none" spc="0" normalizeH="0" baseline="0" noProof="0">
                <a:ln>
                  <a:noFill/>
                </a:ln>
                <a:solidFill>
                  <a:prstClr val="black"/>
                </a:solidFill>
                <a:effectLst/>
                <a:uLnTx/>
                <a:uFillTx/>
                <a:latin typeface="Arial"/>
                <a:ea typeface="+mn-ea"/>
                <a:cs typeface="Arial"/>
              </a:rPr>
              <a:t> </a:t>
            </a:r>
            <a:r>
              <a:rPr kumimoji="0" sz="1600" b="1" i="0" u="none" strike="noStrike" kern="1200" cap="none" spc="-5" normalizeH="0" baseline="0" noProof="0">
                <a:ln>
                  <a:noFill/>
                </a:ln>
                <a:solidFill>
                  <a:prstClr val="black"/>
                </a:solidFill>
                <a:effectLst/>
                <a:uLnTx/>
                <a:uFillTx/>
                <a:latin typeface="Arial"/>
                <a:ea typeface="+mn-ea"/>
                <a:cs typeface="Arial"/>
              </a:rPr>
              <a:t>&amp;</a:t>
            </a:r>
            <a:endParaRPr kumimoji="0" sz="1600" b="0" i="0" u="none" strike="noStrike" kern="1200" cap="none" spc="0" normalizeH="0" baseline="0" noProof="0">
              <a:ln>
                <a:noFill/>
              </a:ln>
              <a:solidFill>
                <a:prstClr val="black"/>
              </a:solidFill>
              <a:effectLst/>
              <a:uLnTx/>
              <a:uFillTx/>
              <a:latin typeface="Arial"/>
              <a:ea typeface="+mn-ea"/>
              <a:cs typeface="Arial"/>
            </a:endParaRPr>
          </a:p>
          <a:p>
            <a:pPr marL="12700" marR="0" lvl="0" indent="0" algn="l" defTabSz="914400" rtl="0" eaLnBrk="1" fontAlgn="auto" latinLnBrk="0" hangingPunct="1">
              <a:lnSpc>
                <a:spcPts val="1825"/>
              </a:lnSpc>
              <a:spcBef>
                <a:spcPts val="0"/>
              </a:spcBef>
              <a:spcAft>
                <a:spcPts val="0"/>
              </a:spcAft>
              <a:buClrTx/>
              <a:buSzTx/>
              <a:buFontTx/>
              <a:buNone/>
              <a:tabLst/>
              <a:defRPr/>
            </a:pPr>
            <a:r>
              <a:rPr kumimoji="0" sz="1600" b="1" i="0" u="none" strike="noStrike" kern="1200" cap="none" spc="-5" normalizeH="0" baseline="0" noProof="0">
                <a:ln>
                  <a:noFill/>
                </a:ln>
                <a:solidFill>
                  <a:prstClr val="black"/>
                </a:solidFill>
                <a:effectLst/>
                <a:uLnTx/>
                <a:uFillTx/>
                <a:latin typeface="Arial"/>
                <a:ea typeface="+mn-ea"/>
                <a:cs typeface="Arial"/>
              </a:rPr>
              <a:t>Publicly </a:t>
            </a:r>
            <a:r>
              <a:rPr kumimoji="0" sz="1600" b="1" i="0" u="none" strike="noStrike" kern="1200" cap="none" spc="-10" normalizeH="0" baseline="0" noProof="0">
                <a:ln>
                  <a:noFill/>
                </a:ln>
                <a:solidFill>
                  <a:prstClr val="black"/>
                </a:solidFill>
                <a:effectLst/>
                <a:uLnTx/>
                <a:uFillTx/>
                <a:latin typeface="Arial"/>
                <a:ea typeface="+mn-ea"/>
                <a:cs typeface="Arial"/>
              </a:rPr>
              <a:t>Funded</a:t>
            </a:r>
            <a:endParaRPr kumimoji="0" sz="1600" b="0" i="0" u="none" strike="noStrike" kern="1200" cap="none" spc="0" normalizeH="0" baseline="0" noProof="0">
              <a:ln>
                <a:noFill/>
              </a:ln>
              <a:solidFill>
                <a:prstClr val="black"/>
              </a:solidFill>
              <a:effectLst/>
              <a:uLnTx/>
              <a:uFillTx/>
              <a:latin typeface="Arial"/>
              <a:ea typeface="+mn-ea"/>
              <a:cs typeface="Arial"/>
            </a:endParaRPr>
          </a:p>
          <a:p>
            <a:pPr marL="12700" marR="0" lvl="0" indent="0" algn="l" defTabSz="914400" rtl="0" eaLnBrk="1" fontAlgn="auto" latinLnBrk="0" hangingPunct="1">
              <a:lnSpc>
                <a:spcPct val="100000"/>
              </a:lnSpc>
              <a:spcBef>
                <a:spcPts val="535"/>
              </a:spcBef>
              <a:spcAft>
                <a:spcPts val="0"/>
              </a:spcAft>
              <a:buClrTx/>
              <a:buSzTx/>
              <a:buFontTx/>
              <a:buNone/>
              <a:tabLst/>
              <a:defRPr/>
            </a:pPr>
            <a:r>
              <a:rPr kumimoji="0" sz="1200" b="0" i="0" u="none" strike="noStrike" kern="1200" cap="none" spc="0" normalizeH="0" baseline="0" noProof="0">
                <a:ln>
                  <a:noFill/>
                </a:ln>
                <a:solidFill>
                  <a:prstClr val="black"/>
                </a:solidFill>
                <a:effectLst/>
                <a:uLnTx/>
                <a:uFillTx/>
                <a:latin typeface="Arial MT"/>
                <a:ea typeface="+mn-ea"/>
                <a:cs typeface="Arial MT"/>
              </a:rPr>
              <a:t>GLA</a:t>
            </a:r>
          </a:p>
          <a:p>
            <a:pPr marL="12700" marR="0" lvl="0" indent="0" algn="l" defTabSz="914400" rtl="0" eaLnBrk="1" fontAlgn="auto" latinLnBrk="0" hangingPunct="1">
              <a:lnSpc>
                <a:spcPct val="100000"/>
              </a:lnSpc>
              <a:spcBef>
                <a:spcPts val="360"/>
              </a:spcBef>
              <a:spcAft>
                <a:spcPts val="0"/>
              </a:spcAft>
              <a:buClrTx/>
              <a:buSzTx/>
              <a:buFontTx/>
              <a:buNone/>
              <a:tabLst/>
              <a:defRPr/>
            </a:pPr>
            <a:r>
              <a:rPr kumimoji="0" sz="1200" b="0" i="0" u="none" strike="noStrike" kern="1200" cap="none" spc="-5" normalizeH="0" baseline="0" noProof="0">
                <a:ln>
                  <a:noFill/>
                </a:ln>
                <a:solidFill>
                  <a:prstClr val="black"/>
                </a:solidFill>
                <a:effectLst/>
                <a:uLnTx/>
                <a:uFillTx/>
                <a:latin typeface="Arial MT"/>
                <a:ea typeface="+mn-ea"/>
                <a:cs typeface="Arial MT"/>
              </a:rPr>
              <a:t>Boroughs</a:t>
            </a:r>
            <a:endParaRPr kumimoji="0" sz="1200" b="0" i="0" u="none" strike="noStrike" kern="1200" cap="none" spc="0" normalizeH="0" baseline="0" noProof="0">
              <a:ln>
                <a:noFill/>
              </a:ln>
              <a:solidFill>
                <a:prstClr val="black"/>
              </a:solidFill>
              <a:effectLst/>
              <a:uLnTx/>
              <a:uFillTx/>
              <a:latin typeface="Arial MT"/>
              <a:ea typeface="+mn-ea"/>
              <a:cs typeface="Arial MT"/>
            </a:endParaRPr>
          </a:p>
          <a:p>
            <a:pPr marL="12700" marR="5080" lvl="0" indent="0" algn="l" defTabSz="914400" rtl="0" eaLnBrk="1" fontAlgn="auto" latinLnBrk="0" hangingPunct="1">
              <a:lnSpc>
                <a:spcPct val="125000"/>
              </a:lnSpc>
              <a:spcBef>
                <a:spcPts val="0"/>
              </a:spcBef>
              <a:spcAft>
                <a:spcPts val="0"/>
              </a:spcAft>
              <a:buClrTx/>
              <a:buSzTx/>
              <a:buFontTx/>
              <a:buNone/>
              <a:tabLst/>
              <a:defRPr/>
            </a:pPr>
            <a:r>
              <a:rPr kumimoji="0" sz="1200" b="0" i="0" u="none" strike="noStrike" kern="1200" cap="none" spc="-5" normalizeH="0" baseline="0" noProof="0">
                <a:ln>
                  <a:noFill/>
                </a:ln>
                <a:solidFill>
                  <a:prstClr val="black"/>
                </a:solidFill>
                <a:effectLst/>
                <a:uLnTx/>
                <a:uFillTx/>
                <a:latin typeface="Arial MT"/>
                <a:ea typeface="+mn-ea"/>
                <a:cs typeface="Arial MT"/>
              </a:rPr>
              <a:t>Borough</a:t>
            </a:r>
            <a:r>
              <a:rPr kumimoji="0" sz="1200" b="0" i="0" u="none" strike="noStrike" kern="1200" cap="none" spc="-55" normalizeH="0" baseline="0" noProof="0">
                <a:ln>
                  <a:noFill/>
                </a:ln>
                <a:solidFill>
                  <a:prstClr val="black"/>
                </a:solidFill>
                <a:effectLst/>
                <a:uLnTx/>
                <a:uFillTx/>
                <a:latin typeface="Arial MT"/>
                <a:ea typeface="+mn-ea"/>
                <a:cs typeface="Arial MT"/>
              </a:rPr>
              <a:t> </a:t>
            </a:r>
            <a:r>
              <a:rPr kumimoji="0" sz="1200" b="0" i="0" u="none" strike="noStrike" kern="1200" cap="none" spc="-5" normalizeH="0" baseline="0" noProof="0">
                <a:ln>
                  <a:noFill/>
                </a:ln>
                <a:solidFill>
                  <a:prstClr val="black"/>
                </a:solidFill>
                <a:effectLst/>
                <a:uLnTx/>
                <a:uFillTx/>
                <a:latin typeface="Arial MT"/>
                <a:ea typeface="+mn-ea"/>
                <a:cs typeface="Arial MT"/>
              </a:rPr>
              <a:t>Delivery</a:t>
            </a:r>
            <a:r>
              <a:rPr kumimoji="0" sz="1200" b="0" i="0" u="none" strike="noStrike" kern="1200" cap="none" spc="-30" normalizeH="0" baseline="0" noProof="0">
                <a:ln>
                  <a:noFill/>
                </a:ln>
                <a:solidFill>
                  <a:prstClr val="black"/>
                </a:solidFill>
                <a:effectLst/>
                <a:uLnTx/>
                <a:uFillTx/>
                <a:latin typeface="Arial MT"/>
                <a:ea typeface="+mn-ea"/>
                <a:cs typeface="Arial MT"/>
              </a:rPr>
              <a:t> </a:t>
            </a:r>
            <a:r>
              <a:rPr kumimoji="0" sz="1200" b="0" i="0" u="none" strike="noStrike" kern="1200" cap="none" spc="0" normalizeH="0" baseline="0" noProof="0">
                <a:ln>
                  <a:noFill/>
                </a:ln>
                <a:solidFill>
                  <a:prstClr val="black"/>
                </a:solidFill>
                <a:effectLst/>
                <a:uLnTx/>
                <a:uFillTx/>
                <a:latin typeface="Arial MT"/>
                <a:ea typeface="+mn-ea"/>
                <a:cs typeface="Arial MT"/>
              </a:rPr>
              <a:t>Partners </a:t>
            </a:r>
            <a:r>
              <a:rPr kumimoji="0" sz="1200" b="0" i="0" u="none" strike="noStrike" kern="1200" cap="none" spc="-320" normalizeH="0" baseline="0" noProof="0">
                <a:ln>
                  <a:noFill/>
                </a:ln>
                <a:solidFill>
                  <a:prstClr val="black"/>
                </a:solidFill>
                <a:effectLst/>
                <a:uLnTx/>
                <a:uFillTx/>
                <a:latin typeface="Arial MT"/>
                <a:ea typeface="+mn-ea"/>
                <a:cs typeface="Arial MT"/>
              </a:rPr>
              <a:t> </a:t>
            </a:r>
            <a:r>
              <a:rPr kumimoji="0" sz="1200" b="0" i="0" u="none" strike="noStrike" kern="1200" cap="none" spc="0" normalizeH="0" baseline="0" noProof="0">
                <a:ln>
                  <a:noFill/>
                </a:ln>
                <a:solidFill>
                  <a:prstClr val="black"/>
                </a:solidFill>
                <a:effectLst/>
                <a:uLnTx/>
                <a:uFillTx/>
                <a:latin typeface="Arial MT"/>
                <a:ea typeface="+mn-ea"/>
                <a:cs typeface="Arial MT"/>
              </a:rPr>
              <a:t>UKSPF</a:t>
            </a:r>
            <a:r>
              <a:rPr kumimoji="0" sz="1200" b="0" i="0" u="none" strike="noStrike" kern="1200" cap="none" spc="-20" normalizeH="0" baseline="0" noProof="0">
                <a:ln>
                  <a:noFill/>
                </a:ln>
                <a:solidFill>
                  <a:prstClr val="black"/>
                </a:solidFill>
                <a:effectLst/>
                <a:uLnTx/>
                <a:uFillTx/>
                <a:latin typeface="Arial MT"/>
                <a:ea typeface="+mn-ea"/>
                <a:cs typeface="Arial MT"/>
              </a:rPr>
              <a:t> </a:t>
            </a:r>
            <a:r>
              <a:rPr kumimoji="0" sz="1200" b="0" i="0" u="none" strike="noStrike" kern="1200" cap="none" spc="-5" normalizeH="0" baseline="0" noProof="0">
                <a:ln>
                  <a:noFill/>
                </a:ln>
                <a:solidFill>
                  <a:prstClr val="black"/>
                </a:solidFill>
                <a:effectLst/>
                <a:uLnTx/>
                <a:uFillTx/>
                <a:latin typeface="Arial MT"/>
                <a:ea typeface="+mn-ea"/>
                <a:cs typeface="Arial MT"/>
              </a:rPr>
              <a:t>Providers</a:t>
            </a:r>
            <a:endParaRPr kumimoji="0" sz="1200" b="0" i="0" u="none" strike="noStrike" kern="1200" cap="none" spc="0" normalizeH="0" baseline="0" noProof="0">
              <a:ln>
                <a:noFill/>
              </a:ln>
              <a:solidFill>
                <a:prstClr val="black"/>
              </a:solidFill>
              <a:effectLst/>
              <a:uLnTx/>
              <a:uFillTx/>
              <a:latin typeface="Arial MT"/>
              <a:ea typeface="+mn-ea"/>
              <a:cs typeface="Arial MT"/>
            </a:endParaRPr>
          </a:p>
          <a:p>
            <a:pPr marL="12700" marR="0" lvl="0" indent="0" algn="l" defTabSz="914400" rtl="0" eaLnBrk="1" fontAlgn="auto" latinLnBrk="0" hangingPunct="1">
              <a:lnSpc>
                <a:spcPct val="100000"/>
              </a:lnSpc>
              <a:spcBef>
                <a:spcPts val="360"/>
              </a:spcBef>
              <a:spcAft>
                <a:spcPts val="0"/>
              </a:spcAft>
              <a:buClrTx/>
              <a:buSzTx/>
              <a:buFontTx/>
              <a:buNone/>
              <a:tabLst/>
              <a:defRPr/>
            </a:pPr>
            <a:r>
              <a:rPr kumimoji="0" sz="1200" b="0" i="0" u="none" strike="noStrike" kern="1200" cap="none" spc="-10" normalizeH="0" baseline="0" noProof="0">
                <a:ln>
                  <a:noFill/>
                </a:ln>
                <a:solidFill>
                  <a:prstClr val="black"/>
                </a:solidFill>
                <a:effectLst/>
                <a:uLnTx/>
                <a:uFillTx/>
                <a:latin typeface="Arial MT"/>
                <a:ea typeface="+mn-ea"/>
                <a:cs typeface="Arial MT"/>
              </a:rPr>
              <a:t>Trial</a:t>
            </a:r>
            <a:r>
              <a:rPr kumimoji="0" sz="1200" b="0" i="0" u="none" strike="noStrike" kern="1200" cap="none" spc="-35" normalizeH="0" baseline="0" noProof="0">
                <a:ln>
                  <a:noFill/>
                </a:ln>
                <a:solidFill>
                  <a:prstClr val="black"/>
                </a:solidFill>
                <a:effectLst/>
                <a:uLnTx/>
                <a:uFillTx/>
                <a:latin typeface="Arial MT"/>
                <a:ea typeface="+mn-ea"/>
                <a:cs typeface="Arial MT"/>
              </a:rPr>
              <a:t> </a:t>
            </a:r>
            <a:r>
              <a:rPr kumimoji="0" sz="1200" b="0" i="0" u="none" strike="noStrike" kern="1200" cap="none" spc="-5" normalizeH="0" baseline="0" noProof="0">
                <a:ln>
                  <a:noFill/>
                </a:ln>
                <a:solidFill>
                  <a:prstClr val="black"/>
                </a:solidFill>
                <a:effectLst/>
                <a:uLnTx/>
                <a:uFillTx/>
                <a:latin typeface="Arial MT"/>
                <a:ea typeface="+mn-ea"/>
                <a:cs typeface="Arial MT"/>
              </a:rPr>
              <a:t>Pilot</a:t>
            </a:r>
            <a:r>
              <a:rPr kumimoji="0" sz="1200" b="0" i="0" u="none" strike="noStrike" kern="1200" cap="none" spc="-30" normalizeH="0" baseline="0" noProof="0">
                <a:ln>
                  <a:noFill/>
                </a:ln>
                <a:solidFill>
                  <a:prstClr val="black"/>
                </a:solidFill>
                <a:effectLst/>
                <a:uLnTx/>
                <a:uFillTx/>
                <a:latin typeface="Arial MT"/>
                <a:ea typeface="+mn-ea"/>
                <a:cs typeface="Arial MT"/>
              </a:rPr>
              <a:t> </a:t>
            </a:r>
            <a:r>
              <a:rPr kumimoji="0" sz="1200" b="0" i="0" u="none" strike="noStrike" kern="1200" cap="none" spc="0" normalizeH="0" baseline="0" noProof="0">
                <a:ln>
                  <a:noFill/>
                </a:ln>
                <a:solidFill>
                  <a:prstClr val="black"/>
                </a:solidFill>
                <a:effectLst/>
                <a:uLnTx/>
                <a:uFillTx/>
                <a:latin typeface="Arial MT"/>
                <a:ea typeface="+mn-ea"/>
                <a:cs typeface="Arial MT"/>
              </a:rPr>
              <a:t>Partners</a:t>
            </a:r>
          </a:p>
        </p:txBody>
      </p:sp>
      <p:sp>
        <p:nvSpPr>
          <p:cNvPr id="11" name="object 11"/>
          <p:cNvSpPr/>
          <p:nvPr/>
        </p:nvSpPr>
        <p:spPr>
          <a:xfrm>
            <a:off x="6865619" y="992124"/>
            <a:ext cx="4899660" cy="1062355"/>
          </a:xfrm>
          <a:custGeom>
            <a:avLst/>
            <a:gdLst/>
            <a:ahLst/>
            <a:cxnLst/>
            <a:rect l="l" t="t" r="r" b="b"/>
            <a:pathLst>
              <a:path w="4899659" h="1062355">
                <a:moveTo>
                  <a:pt x="4384039" y="0"/>
                </a:moveTo>
                <a:lnTo>
                  <a:pt x="4384039" y="265556"/>
                </a:lnTo>
                <a:lnTo>
                  <a:pt x="0" y="265556"/>
                </a:lnTo>
                <a:lnTo>
                  <a:pt x="0" y="796671"/>
                </a:lnTo>
                <a:lnTo>
                  <a:pt x="4384039" y="796671"/>
                </a:lnTo>
                <a:lnTo>
                  <a:pt x="4384039" y="1062227"/>
                </a:lnTo>
                <a:lnTo>
                  <a:pt x="4899659" y="531113"/>
                </a:lnTo>
                <a:lnTo>
                  <a:pt x="4384039" y="0"/>
                </a:lnTo>
                <a:close/>
              </a:path>
            </a:pathLst>
          </a:custGeom>
          <a:solidFill>
            <a:srgbClr val="FAA96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txBox="1"/>
          <p:nvPr/>
        </p:nvSpPr>
        <p:spPr>
          <a:xfrm>
            <a:off x="4522470" y="873124"/>
            <a:ext cx="4107179" cy="734695"/>
          </a:xfrm>
          <a:prstGeom prst="rect">
            <a:avLst/>
          </a:prstGeom>
        </p:spPr>
        <p:txBody>
          <a:bodyPr vert="horz" wrap="square" lIns="0" tIns="92710" rIns="0" bIns="0" rtlCol="0">
            <a:spAutoFit/>
          </a:bodyPr>
          <a:lstStyle/>
          <a:p>
            <a:pPr marL="12700" marR="0" lvl="0" indent="0" algn="l" defTabSz="914400" rtl="0" eaLnBrk="1" fontAlgn="auto" latinLnBrk="0" hangingPunct="1">
              <a:lnSpc>
                <a:spcPct val="100000"/>
              </a:lnSpc>
              <a:spcBef>
                <a:spcPts val="730"/>
              </a:spcBef>
              <a:spcAft>
                <a:spcPts val="0"/>
              </a:spcAft>
              <a:buClrTx/>
              <a:buSzTx/>
              <a:buFontTx/>
              <a:buNone/>
              <a:tabLst/>
              <a:defRPr/>
            </a:pPr>
            <a:r>
              <a:rPr kumimoji="0" sz="1800" b="1" i="0" u="none" strike="noStrike" kern="1200" cap="none" spc="-15" normalizeH="0" baseline="0" noProof="0">
                <a:ln>
                  <a:noFill/>
                </a:ln>
                <a:solidFill>
                  <a:srgbClr val="FFFFFF"/>
                </a:solidFill>
                <a:effectLst/>
                <a:uLnTx/>
                <a:uFillTx/>
                <a:latin typeface="Arial"/>
                <a:ea typeface="+mn-ea"/>
                <a:cs typeface="Arial"/>
              </a:rPr>
              <a:t>PHASE</a:t>
            </a:r>
            <a:r>
              <a:rPr kumimoji="0" sz="1800" b="1" i="0" u="none" strike="noStrike" kern="1200" cap="none" spc="20" normalizeH="0" baseline="0" noProof="0">
                <a:ln>
                  <a:noFill/>
                </a:ln>
                <a:solidFill>
                  <a:srgbClr val="FFFFFF"/>
                </a:solidFill>
                <a:effectLst/>
                <a:uLnTx/>
                <a:uFillTx/>
                <a:latin typeface="Arial"/>
                <a:ea typeface="+mn-ea"/>
                <a:cs typeface="Arial"/>
              </a:rPr>
              <a:t> </a:t>
            </a:r>
            <a:r>
              <a:rPr kumimoji="0" sz="1800" b="1" i="0" u="none" strike="noStrike" kern="1200" cap="none" spc="-5" normalizeH="0" baseline="0" noProof="0">
                <a:ln>
                  <a:noFill/>
                </a:ln>
                <a:solidFill>
                  <a:srgbClr val="FFFFFF"/>
                </a:solidFill>
                <a:effectLst/>
                <a:uLnTx/>
                <a:uFillTx/>
                <a:latin typeface="Arial"/>
                <a:ea typeface="+mn-ea"/>
                <a:cs typeface="Arial"/>
              </a:rPr>
              <a:t>1:</a:t>
            </a:r>
            <a:r>
              <a:rPr kumimoji="0" sz="1800" b="1" i="0" u="none" strike="noStrike" kern="1200" cap="none" spc="-15" normalizeH="0" baseline="0" noProof="0">
                <a:ln>
                  <a:noFill/>
                </a:ln>
                <a:solidFill>
                  <a:srgbClr val="FFFFFF"/>
                </a:solidFill>
                <a:effectLst/>
                <a:uLnTx/>
                <a:uFillTx/>
                <a:latin typeface="Arial"/>
                <a:ea typeface="+mn-ea"/>
                <a:cs typeface="Arial"/>
              </a:rPr>
              <a:t> </a:t>
            </a:r>
            <a:r>
              <a:rPr kumimoji="0" sz="1800" b="1" i="1" u="none" strike="noStrike" kern="1200" cap="none" spc="-5" normalizeH="0" baseline="0" noProof="0">
                <a:ln>
                  <a:noFill/>
                </a:ln>
                <a:solidFill>
                  <a:srgbClr val="FFFFFF"/>
                </a:solidFill>
                <a:effectLst/>
                <a:uLnTx/>
                <a:uFillTx/>
                <a:latin typeface="Arial"/>
                <a:ea typeface="+mn-ea"/>
                <a:cs typeface="Arial"/>
              </a:rPr>
              <a:t>Broad</a:t>
            </a:r>
            <a:endParaRPr kumimoji="0" sz="1800" b="0" i="0" u="none" strike="noStrike" kern="1200" cap="none" spc="0" normalizeH="0" baseline="0" noProof="0">
              <a:ln>
                <a:noFill/>
              </a:ln>
              <a:solidFill>
                <a:prstClr val="black"/>
              </a:solidFill>
              <a:effectLst/>
              <a:uLnTx/>
              <a:uFillTx/>
              <a:latin typeface="Arial"/>
              <a:ea typeface="+mn-ea"/>
              <a:cs typeface="Arial"/>
            </a:endParaRPr>
          </a:p>
          <a:p>
            <a:pPr marL="2419350" marR="0" lvl="0" indent="0" algn="l" defTabSz="914400" rtl="0" eaLnBrk="1" fontAlgn="auto" latinLnBrk="0" hangingPunct="1">
              <a:lnSpc>
                <a:spcPct val="100000"/>
              </a:lnSpc>
              <a:spcBef>
                <a:spcPts val="630"/>
              </a:spcBef>
              <a:spcAft>
                <a:spcPts val="0"/>
              </a:spcAft>
              <a:buClrTx/>
              <a:buSzTx/>
              <a:buFontTx/>
              <a:buNone/>
              <a:tabLst/>
              <a:defRPr/>
            </a:pPr>
            <a:r>
              <a:rPr kumimoji="0" sz="1800" b="1" i="0" u="none" strike="noStrike" kern="1200" cap="none" spc="-15" normalizeH="0" baseline="0" noProof="0">
                <a:ln>
                  <a:noFill/>
                </a:ln>
                <a:solidFill>
                  <a:prstClr val="black"/>
                </a:solidFill>
                <a:effectLst/>
                <a:uLnTx/>
                <a:uFillTx/>
                <a:latin typeface="Arial"/>
                <a:ea typeface="+mn-ea"/>
                <a:cs typeface="Arial"/>
              </a:rPr>
              <a:t>PHASE</a:t>
            </a:r>
            <a:r>
              <a:rPr kumimoji="0" sz="1800" b="1" i="0" u="none" strike="noStrike" kern="1200" cap="none" spc="10" normalizeH="0" baseline="0" noProof="0">
                <a:ln>
                  <a:noFill/>
                </a:ln>
                <a:solidFill>
                  <a:prstClr val="black"/>
                </a:solidFill>
                <a:effectLst/>
                <a:uLnTx/>
                <a:uFillTx/>
                <a:latin typeface="Arial"/>
                <a:ea typeface="+mn-ea"/>
                <a:cs typeface="Arial"/>
              </a:rPr>
              <a:t> </a:t>
            </a:r>
            <a:r>
              <a:rPr kumimoji="0" sz="1800" b="1" i="0" u="none" strike="noStrike" kern="1200" cap="none" spc="-5" normalizeH="0" baseline="0" noProof="0">
                <a:ln>
                  <a:noFill/>
                </a:ln>
                <a:solidFill>
                  <a:prstClr val="black"/>
                </a:solidFill>
                <a:effectLst/>
                <a:uLnTx/>
                <a:uFillTx/>
                <a:latin typeface="Arial"/>
                <a:ea typeface="+mn-ea"/>
                <a:cs typeface="Arial"/>
              </a:rPr>
              <a:t>2:</a:t>
            </a:r>
            <a:r>
              <a:rPr kumimoji="0" sz="1800" b="1" i="0" u="none" strike="noStrike" kern="1200" cap="none" spc="-25" normalizeH="0" baseline="0" noProof="0">
                <a:ln>
                  <a:noFill/>
                </a:ln>
                <a:solidFill>
                  <a:prstClr val="black"/>
                </a:solidFill>
                <a:effectLst/>
                <a:uLnTx/>
                <a:uFillTx/>
                <a:latin typeface="Arial"/>
                <a:ea typeface="+mn-ea"/>
                <a:cs typeface="Arial"/>
              </a:rPr>
              <a:t> </a:t>
            </a:r>
            <a:r>
              <a:rPr kumimoji="0" sz="1800" b="1" i="0" u="none" strike="noStrike" kern="1200" cap="none" spc="-5" normalizeH="0" baseline="0" noProof="0">
                <a:ln>
                  <a:noFill/>
                </a:ln>
                <a:solidFill>
                  <a:prstClr val="black"/>
                </a:solidFill>
                <a:effectLst/>
                <a:uLnTx/>
                <a:uFillTx/>
                <a:latin typeface="Arial"/>
                <a:ea typeface="+mn-ea"/>
                <a:cs typeface="Arial"/>
              </a:rPr>
              <a:t>Deep</a:t>
            </a:r>
            <a:endParaRPr kumimoji="0" sz="1800" b="0" i="0" u="none" strike="noStrike" kern="1200" cap="none" spc="0" normalizeH="0" baseline="0" noProof="0">
              <a:ln>
                <a:noFill/>
              </a:ln>
              <a:solidFill>
                <a:prstClr val="black"/>
              </a:solidFill>
              <a:effectLst/>
              <a:uLnTx/>
              <a:uFillTx/>
              <a:latin typeface="Arial"/>
              <a:ea typeface="+mn-ea"/>
              <a:cs typeface="Arial"/>
            </a:endParaRPr>
          </a:p>
        </p:txBody>
      </p:sp>
      <p:sp>
        <p:nvSpPr>
          <p:cNvPr id="13" name="object 13"/>
          <p:cNvSpPr/>
          <p:nvPr/>
        </p:nvSpPr>
        <p:spPr>
          <a:xfrm>
            <a:off x="6865619" y="1833372"/>
            <a:ext cx="2033270" cy="2661285"/>
          </a:xfrm>
          <a:custGeom>
            <a:avLst/>
            <a:gdLst/>
            <a:ahLst/>
            <a:cxnLst/>
            <a:rect l="l" t="t" r="r" b="b"/>
            <a:pathLst>
              <a:path w="2033270" h="2661285">
                <a:moveTo>
                  <a:pt x="2033016" y="0"/>
                </a:moveTo>
                <a:lnTo>
                  <a:pt x="0" y="0"/>
                </a:lnTo>
                <a:lnTo>
                  <a:pt x="0" y="2660904"/>
                </a:lnTo>
                <a:lnTo>
                  <a:pt x="2033016" y="2660904"/>
                </a:lnTo>
                <a:lnTo>
                  <a:pt x="2033016" y="0"/>
                </a:lnTo>
                <a:close/>
              </a:path>
            </a:pathLst>
          </a:custGeom>
          <a:solidFill>
            <a:srgbClr val="FAA96C">
              <a:alpha val="50195"/>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txBox="1"/>
          <p:nvPr/>
        </p:nvSpPr>
        <p:spPr>
          <a:xfrm>
            <a:off x="6914133" y="1852675"/>
            <a:ext cx="1584325" cy="2339340"/>
          </a:xfrm>
          <a:prstGeom prst="rect">
            <a:avLst/>
          </a:prstGeom>
        </p:spPr>
        <p:txBody>
          <a:bodyPr vert="horz" wrap="square" lIns="0" tIns="39370" rIns="0" bIns="0" rtlCol="0">
            <a:spAutoFit/>
          </a:bodyPr>
          <a:lstStyle/>
          <a:p>
            <a:pPr marL="12700" marR="60960" lvl="0" indent="0" algn="l" defTabSz="914400" rtl="0" eaLnBrk="1" fontAlgn="auto" latinLnBrk="0" hangingPunct="1">
              <a:lnSpc>
                <a:spcPts val="1730"/>
              </a:lnSpc>
              <a:spcBef>
                <a:spcPts val="310"/>
              </a:spcBef>
              <a:spcAft>
                <a:spcPts val="0"/>
              </a:spcAft>
              <a:buClrTx/>
              <a:buSzTx/>
              <a:buFontTx/>
              <a:buNone/>
              <a:tabLst/>
              <a:defRPr/>
            </a:pPr>
            <a:r>
              <a:rPr kumimoji="0" sz="1600" b="1" i="0" u="none" strike="noStrike" kern="1200" cap="none" spc="-5" normalizeH="0" baseline="0" noProof="0">
                <a:ln>
                  <a:noFill/>
                </a:ln>
                <a:solidFill>
                  <a:prstClr val="black"/>
                </a:solidFill>
                <a:effectLst/>
                <a:uLnTx/>
                <a:uFillTx/>
                <a:latin typeface="Arial"/>
                <a:ea typeface="+mn-ea"/>
                <a:cs typeface="Arial"/>
              </a:rPr>
              <a:t>Public</a:t>
            </a:r>
            <a:r>
              <a:rPr kumimoji="0" sz="1600" b="1" i="0" u="none" strike="noStrike" kern="1200" cap="none" spc="-25" normalizeH="0" baseline="0" noProof="0">
                <a:ln>
                  <a:noFill/>
                </a:ln>
                <a:solidFill>
                  <a:prstClr val="black"/>
                </a:solidFill>
                <a:effectLst/>
                <a:uLnTx/>
                <a:uFillTx/>
                <a:latin typeface="Arial"/>
                <a:ea typeface="+mn-ea"/>
                <a:cs typeface="Arial"/>
              </a:rPr>
              <a:t> </a:t>
            </a:r>
            <a:r>
              <a:rPr kumimoji="0" sz="1600" b="1" i="0" u="none" strike="noStrike" kern="1200" cap="none" spc="-5" normalizeH="0" baseline="0" noProof="0">
                <a:ln>
                  <a:noFill/>
                </a:ln>
                <a:solidFill>
                  <a:prstClr val="black"/>
                </a:solidFill>
                <a:effectLst/>
                <a:uLnTx/>
                <a:uFillTx/>
                <a:latin typeface="Arial"/>
                <a:ea typeface="+mn-ea"/>
                <a:cs typeface="Arial"/>
              </a:rPr>
              <a:t>Sector</a:t>
            </a:r>
            <a:r>
              <a:rPr kumimoji="0" sz="1600" b="1" i="0" u="none" strike="noStrike" kern="1200" cap="none" spc="-15" normalizeH="0" baseline="0" noProof="0">
                <a:ln>
                  <a:noFill/>
                </a:ln>
                <a:solidFill>
                  <a:prstClr val="black"/>
                </a:solidFill>
                <a:effectLst/>
                <a:uLnTx/>
                <a:uFillTx/>
                <a:latin typeface="Arial"/>
                <a:ea typeface="+mn-ea"/>
                <a:cs typeface="Arial"/>
              </a:rPr>
              <a:t> </a:t>
            </a:r>
            <a:r>
              <a:rPr kumimoji="0" sz="1600" b="1" i="0" u="none" strike="noStrike" kern="1200" cap="none" spc="-5" normalizeH="0" baseline="0" noProof="0">
                <a:ln>
                  <a:noFill/>
                </a:ln>
                <a:solidFill>
                  <a:prstClr val="black"/>
                </a:solidFill>
                <a:effectLst/>
                <a:uLnTx/>
                <a:uFillTx/>
                <a:latin typeface="Arial"/>
                <a:ea typeface="+mn-ea"/>
                <a:cs typeface="Arial"/>
              </a:rPr>
              <a:t>&amp; </a:t>
            </a:r>
            <a:r>
              <a:rPr kumimoji="0" sz="1600" b="1" i="0" u="none" strike="noStrike" kern="1200" cap="none" spc="-430" normalizeH="0" baseline="0" noProof="0">
                <a:ln>
                  <a:noFill/>
                </a:ln>
                <a:solidFill>
                  <a:prstClr val="black"/>
                </a:solidFill>
                <a:effectLst/>
                <a:uLnTx/>
                <a:uFillTx/>
                <a:latin typeface="Arial"/>
                <a:ea typeface="+mn-ea"/>
                <a:cs typeface="Arial"/>
              </a:rPr>
              <a:t> </a:t>
            </a:r>
            <a:r>
              <a:rPr kumimoji="0" sz="1600" b="1" i="0" u="none" strike="noStrike" kern="1200" cap="none" spc="-5" normalizeH="0" baseline="0" noProof="0">
                <a:ln>
                  <a:noFill/>
                </a:ln>
                <a:solidFill>
                  <a:prstClr val="black"/>
                </a:solidFill>
                <a:effectLst/>
                <a:uLnTx/>
                <a:uFillTx/>
                <a:latin typeface="Arial"/>
                <a:ea typeface="+mn-ea"/>
                <a:cs typeface="Arial"/>
              </a:rPr>
              <a:t>Third</a:t>
            </a:r>
            <a:r>
              <a:rPr kumimoji="0" sz="1600" b="1" i="0" u="none" strike="noStrike" kern="1200" cap="none" spc="5" normalizeH="0" baseline="0" noProof="0">
                <a:ln>
                  <a:noFill/>
                </a:ln>
                <a:solidFill>
                  <a:prstClr val="black"/>
                </a:solidFill>
                <a:effectLst/>
                <a:uLnTx/>
                <a:uFillTx/>
                <a:latin typeface="Arial"/>
                <a:ea typeface="+mn-ea"/>
                <a:cs typeface="Arial"/>
              </a:rPr>
              <a:t> </a:t>
            </a:r>
            <a:r>
              <a:rPr kumimoji="0" sz="1600" b="1" i="0" u="none" strike="noStrike" kern="1200" cap="none" spc="-5" normalizeH="0" baseline="0" noProof="0">
                <a:ln>
                  <a:noFill/>
                </a:ln>
                <a:solidFill>
                  <a:prstClr val="black"/>
                </a:solidFill>
                <a:effectLst/>
                <a:uLnTx/>
                <a:uFillTx/>
                <a:latin typeface="Arial"/>
                <a:ea typeface="+mn-ea"/>
                <a:cs typeface="Arial"/>
              </a:rPr>
              <a:t>Sector</a:t>
            </a:r>
            <a:endParaRPr kumimoji="0" sz="1600" b="0" i="0" u="none" strike="noStrike" kern="1200" cap="none" spc="0" normalizeH="0" baseline="0" noProof="0">
              <a:ln>
                <a:noFill/>
              </a:ln>
              <a:solidFill>
                <a:prstClr val="black"/>
              </a:solidFill>
              <a:effectLst/>
              <a:uLnTx/>
              <a:uFillTx/>
              <a:latin typeface="Arial"/>
              <a:ea typeface="+mn-ea"/>
              <a:cs typeface="Arial"/>
            </a:endParaRPr>
          </a:p>
          <a:p>
            <a:pPr marL="12700" marR="233679" lvl="0" indent="0" algn="l" defTabSz="914400" rtl="0" eaLnBrk="1" fontAlgn="auto" latinLnBrk="0" hangingPunct="1">
              <a:lnSpc>
                <a:spcPct val="125000"/>
              </a:lnSpc>
              <a:spcBef>
                <a:spcPts val="145"/>
              </a:spcBef>
              <a:spcAft>
                <a:spcPts val="0"/>
              </a:spcAft>
              <a:buClrTx/>
              <a:buSzTx/>
              <a:buFontTx/>
              <a:buNone/>
              <a:tabLst/>
              <a:defRPr/>
            </a:pPr>
            <a:r>
              <a:rPr kumimoji="0" sz="1200" b="0" i="0" u="none" strike="noStrike" kern="1200" cap="none" spc="-5" normalizeH="0" baseline="0" noProof="0">
                <a:ln>
                  <a:noFill/>
                </a:ln>
                <a:solidFill>
                  <a:prstClr val="black"/>
                </a:solidFill>
                <a:effectLst/>
                <a:uLnTx/>
                <a:uFillTx/>
                <a:latin typeface="Arial MT"/>
                <a:ea typeface="+mn-ea"/>
                <a:cs typeface="Arial MT"/>
              </a:rPr>
              <a:t>Membership orgs </a:t>
            </a:r>
            <a:r>
              <a:rPr kumimoji="0" sz="1200" b="0" i="0" u="none" strike="noStrike" kern="1200" cap="none" spc="0" normalizeH="0" baseline="0" noProof="0">
                <a:ln>
                  <a:noFill/>
                </a:ln>
                <a:solidFill>
                  <a:prstClr val="black"/>
                </a:solidFill>
                <a:effectLst/>
                <a:uLnTx/>
                <a:uFillTx/>
                <a:latin typeface="Arial MT"/>
                <a:ea typeface="+mn-ea"/>
                <a:cs typeface="Arial MT"/>
              </a:rPr>
              <a:t> </a:t>
            </a:r>
            <a:r>
              <a:rPr kumimoji="0" sz="1200" b="0" i="0" u="none" strike="noStrike" kern="1200" cap="none" spc="-40" normalizeH="0" baseline="0" noProof="0">
                <a:ln>
                  <a:noFill/>
                </a:ln>
                <a:solidFill>
                  <a:prstClr val="black"/>
                </a:solidFill>
                <a:effectLst/>
                <a:uLnTx/>
                <a:uFillTx/>
                <a:latin typeface="Arial MT"/>
                <a:ea typeface="+mn-ea"/>
                <a:cs typeface="Arial MT"/>
              </a:rPr>
              <a:t>T</a:t>
            </a:r>
            <a:r>
              <a:rPr kumimoji="0" sz="1200" b="0" i="0" u="none" strike="noStrike" kern="1200" cap="none" spc="-5" normalizeH="0" baseline="0" noProof="0">
                <a:ln>
                  <a:noFill/>
                </a:ln>
                <a:solidFill>
                  <a:prstClr val="black"/>
                </a:solidFill>
                <a:effectLst/>
                <a:uLnTx/>
                <a:uFillTx/>
                <a:latin typeface="Arial MT"/>
                <a:ea typeface="+mn-ea"/>
                <a:cs typeface="Arial MT"/>
              </a:rPr>
              <a:t>rade</a:t>
            </a:r>
            <a:r>
              <a:rPr kumimoji="0" sz="1200" b="0" i="0" u="none" strike="noStrike" kern="1200" cap="none" spc="-90" normalizeH="0" baseline="0" noProof="0">
                <a:ln>
                  <a:noFill/>
                </a:ln>
                <a:solidFill>
                  <a:prstClr val="black"/>
                </a:solidFill>
                <a:effectLst/>
                <a:uLnTx/>
                <a:uFillTx/>
                <a:latin typeface="Arial MT"/>
                <a:ea typeface="+mn-ea"/>
                <a:cs typeface="Arial MT"/>
              </a:rPr>
              <a:t> </a:t>
            </a:r>
            <a:r>
              <a:rPr kumimoji="0" sz="1200" b="0" i="0" u="none" strike="noStrike" kern="1200" cap="none" spc="0" normalizeH="0" baseline="0" noProof="0">
                <a:ln>
                  <a:noFill/>
                </a:ln>
                <a:solidFill>
                  <a:prstClr val="black"/>
                </a:solidFill>
                <a:effectLst/>
                <a:uLnTx/>
                <a:uFillTx/>
                <a:latin typeface="Arial MT"/>
                <a:ea typeface="+mn-ea"/>
                <a:cs typeface="Arial MT"/>
              </a:rPr>
              <a:t>Associat</a:t>
            </a:r>
            <a:r>
              <a:rPr kumimoji="0" sz="1200" b="0" i="0" u="none" strike="noStrike" kern="1200" cap="none" spc="-5" normalizeH="0" baseline="0" noProof="0">
                <a:ln>
                  <a:noFill/>
                </a:ln>
                <a:solidFill>
                  <a:prstClr val="black"/>
                </a:solidFill>
                <a:effectLst/>
                <a:uLnTx/>
                <a:uFillTx/>
                <a:latin typeface="Arial MT"/>
                <a:ea typeface="+mn-ea"/>
                <a:cs typeface="Arial MT"/>
              </a:rPr>
              <a:t>io</a:t>
            </a:r>
            <a:r>
              <a:rPr kumimoji="0" sz="1200" b="0" i="0" u="none" strike="noStrike" kern="1200" cap="none" spc="0" normalizeH="0" baseline="0" noProof="0">
                <a:ln>
                  <a:noFill/>
                </a:ln>
                <a:solidFill>
                  <a:prstClr val="black"/>
                </a:solidFill>
                <a:effectLst/>
                <a:uLnTx/>
                <a:uFillTx/>
                <a:latin typeface="Arial MT"/>
                <a:ea typeface="+mn-ea"/>
                <a:cs typeface="Arial MT"/>
              </a:rPr>
              <a:t>ns  </a:t>
            </a:r>
            <a:r>
              <a:rPr kumimoji="0" sz="1200" b="0" i="0" u="none" strike="noStrike" kern="1200" cap="none" spc="-5" normalizeH="0" baseline="0" noProof="0">
                <a:ln>
                  <a:noFill/>
                </a:ln>
                <a:solidFill>
                  <a:prstClr val="black"/>
                </a:solidFill>
                <a:effectLst/>
                <a:uLnTx/>
                <a:uFillTx/>
                <a:latin typeface="Arial MT"/>
                <a:ea typeface="+mn-ea"/>
                <a:cs typeface="Arial MT"/>
              </a:rPr>
              <a:t>Ch</a:t>
            </a:r>
            <a:r>
              <a:rPr kumimoji="0" sz="1200" b="0" i="0" u="none" strike="noStrike" kern="1200" cap="none" spc="0" normalizeH="0" baseline="0" noProof="0">
                <a:ln>
                  <a:noFill/>
                </a:ln>
                <a:solidFill>
                  <a:prstClr val="black"/>
                </a:solidFill>
                <a:effectLst/>
                <a:uLnTx/>
                <a:uFillTx/>
                <a:latin typeface="Arial MT"/>
                <a:ea typeface="+mn-ea"/>
                <a:cs typeface="Arial MT"/>
              </a:rPr>
              <a:t>arte</a:t>
            </a:r>
            <a:r>
              <a:rPr kumimoji="0" sz="1200" b="0" i="0" u="none" strike="noStrike" kern="1200" cap="none" spc="-5" normalizeH="0" baseline="0" noProof="0">
                <a:ln>
                  <a:noFill/>
                </a:ln>
                <a:solidFill>
                  <a:prstClr val="black"/>
                </a:solidFill>
                <a:effectLst/>
                <a:uLnTx/>
                <a:uFillTx/>
                <a:latin typeface="Arial MT"/>
                <a:ea typeface="+mn-ea"/>
                <a:cs typeface="Arial MT"/>
              </a:rPr>
              <a:t>red</a:t>
            </a:r>
            <a:r>
              <a:rPr kumimoji="0" sz="1200" b="0" i="0" u="none" strike="noStrike" kern="1200" cap="none" spc="-30" normalizeH="0" baseline="0" noProof="0">
                <a:ln>
                  <a:noFill/>
                </a:ln>
                <a:solidFill>
                  <a:prstClr val="black"/>
                </a:solidFill>
                <a:effectLst/>
                <a:uLnTx/>
                <a:uFillTx/>
                <a:latin typeface="Arial MT"/>
                <a:ea typeface="+mn-ea"/>
                <a:cs typeface="Arial MT"/>
              </a:rPr>
              <a:t> </a:t>
            </a:r>
            <a:r>
              <a:rPr kumimoji="0" sz="1200" b="0" i="0" u="none" strike="noStrike" kern="1200" cap="none" spc="0" normalizeH="0" baseline="0" noProof="0">
                <a:ln>
                  <a:noFill/>
                </a:ln>
                <a:solidFill>
                  <a:prstClr val="black"/>
                </a:solidFill>
                <a:effectLst/>
                <a:uLnTx/>
                <a:uFillTx/>
                <a:latin typeface="Arial MT"/>
                <a:ea typeface="+mn-ea"/>
                <a:cs typeface="Arial MT"/>
              </a:rPr>
              <a:t>I</a:t>
            </a:r>
            <a:r>
              <a:rPr kumimoji="0" sz="1200" b="0" i="0" u="none" strike="noStrike" kern="1200" cap="none" spc="5" normalizeH="0" baseline="0" noProof="0">
                <a:ln>
                  <a:noFill/>
                </a:ln>
                <a:solidFill>
                  <a:prstClr val="black"/>
                </a:solidFill>
                <a:effectLst/>
                <a:uLnTx/>
                <a:uFillTx/>
                <a:latin typeface="Arial MT"/>
                <a:ea typeface="+mn-ea"/>
                <a:cs typeface="Arial MT"/>
              </a:rPr>
              <a:t>n</a:t>
            </a:r>
            <a:r>
              <a:rPr kumimoji="0" sz="1200" b="0" i="0" u="none" strike="noStrike" kern="1200" cap="none" spc="0" normalizeH="0" baseline="0" noProof="0">
                <a:ln>
                  <a:noFill/>
                </a:ln>
                <a:solidFill>
                  <a:prstClr val="black"/>
                </a:solidFill>
                <a:effectLst/>
                <a:uLnTx/>
                <a:uFillTx/>
                <a:latin typeface="Arial MT"/>
                <a:ea typeface="+mn-ea"/>
                <a:cs typeface="Arial MT"/>
              </a:rPr>
              <a:t>stit</a:t>
            </a:r>
            <a:r>
              <a:rPr kumimoji="0" sz="1200" b="0" i="0" u="none" strike="noStrike" kern="1200" cap="none" spc="5" normalizeH="0" baseline="0" noProof="0">
                <a:ln>
                  <a:noFill/>
                </a:ln>
                <a:solidFill>
                  <a:prstClr val="black"/>
                </a:solidFill>
                <a:effectLst/>
                <a:uLnTx/>
                <a:uFillTx/>
                <a:latin typeface="Arial MT"/>
                <a:ea typeface="+mn-ea"/>
                <a:cs typeface="Arial MT"/>
              </a:rPr>
              <a:t>u</a:t>
            </a:r>
            <a:r>
              <a:rPr kumimoji="0" sz="1200" b="0" i="0" u="none" strike="noStrike" kern="1200" cap="none" spc="0" normalizeH="0" baseline="0" noProof="0">
                <a:ln>
                  <a:noFill/>
                </a:ln>
                <a:solidFill>
                  <a:prstClr val="black"/>
                </a:solidFill>
                <a:effectLst/>
                <a:uLnTx/>
                <a:uFillTx/>
                <a:latin typeface="Arial MT"/>
                <a:ea typeface="+mn-ea"/>
                <a:cs typeface="Arial MT"/>
              </a:rPr>
              <a:t>t</a:t>
            </a:r>
            <a:r>
              <a:rPr kumimoji="0" sz="1200" b="0" i="0" u="none" strike="noStrike" kern="1200" cap="none" spc="5" normalizeH="0" baseline="0" noProof="0">
                <a:ln>
                  <a:noFill/>
                </a:ln>
                <a:solidFill>
                  <a:prstClr val="black"/>
                </a:solidFill>
                <a:effectLst/>
                <a:uLnTx/>
                <a:uFillTx/>
                <a:latin typeface="Arial MT"/>
                <a:ea typeface="+mn-ea"/>
                <a:cs typeface="Arial MT"/>
              </a:rPr>
              <a:t>e</a:t>
            </a:r>
            <a:r>
              <a:rPr kumimoji="0" sz="1200" b="0" i="0" u="none" strike="noStrike" kern="1200" cap="none" spc="0" normalizeH="0" baseline="0" noProof="0">
                <a:ln>
                  <a:noFill/>
                </a:ln>
                <a:solidFill>
                  <a:prstClr val="black"/>
                </a:solidFill>
                <a:effectLst/>
                <a:uLnTx/>
                <a:uFillTx/>
                <a:latin typeface="Arial MT"/>
                <a:ea typeface="+mn-ea"/>
                <a:cs typeface="Arial MT"/>
              </a:rPr>
              <a:t>s  </a:t>
            </a:r>
            <a:r>
              <a:rPr kumimoji="0" sz="1200" b="0" i="0" u="none" strike="noStrike" kern="1200" cap="none" spc="-5" normalizeH="0" baseline="0" noProof="0">
                <a:ln>
                  <a:noFill/>
                </a:ln>
                <a:solidFill>
                  <a:prstClr val="black"/>
                </a:solidFill>
                <a:effectLst/>
                <a:uLnTx/>
                <a:uFillTx/>
                <a:latin typeface="Arial MT"/>
                <a:ea typeface="+mn-ea"/>
                <a:cs typeface="Arial MT"/>
              </a:rPr>
              <a:t>Universities </a:t>
            </a:r>
            <a:r>
              <a:rPr kumimoji="0" sz="1200" b="0" i="0" u="none" strike="noStrike" kern="1200" cap="none" spc="40" normalizeH="0" baseline="0" noProof="0">
                <a:ln>
                  <a:noFill/>
                </a:ln>
                <a:solidFill>
                  <a:prstClr val="black"/>
                </a:solidFill>
                <a:effectLst/>
                <a:uLnTx/>
                <a:uFillTx/>
                <a:latin typeface="Arial MT"/>
                <a:ea typeface="+mn-ea"/>
                <a:cs typeface="Arial MT"/>
              </a:rPr>
              <a:t> </a:t>
            </a:r>
            <a:r>
              <a:rPr kumimoji="0" sz="1200" b="0" i="0" u="none" strike="noStrike" kern="1200" cap="none" spc="-5" normalizeH="0" baseline="0" noProof="0">
                <a:ln>
                  <a:noFill/>
                </a:ln>
                <a:solidFill>
                  <a:prstClr val="black"/>
                </a:solidFill>
                <a:effectLst/>
                <a:uLnTx/>
                <a:uFillTx/>
                <a:latin typeface="Arial MT"/>
                <a:ea typeface="+mn-ea"/>
                <a:cs typeface="Arial MT"/>
              </a:rPr>
              <a:t>London</a:t>
            </a:r>
            <a:r>
              <a:rPr kumimoji="0" sz="1200" b="0" i="0" u="none" strike="noStrike" kern="1200" cap="none" spc="-55" normalizeH="0" baseline="0" noProof="0">
                <a:ln>
                  <a:noFill/>
                </a:ln>
                <a:solidFill>
                  <a:prstClr val="black"/>
                </a:solidFill>
                <a:effectLst/>
                <a:uLnTx/>
                <a:uFillTx/>
                <a:latin typeface="Arial MT"/>
                <a:ea typeface="+mn-ea"/>
                <a:cs typeface="Arial MT"/>
              </a:rPr>
              <a:t> </a:t>
            </a:r>
            <a:r>
              <a:rPr kumimoji="0" sz="1200" b="0" i="0" u="none" strike="noStrike" kern="1200" cap="none" spc="0" normalizeH="0" baseline="0" noProof="0">
                <a:ln>
                  <a:noFill/>
                </a:ln>
                <a:solidFill>
                  <a:prstClr val="black"/>
                </a:solidFill>
                <a:effectLst/>
                <a:uLnTx/>
                <a:uFillTx/>
                <a:latin typeface="Arial MT"/>
                <a:ea typeface="+mn-ea"/>
                <a:cs typeface="Arial MT"/>
              </a:rPr>
              <a:t>BIDs</a:t>
            </a:r>
          </a:p>
          <a:p>
            <a:pPr marL="12700" marR="0" lvl="0" indent="0" algn="l" defTabSz="914400" rtl="0" eaLnBrk="1" fontAlgn="auto" latinLnBrk="0" hangingPunct="1">
              <a:lnSpc>
                <a:spcPct val="100000"/>
              </a:lnSpc>
              <a:spcBef>
                <a:spcPts val="360"/>
              </a:spcBef>
              <a:spcAft>
                <a:spcPts val="0"/>
              </a:spcAft>
              <a:buClrTx/>
              <a:buSzTx/>
              <a:buFontTx/>
              <a:buNone/>
              <a:tabLst/>
              <a:defRPr/>
            </a:pPr>
            <a:r>
              <a:rPr kumimoji="0" sz="1200" b="0" i="0" u="none" strike="noStrike" kern="1200" cap="none" spc="0" normalizeH="0" baseline="0" noProof="0">
                <a:ln>
                  <a:noFill/>
                </a:ln>
                <a:solidFill>
                  <a:prstClr val="black"/>
                </a:solidFill>
                <a:effectLst/>
                <a:uLnTx/>
                <a:uFillTx/>
                <a:latin typeface="Arial MT"/>
                <a:ea typeface="+mn-ea"/>
                <a:cs typeface="Arial MT"/>
              </a:rPr>
              <a:t>SRPs</a:t>
            </a:r>
          </a:p>
          <a:p>
            <a:pPr marL="12700" marR="0" lvl="0" indent="0" algn="l" defTabSz="914400" rtl="0" eaLnBrk="1" fontAlgn="auto" latinLnBrk="0" hangingPunct="1">
              <a:lnSpc>
                <a:spcPct val="100000"/>
              </a:lnSpc>
              <a:spcBef>
                <a:spcPts val="360"/>
              </a:spcBef>
              <a:spcAft>
                <a:spcPts val="0"/>
              </a:spcAft>
              <a:buClrTx/>
              <a:buSzTx/>
              <a:buFontTx/>
              <a:buNone/>
              <a:tabLst/>
              <a:defRPr/>
            </a:pPr>
            <a:r>
              <a:rPr kumimoji="0" sz="1200" b="0" i="0" u="none" strike="noStrike" kern="1200" cap="none" spc="-5" normalizeH="0" baseline="0" noProof="0">
                <a:ln>
                  <a:noFill/>
                </a:ln>
                <a:solidFill>
                  <a:prstClr val="black"/>
                </a:solidFill>
                <a:effectLst/>
                <a:uLnTx/>
                <a:uFillTx/>
                <a:latin typeface="Arial MT"/>
                <a:ea typeface="+mn-ea"/>
                <a:cs typeface="Arial MT"/>
              </a:rPr>
              <a:t>Growth</a:t>
            </a:r>
            <a:r>
              <a:rPr kumimoji="0" sz="1200" b="0" i="0" u="none" strike="noStrike" kern="1200" cap="none" spc="-30" normalizeH="0" baseline="0" noProof="0">
                <a:ln>
                  <a:noFill/>
                </a:ln>
                <a:solidFill>
                  <a:prstClr val="black"/>
                </a:solidFill>
                <a:effectLst/>
                <a:uLnTx/>
                <a:uFillTx/>
                <a:latin typeface="Arial MT"/>
                <a:ea typeface="+mn-ea"/>
                <a:cs typeface="Arial MT"/>
              </a:rPr>
              <a:t> </a:t>
            </a:r>
            <a:r>
              <a:rPr kumimoji="0" sz="1200" b="0" i="0" u="none" strike="noStrike" kern="1200" cap="none" spc="-5" normalizeH="0" baseline="0" noProof="0">
                <a:ln>
                  <a:noFill/>
                </a:ln>
                <a:solidFill>
                  <a:prstClr val="black"/>
                </a:solidFill>
                <a:effectLst/>
                <a:uLnTx/>
                <a:uFillTx/>
                <a:latin typeface="Arial MT"/>
                <a:ea typeface="+mn-ea"/>
                <a:cs typeface="Arial MT"/>
              </a:rPr>
              <a:t>Hubs</a:t>
            </a:r>
            <a:endParaRPr kumimoji="0" sz="1200" b="0" i="0" u="none" strike="noStrike" kern="1200" cap="none" spc="0" normalizeH="0" baseline="0" noProof="0">
              <a:ln>
                <a:noFill/>
              </a:ln>
              <a:solidFill>
                <a:prstClr val="black"/>
              </a:solidFill>
              <a:effectLst/>
              <a:uLnTx/>
              <a:uFillTx/>
              <a:latin typeface="Arial MT"/>
              <a:ea typeface="+mn-ea"/>
              <a:cs typeface="Arial MT"/>
            </a:endParaRPr>
          </a:p>
          <a:p>
            <a:pPr marL="12700" marR="0" lvl="0" indent="0" algn="l" defTabSz="914400" rtl="0" eaLnBrk="1" fontAlgn="auto" latinLnBrk="0" hangingPunct="1">
              <a:lnSpc>
                <a:spcPct val="100000"/>
              </a:lnSpc>
              <a:spcBef>
                <a:spcPts val="360"/>
              </a:spcBef>
              <a:spcAft>
                <a:spcPts val="0"/>
              </a:spcAft>
              <a:buClrTx/>
              <a:buSzTx/>
              <a:buFontTx/>
              <a:buNone/>
              <a:tabLst/>
              <a:defRPr/>
            </a:pPr>
            <a:r>
              <a:rPr kumimoji="0" sz="1200" b="0" i="0" u="none" strike="noStrike" kern="1200" cap="none" spc="0" normalizeH="0" baseline="0" noProof="0">
                <a:ln>
                  <a:noFill/>
                </a:ln>
                <a:solidFill>
                  <a:prstClr val="black"/>
                </a:solidFill>
                <a:effectLst/>
                <a:uLnTx/>
                <a:uFillTx/>
                <a:latin typeface="Arial MT"/>
                <a:ea typeface="+mn-ea"/>
                <a:cs typeface="Arial MT"/>
              </a:rPr>
              <a:t>Dept</a:t>
            </a:r>
            <a:r>
              <a:rPr kumimoji="0" sz="1200" b="0" i="0" u="none" strike="noStrike" kern="1200" cap="none" spc="-35" normalizeH="0" baseline="0" noProof="0">
                <a:ln>
                  <a:noFill/>
                </a:ln>
                <a:solidFill>
                  <a:prstClr val="black"/>
                </a:solidFill>
                <a:effectLst/>
                <a:uLnTx/>
                <a:uFillTx/>
                <a:latin typeface="Arial MT"/>
                <a:ea typeface="+mn-ea"/>
                <a:cs typeface="Arial MT"/>
              </a:rPr>
              <a:t> </a:t>
            </a:r>
            <a:r>
              <a:rPr kumimoji="0" sz="1200" b="0" i="0" u="none" strike="noStrike" kern="1200" cap="none" spc="0" normalizeH="0" baseline="0" noProof="0">
                <a:ln>
                  <a:noFill/>
                </a:ln>
                <a:solidFill>
                  <a:prstClr val="black"/>
                </a:solidFill>
                <a:effectLst/>
                <a:uLnTx/>
                <a:uFillTx/>
                <a:latin typeface="Arial MT"/>
                <a:ea typeface="+mn-ea"/>
                <a:cs typeface="Arial MT"/>
              </a:rPr>
              <a:t>Business</a:t>
            </a:r>
            <a:r>
              <a:rPr kumimoji="0" sz="1200" b="0" i="0" u="none" strike="noStrike" kern="1200" cap="none" spc="-60" normalizeH="0" baseline="0" noProof="0">
                <a:ln>
                  <a:noFill/>
                </a:ln>
                <a:solidFill>
                  <a:prstClr val="black"/>
                </a:solidFill>
                <a:effectLst/>
                <a:uLnTx/>
                <a:uFillTx/>
                <a:latin typeface="Arial MT"/>
                <a:ea typeface="+mn-ea"/>
                <a:cs typeface="Arial MT"/>
              </a:rPr>
              <a:t> </a:t>
            </a:r>
            <a:r>
              <a:rPr kumimoji="0" sz="1200" b="0" i="0" u="none" strike="noStrike" kern="1200" cap="none" spc="0" normalizeH="0" baseline="0" noProof="0">
                <a:ln>
                  <a:noFill/>
                </a:ln>
                <a:solidFill>
                  <a:prstClr val="black"/>
                </a:solidFill>
                <a:effectLst/>
                <a:uLnTx/>
                <a:uFillTx/>
                <a:latin typeface="Arial MT"/>
                <a:ea typeface="+mn-ea"/>
                <a:cs typeface="Arial MT"/>
              </a:rPr>
              <a:t>&amp;</a:t>
            </a:r>
            <a:r>
              <a:rPr kumimoji="0" sz="1200" b="0" i="0" u="none" strike="noStrike" kern="1200" cap="none" spc="-40" normalizeH="0" baseline="0" noProof="0">
                <a:ln>
                  <a:noFill/>
                </a:ln>
                <a:solidFill>
                  <a:prstClr val="black"/>
                </a:solidFill>
                <a:effectLst/>
                <a:uLnTx/>
                <a:uFillTx/>
                <a:latin typeface="Arial MT"/>
                <a:ea typeface="+mn-ea"/>
                <a:cs typeface="Arial MT"/>
              </a:rPr>
              <a:t> </a:t>
            </a:r>
            <a:r>
              <a:rPr kumimoji="0" sz="1200" b="0" i="0" u="none" strike="noStrike" kern="1200" cap="none" spc="-10" normalizeH="0" baseline="0" noProof="0">
                <a:ln>
                  <a:noFill/>
                </a:ln>
                <a:solidFill>
                  <a:prstClr val="black"/>
                </a:solidFill>
                <a:effectLst/>
                <a:uLnTx/>
                <a:uFillTx/>
                <a:latin typeface="Arial MT"/>
                <a:ea typeface="+mn-ea"/>
                <a:cs typeface="Arial MT"/>
              </a:rPr>
              <a:t>Trade</a:t>
            </a:r>
            <a:endParaRPr kumimoji="0" sz="1200" b="0" i="0" u="none" strike="noStrike" kern="1200" cap="none" spc="0" normalizeH="0" baseline="0" noProof="0">
              <a:ln>
                <a:noFill/>
              </a:ln>
              <a:solidFill>
                <a:prstClr val="black"/>
              </a:solidFill>
              <a:effectLst/>
              <a:uLnTx/>
              <a:uFillTx/>
              <a:latin typeface="Arial MT"/>
              <a:ea typeface="+mn-ea"/>
              <a:cs typeface="Arial MT"/>
            </a:endParaRPr>
          </a:p>
        </p:txBody>
      </p:sp>
      <p:sp>
        <p:nvSpPr>
          <p:cNvPr id="15" name="object 15"/>
          <p:cNvSpPr/>
          <p:nvPr/>
        </p:nvSpPr>
        <p:spPr>
          <a:xfrm>
            <a:off x="8953500" y="1345691"/>
            <a:ext cx="2801620" cy="1062355"/>
          </a:xfrm>
          <a:custGeom>
            <a:avLst/>
            <a:gdLst/>
            <a:ahLst/>
            <a:cxnLst/>
            <a:rect l="l" t="t" r="r" b="b"/>
            <a:pathLst>
              <a:path w="2801620" h="1062355">
                <a:moveTo>
                  <a:pt x="2269871" y="0"/>
                </a:moveTo>
                <a:lnTo>
                  <a:pt x="2269871" y="265557"/>
                </a:lnTo>
                <a:lnTo>
                  <a:pt x="0" y="265557"/>
                </a:lnTo>
                <a:lnTo>
                  <a:pt x="0" y="796671"/>
                </a:lnTo>
                <a:lnTo>
                  <a:pt x="2269871" y="796671"/>
                </a:lnTo>
                <a:lnTo>
                  <a:pt x="2269871" y="1062228"/>
                </a:lnTo>
                <a:lnTo>
                  <a:pt x="2801111" y="531113"/>
                </a:lnTo>
                <a:lnTo>
                  <a:pt x="2269871" y="0"/>
                </a:lnTo>
                <a:close/>
              </a:path>
            </a:pathLst>
          </a:custGeom>
          <a:solidFill>
            <a:srgbClr val="F6E3C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6"/>
          <p:cNvSpPr txBox="1"/>
          <p:nvPr/>
        </p:nvSpPr>
        <p:spPr>
          <a:xfrm>
            <a:off x="9017634" y="1661921"/>
            <a:ext cx="2082800"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15" normalizeH="0" baseline="0" noProof="0">
                <a:ln>
                  <a:noFill/>
                </a:ln>
                <a:solidFill>
                  <a:prstClr val="black"/>
                </a:solidFill>
                <a:effectLst/>
                <a:uLnTx/>
                <a:uFillTx/>
                <a:latin typeface="Arial"/>
                <a:ea typeface="+mn-ea"/>
                <a:cs typeface="Arial"/>
              </a:rPr>
              <a:t>PHASE</a:t>
            </a:r>
            <a:r>
              <a:rPr kumimoji="0" sz="1800" b="1" i="0" u="none" strike="noStrike" kern="1200" cap="none" spc="20" normalizeH="0" baseline="0" noProof="0">
                <a:ln>
                  <a:noFill/>
                </a:ln>
                <a:solidFill>
                  <a:prstClr val="black"/>
                </a:solidFill>
                <a:effectLst/>
                <a:uLnTx/>
                <a:uFillTx/>
                <a:latin typeface="Arial"/>
                <a:ea typeface="+mn-ea"/>
                <a:cs typeface="Arial"/>
              </a:rPr>
              <a:t> </a:t>
            </a:r>
            <a:r>
              <a:rPr kumimoji="0" sz="1800" b="1" i="0" u="none" strike="noStrike" kern="1200" cap="none" spc="-5" normalizeH="0" baseline="0" noProof="0">
                <a:ln>
                  <a:noFill/>
                </a:ln>
                <a:solidFill>
                  <a:prstClr val="black"/>
                </a:solidFill>
                <a:effectLst/>
                <a:uLnTx/>
                <a:uFillTx/>
                <a:latin typeface="Arial"/>
                <a:ea typeface="+mn-ea"/>
                <a:cs typeface="Arial"/>
              </a:rPr>
              <a:t>3:</a:t>
            </a:r>
            <a:r>
              <a:rPr kumimoji="0" sz="1800" b="1" i="0" u="none" strike="noStrike" kern="1200" cap="none" spc="-20" normalizeH="0" baseline="0" noProof="0">
                <a:ln>
                  <a:noFill/>
                </a:ln>
                <a:solidFill>
                  <a:prstClr val="black"/>
                </a:solidFill>
                <a:effectLst/>
                <a:uLnTx/>
                <a:uFillTx/>
                <a:latin typeface="Arial"/>
                <a:ea typeface="+mn-ea"/>
                <a:cs typeface="Arial"/>
              </a:rPr>
              <a:t> </a:t>
            </a:r>
            <a:r>
              <a:rPr kumimoji="0" sz="1800" b="1" i="1" u="none" strike="noStrike" kern="1200" cap="none" spc="-5" normalizeH="0" baseline="0" noProof="0">
                <a:ln>
                  <a:noFill/>
                </a:ln>
                <a:solidFill>
                  <a:prstClr val="black"/>
                </a:solidFill>
                <a:effectLst/>
                <a:uLnTx/>
                <a:uFillTx/>
                <a:latin typeface="Arial"/>
                <a:ea typeface="+mn-ea"/>
                <a:cs typeface="Arial"/>
              </a:rPr>
              <a:t>Focused</a:t>
            </a:r>
            <a:endParaRPr kumimoji="0" sz="1800" b="0" i="0" u="none" strike="noStrike" kern="1200" cap="none" spc="0" normalizeH="0" baseline="0" noProof="0">
              <a:ln>
                <a:noFill/>
              </a:ln>
              <a:solidFill>
                <a:prstClr val="black"/>
              </a:solidFill>
              <a:effectLst/>
              <a:uLnTx/>
              <a:uFillTx/>
              <a:latin typeface="Arial"/>
              <a:ea typeface="+mn-ea"/>
              <a:cs typeface="Arial"/>
            </a:endParaRPr>
          </a:p>
        </p:txBody>
      </p:sp>
      <p:sp>
        <p:nvSpPr>
          <p:cNvPr id="17" name="object 17"/>
          <p:cNvSpPr/>
          <p:nvPr/>
        </p:nvSpPr>
        <p:spPr>
          <a:xfrm>
            <a:off x="8977883" y="2197607"/>
            <a:ext cx="2197735" cy="2531745"/>
          </a:xfrm>
          <a:custGeom>
            <a:avLst/>
            <a:gdLst/>
            <a:ahLst/>
            <a:cxnLst/>
            <a:rect l="l" t="t" r="r" b="b"/>
            <a:pathLst>
              <a:path w="2197734" h="2531745">
                <a:moveTo>
                  <a:pt x="2197607" y="0"/>
                </a:moveTo>
                <a:lnTo>
                  <a:pt x="0" y="0"/>
                </a:lnTo>
                <a:lnTo>
                  <a:pt x="0" y="2531364"/>
                </a:lnTo>
                <a:lnTo>
                  <a:pt x="2197607" y="2531364"/>
                </a:lnTo>
                <a:lnTo>
                  <a:pt x="2197607" y="0"/>
                </a:lnTo>
                <a:close/>
              </a:path>
            </a:pathLst>
          </a:custGeom>
          <a:solidFill>
            <a:srgbClr val="F6E3CA">
              <a:alpha val="50195"/>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18"/>
          <p:cNvSpPr txBox="1"/>
          <p:nvPr/>
        </p:nvSpPr>
        <p:spPr>
          <a:xfrm>
            <a:off x="9027414" y="2127805"/>
            <a:ext cx="1970405" cy="1789430"/>
          </a:xfrm>
          <a:prstGeom prst="rect">
            <a:avLst/>
          </a:prstGeom>
        </p:spPr>
        <p:txBody>
          <a:bodyPr vert="horz" wrap="square" lIns="0" tIns="102235" rIns="0" bIns="0" rtlCol="0">
            <a:spAutoFit/>
          </a:bodyPr>
          <a:lstStyle/>
          <a:p>
            <a:pPr marL="12700" marR="0" lvl="0" indent="0" algn="l" defTabSz="914400" rtl="0" eaLnBrk="1" fontAlgn="auto" latinLnBrk="0" hangingPunct="1">
              <a:lnSpc>
                <a:spcPct val="100000"/>
              </a:lnSpc>
              <a:spcBef>
                <a:spcPts val="805"/>
              </a:spcBef>
              <a:spcAft>
                <a:spcPts val="0"/>
              </a:spcAft>
              <a:buClrTx/>
              <a:buSzTx/>
              <a:buFontTx/>
              <a:buNone/>
              <a:tabLst/>
              <a:defRPr/>
            </a:pPr>
            <a:r>
              <a:rPr kumimoji="0" sz="1600" b="1" i="0" u="none" strike="noStrike" kern="1200" cap="none" spc="-10" normalizeH="0" baseline="0" noProof="0">
                <a:ln>
                  <a:noFill/>
                </a:ln>
                <a:solidFill>
                  <a:prstClr val="black"/>
                </a:solidFill>
                <a:effectLst/>
                <a:uLnTx/>
                <a:uFillTx/>
                <a:latin typeface="Arial"/>
                <a:ea typeface="+mn-ea"/>
                <a:cs typeface="Arial"/>
              </a:rPr>
              <a:t>Private</a:t>
            </a:r>
            <a:r>
              <a:rPr kumimoji="0" sz="1600" b="1" i="0" u="none" strike="noStrike" kern="1200" cap="none" spc="5" normalizeH="0" baseline="0" noProof="0">
                <a:ln>
                  <a:noFill/>
                </a:ln>
                <a:solidFill>
                  <a:prstClr val="black"/>
                </a:solidFill>
                <a:effectLst/>
                <a:uLnTx/>
                <a:uFillTx/>
                <a:latin typeface="Arial"/>
                <a:ea typeface="+mn-ea"/>
                <a:cs typeface="Arial"/>
              </a:rPr>
              <a:t> </a:t>
            </a:r>
            <a:r>
              <a:rPr kumimoji="0" sz="1600" b="1" i="0" u="none" strike="noStrike" kern="1200" cap="none" spc="-5" normalizeH="0" baseline="0" noProof="0">
                <a:ln>
                  <a:noFill/>
                </a:ln>
                <a:solidFill>
                  <a:prstClr val="black"/>
                </a:solidFill>
                <a:effectLst/>
                <a:uLnTx/>
                <a:uFillTx/>
                <a:latin typeface="Arial"/>
                <a:ea typeface="+mn-ea"/>
                <a:cs typeface="Arial"/>
              </a:rPr>
              <a:t>Sector</a:t>
            </a:r>
            <a:endParaRPr kumimoji="0" sz="1600" b="0" i="0" u="none" strike="noStrike" kern="1200" cap="none" spc="0" normalizeH="0" baseline="0" noProof="0">
              <a:ln>
                <a:noFill/>
              </a:ln>
              <a:solidFill>
                <a:prstClr val="black"/>
              </a:solidFill>
              <a:effectLst/>
              <a:uLnTx/>
              <a:uFillTx/>
              <a:latin typeface="Arial"/>
              <a:ea typeface="+mn-ea"/>
              <a:cs typeface="Arial"/>
            </a:endParaRPr>
          </a:p>
          <a:p>
            <a:pPr marL="12700" marR="347980" lvl="0" indent="0" algn="l" defTabSz="914400" rtl="0" eaLnBrk="1" fontAlgn="auto" latinLnBrk="0" hangingPunct="1">
              <a:lnSpc>
                <a:spcPts val="1300"/>
              </a:lnSpc>
              <a:spcBef>
                <a:spcPts val="690"/>
              </a:spcBef>
              <a:spcAft>
                <a:spcPts val="0"/>
              </a:spcAft>
              <a:buClrTx/>
              <a:buSzTx/>
              <a:buFontTx/>
              <a:buChar char="-"/>
              <a:tabLst>
                <a:tab pos="106045" algn="l"/>
              </a:tabLst>
              <a:defRPr/>
            </a:pPr>
            <a:r>
              <a:rPr kumimoji="0" sz="1200" b="0" i="0" u="none" strike="noStrike" kern="1200" cap="none" spc="0" normalizeH="0" baseline="0" noProof="0">
                <a:ln>
                  <a:noFill/>
                </a:ln>
                <a:solidFill>
                  <a:prstClr val="black"/>
                </a:solidFill>
                <a:effectLst/>
                <a:uLnTx/>
                <a:uFillTx/>
                <a:latin typeface="Arial MT"/>
                <a:ea typeface="+mn-ea"/>
                <a:cs typeface="Arial MT"/>
              </a:rPr>
              <a:t>P</a:t>
            </a:r>
            <a:r>
              <a:rPr kumimoji="0" sz="1200" b="0" i="0" u="none" strike="noStrike" kern="1200" cap="none" spc="-5" normalizeH="0" baseline="0" noProof="0">
                <a:ln>
                  <a:noFill/>
                </a:ln>
                <a:solidFill>
                  <a:prstClr val="black"/>
                </a:solidFill>
                <a:effectLst/>
                <a:uLnTx/>
                <a:uFillTx/>
                <a:latin typeface="Arial MT"/>
                <a:ea typeface="+mn-ea"/>
                <a:cs typeface="Arial MT"/>
              </a:rPr>
              <a:t>hased</a:t>
            </a:r>
            <a:r>
              <a:rPr kumimoji="0" sz="1200" b="0" i="0" u="none" strike="noStrike" kern="1200" cap="none" spc="-30" normalizeH="0" baseline="0" noProof="0">
                <a:ln>
                  <a:noFill/>
                </a:ln>
                <a:solidFill>
                  <a:prstClr val="black"/>
                </a:solidFill>
                <a:effectLst/>
                <a:uLnTx/>
                <a:uFillTx/>
                <a:latin typeface="Arial MT"/>
                <a:ea typeface="+mn-ea"/>
                <a:cs typeface="Arial MT"/>
              </a:rPr>
              <a:t> </a:t>
            </a:r>
            <a:r>
              <a:rPr kumimoji="0" sz="1200" b="0" i="0" u="none" strike="noStrike" kern="1200" cap="none" spc="-5" normalizeH="0" baseline="0" noProof="0">
                <a:ln>
                  <a:noFill/>
                </a:ln>
                <a:solidFill>
                  <a:prstClr val="black"/>
                </a:solidFill>
                <a:effectLst/>
                <a:uLnTx/>
                <a:uFillTx/>
                <a:latin typeface="Arial MT"/>
                <a:ea typeface="+mn-ea"/>
                <a:cs typeface="Arial MT"/>
              </a:rPr>
              <a:t>in</a:t>
            </a:r>
            <a:r>
              <a:rPr kumimoji="0" sz="1200" b="0" i="0" u="none" strike="noStrike" kern="1200" cap="none" spc="0" normalizeH="0" baseline="0" noProof="0">
                <a:ln>
                  <a:noFill/>
                </a:ln>
                <a:solidFill>
                  <a:prstClr val="black"/>
                </a:solidFill>
                <a:effectLst/>
                <a:uLnTx/>
                <a:uFillTx/>
                <a:latin typeface="Arial MT"/>
                <a:ea typeface="+mn-ea"/>
                <a:cs typeface="Arial MT"/>
              </a:rPr>
              <a:t>d</a:t>
            </a:r>
            <a:r>
              <a:rPr kumimoji="0" sz="1200" b="0" i="0" u="none" strike="noStrike" kern="1200" cap="none" spc="-5" normalizeH="0" baseline="0" noProof="0">
                <a:ln>
                  <a:noFill/>
                </a:ln>
                <a:solidFill>
                  <a:prstClr val="black"/>
                </a:solidFill>
                <a:effectLst/>
                <a:uLnTx/>
                <a:uFillTx/>
                <a:latin typeface="Arial MT"/>
                <a:ea typeface="+mn-ea"/>
                <a:cs typeface="Arial MT"/>
              </a:rPr>
              <a:t>u</a:t>
            </a:r>
            <a:r>
              <a:rPr kumimoji="0" sz="1200" b="0" i="0" u="none" strike="noStrike" kern="1200" cap="none" spc="0" normalizeH="0" baseline="0" noProof="0">
                <a:ln>
                  <a:noFill/>
                </a:ln>
                <a:solidFill>
                  <a:prstClr val="black"/>
                </a:solidFill>
                <a:effectLst/>
                <a:uLnTx/>
                <a:uFillTx/>
                <a:latin typeface="Arial MT"/>
                <a:ea typeface="+mn-ea"/>
                <a:cs typeface="Arial MT"/>
              </a:rPr>
              <a:t>str</a:t>
            </a:r>
            <a:r>
              <a:rPr kumimoji="0" sz="1200" b="0" i="0" u="none" strike="noStrike" kern="1200" cap="none" spc="-5" normalizeH="0" baseline="0" noProof="0">
                <a:ln>
                  <a:noFill/>
                </a:ln>
                <a:solidFill>
                  <a:prstClr val="black"/>
                </a:solidFill>
                <a:effectLst/>
                <a:uLnTx/>
                <a:uFillTx/>
                <a:latin typeface="Arial MT"/>
                <a:ea typeface="+mn-ea"/>
                <a:cs typeface="Arial MT"/>
              </a:rPr>
              <a:t>y-</a:t>
            </a:r>
            <a:r>
              <a:rPr kumimoji="0" sz="1200" b="0" i="0" u="none" strike="noStrike" kern="1200" cap="none" spc="10" normalizeH="0" baseline="0" noProof="0">
                <a:ln>
                  <a:noFill/>
                </a:ln>
                <a:solidFill>
                  <a:prstClr val="black"/>
                </a:solidFill>
                <a:effectLst/>
                <a:uLnTx/>
                <a:uFillTx/>
                <a:latin typeface="Arial MT"/>
                <a:ea typeface="+mn-ea"/>
                <a:cs typeface="Arial MT"/>
              </a:rPr>
              <a:t>f</a:t>
            </a:r>
            <a:r>
              <a:rPr kumimoji="0" sz="1200" b="0" i="0" u="none" strike="noStrike" kern="1200" cap="none" spc="-5" normalizeH="0" baseline="0" noProof="0">
                <a:ln>
                  <a:noFill/>
                </a:ln>
                <a:solidFill>
                  <a:prstClr val="black"/>
                </a:solidFill>
                <a:effectLst/>
                <a:uLnTx/>
                <a:uFillTx/>
                <a:latin typeface="Arial MT"/>
                <a:ea typeface="+mn-ea"/>
                <a:cs typeface="Arial MT"/>
              </a:rPr>
              <a:t>ocu</a:t>
            </a:r>
            <a:r>
              <a:rPr kumimoji="0" sz="1200" b="0" i="0" u="none" strike="noStrike" kern="1200" cap="none" spc="0" normalizeH="0" baseline="0" noProof="0">
                <a:ln>
                  <a:noFill/>
                </a:ln>
                <a:solidFill>
                  <a:prstClr val="black"/>
                </a:solidFill>
                <a:effectLst/>
                <a:uLnTx/>
                <a:uFillTx/>
                <a:latin typeface="Arial MT"/>
                <a:ea typeface="+mn-ea"/>
                <a:cs typeface="Arial MT"/>
              </a:rPr>
              <a:t>s  </a:t>
            </a:r>
            <a:r>
              <a:rPr kumimoji="0" sz="1200" b="0" i="0" u="none" strike="noStrike" kern="1200" cap="none" spc="-5" normalizeH="0" baseline="0" noProof="0">
                <a:ln>
                  <a:noFill/>
                </a:ln>
                <a:solidFill>
                  <a:prstClr val="black"/>
                </a:solidFill>
                <a:effectLst/>
                <a:uLnTx/>
                <a:uFillTx/>
                <a:latin typeface="Arial MT"/>
                <a:ea typeface="+mn-ea"/>
                <a:cs typeface="Arial MT"/>
              </a:rPr>
              <a:t>acquisition</a:t>
            </a:r>
            <a:r>
              <a:rPr kumimoji="0" sz="1200" b="0" i="0" u="none" strike="noStrike" kern="1200" cap="none" spc="-40" normalizeH="0" baseline="0" noProof="0">
                <a:ln>
                  <a:noFill/>
                </a:ln>
                <a:solidFill>
                  <a:prstClr val="black"/>
                </a:solidFill>
                <a:effectLst/>
                <a:uLnTx/>
                <a:uFillTx/>
                <a:latin typeface="Arial MT"/>
                <a:ea typeface="+mn-ea"/>
                <a:cs typeface="Arial MT"/>
              </a:rPr>
              <a:t> </a:t>
            </a:r>
            <a:r>
              <a:rPr kumimoji="0" sz="1200" b="0" i="0" u="none" strike="noStrike" kern="1200" cap="none" spc="-5" normalizeH="0" baseline="0" noProof="0">
                <a:ln>
                  <a:noFill/>
                </a:ln>
                <a:solidFill>
                  <a:prstClr val="black"/>
                </a:solidFill>
                <a:effectLst/>
                <a:uLnTx/>
                <a:uFillTx/>
                <a:latin typeface="Arial MT"/>
                <a:ea typeface="+mn-ea"/>
                <a:cs typeface="Arial MT"/>
              </a:rPr>
              <a:t>campaigns</a:t>
            </a:r>
            <a:endParaRPr kumimoji="0" sz="1200" b="0" i="0" u="none" strike="noStrike" kern="1200" cap="none" spc="0" normalizeH="0" baseline="0" noProof="0">
              <a:ln>
                <a:noFill/>
              </a:ln>
              <a:solidFill>
                <a:prstClr val="black"/>
              </a:solidFill>
              <a:effectLst/>
              <a:uLnTx/>
              <a:uFillTx/>
              <a:latin typeface="Arial MT"/>
              <a:ea typeface="+mn-ea"/>
              <a:cs typeface="Arial MT"/>
            </a:endParaRPr>
          </a:p>
          <a:p>
            <a:pPr marL="104139" marR="0" lvl="0" indent="-91440" algn="l" defTabSz="914400" rtl="0" eaLnBrk="1" fontAlgn="auto" latinLnBrk="0" hangingPunct="1">
              <a:lnSpc>
                <a:spcPct val="100000"/>
              </a:lnSpc>
              <a:spcBef>
                <a:spcPts val="335"/>
              </a:spcBef>
              <a:spcAft>
                <a:spcPts val="0"/>
              </a:spcAft>
              <a:buClrTx/>
              <a:buSzTx/>
              <a:buFontTx/>
              <a:buChar char="-"/>
              <a:tabLst>
                <a:tab pos="104139" algn="l"/>
              </a:tabLst>
              <a:defRPr/>
            </a:pPr>
            <a:r>
              <a:rPr kumimoji="0" sz="1200" b="0" i="0" u="none" strike="noStrike" kern="1200" cap="none" spc="-20" normalizeH="0" baseline="0" noProof="0">
                <a:ln>
                  <a:noFill/>
                </a:ln>
                <a:solidFill>
                  <a:prstClr val="black"/>
                </a:solidFill>
                <a:effectLst/>
                <a:uLnTx/>
                <a:uFillTx/>
                <a:latin typeface="Arial MT"/>
                <a:ea typeface="+mn-ea"/>
                <a:cs typeface="Arial MT"/>
              </a:rPr>
              <a:t>Targeted</a:t>
            </a:r>
            <a:r>
              <a:rPr kumimoji="0" sz="1200" b="0" i="0" u="none" strike="noStrike" kern="1200" cap="none" spc="-50" normalizeH="0" baseline="0" noProof="0">
                <a:ln>
                  <a:noFill/>
                </a:ln>
                <a:solidFill>
                  <a:prstClr val="black"/>
                </a:solidFill>
                <a:effectLst/>
                <a:uLnTx/>
                <a:uFillTx/>
                <a:latin typeface="Arial MT"/>
                <a:ea typeface="+mn-ea"/>
                <a:cs typeface="Arial MT"/>
              </a:rPr>
              <a:t> </a:t>
            </a:r>
            <a:r>
              <a:rPr kumimoji="0" sz="1200" b="0" i="0" u="none" strike="noStrike" kern="1200" cap="none" spc="0" normalizeH="0" baseline="0" noProof="0">
                <a:ln>
                  <a:noFill/>
                </a:ln>
                <a:solidFill>
                  <a:prstClr val="black"/>
                </a:solidFill>
                <a:effectLst/>
                <a:uLnTx/>
                <a:uFillTx/>
                <a:latin typeface="Arial MT"/>
                <a:ea typeface="+mn-ea"/>
                <a:cs typeface="Arial MT"/>
              </a:rPr>
              <a:t>recruitment</a:t>
            </a:r>
            <a:r>
              <a:rPr kumimoji="0" sz="1200" b="0" i="0" u="none" strike="noStrike" kern="1200" cap="none" spc="-40" normalizeH="0" baseline="0" noProof="0">
                <a:ln>
                  <a:noFill/>
                </a:ln>
                <a:solidFill>
                  <a:prstClr val="black"/>
                </a:solidFill>
                <a:effectLst/>
                <a:uLnTx/>
                <a:uFillTx/>
                <a:latin typeface="Arial MT"/>
                <a:ea typeface="+mn-ea"/>
                <a:cs typeface="Arial MT"/>
              </a:rPr>
              <a:t> </a:t>
            </a:r>
            <a:r>
              <a:rPr kumimoji="0" sz="1200" b="0" i="0" u="none" strike="noStrike" kern="1200" cap="none" spc="5" normalizeH="0" baseline="0" noProof="0">
                <a:ln>
                  <a:noFill/>
                </a:ln>
                <a:solidFill>
                  <a:prstClr val="black"/>
                </a:solidFill>
                <a:effectLst/>
                <a:uLnTx/>
                <a:uFillTx/>
                <a:latin typeface="Arial MT"/>
                <a:ea typeface="+mn-ea"/>
                <a:cs typeface="Arial MT"/>
              </a:rPr>
              <a:t>of:</a:t>
            </a:r>
            <a:endParaRPr kumimoji="0" sz="1200" b="0" i="0" u="none" strike="noStrike" kern="1200" cap="none" spc="0" normalizeH="0" baseline="0" noProof="0">
              <a:ln>
                <a:noFill/>
              </a:ln>
              <a:solidFill>
                <a:prstClr val="black"/>
              </a:solidFill>
              <a:effectLst/>
              <a:uLnTx/>
              <a:uFillTx/>
              <a:latin typeface="Arial MT"/>
              <a:ea typeface="+mn-ea"/>
              <a:cs typeface="Arial MT"/>
            </a:endParaRPr>
          </a:p>
          <a:p>
            <a:pPr marL="12700" marR="142240" lvl="0" indent="0" algn="l" defTabSz="914400" rtl="0" eaLnBrk="1" fontAlgn="auto" latinLnBrk="0" hangingPunct="1">
              <a:lnSpc>
                <a:spcPts val="1300"/>
              </a:lnSpc>
              <a:spcBef>
                <a:spcPts val="525"/>
              </a:spcBef>
              <a:spcAft>
                <a:spcPts val="0"/>
              </a:spcAft>
              <a:buClrTx/>
              <a:buSzTx/>
              <a:buFontTx/>
              <a:buNone/>
              <a:tabLst/>
              <a:defRPr/>
            </a:pPr>
            <a:r>
              <a:rPr kumimoji="0" sz="1200" b="0" i="0" u="none" strike="noStrike" kern="1200" cap="none" spc="-5" normalizeH="0" baseline="0" noProof="0">
                <a:ln>
                  <a:noFill/>
                </a:ln>
                <a:solidFill>
                  <a:prstClr val="black"/>
                </a:solidFill>
                <a:effectLst/>
                <a:uLnTx/>
                <a:uFillTx/>
                <a:latin typeface="Arial MT"/>
                <a:ea typeface="+mn-ea"/>
                <a:cs typeface="Arial MT"/>
              </a:rPr>
              <a:t>Market</a:t>
            </a:r>
            <a:r>
              <a:rPr kumimoji="0" sz="1200" b="0" i="0" u="none" strike="noStrike" kern="1200" cap="none" spc="-30" normalizeH="0" baseline="0" noProof="0">
                <a:ln>
                  <a:noFill/>
                </a:ln>
                <a:solidFill>
                  <a:prstClr val="black"/>
                </a:solidFill>
                <a:effectLst/>
                <a:uLnTx/>
                <a:uFillTx/>
                <a:latin typeface="Arial MT"/>
                <a:ea typeface="+mn-ea"/>
                <a:cs typeface="Arial MT"/>
              </a:rPr>
              <a:t> </a:t>
            </a:r>
            <a:r>
              <a:rPr kumimoji="0" sz="1200" b="0" i="0" u="none" strike="noStrike" kern="1200" cap="none" spc="0" normalizeH="0" baseline="0" noProof="0">
                <a:ln>
                  <a:noFill/>
                </a:ln>
                <a:solidFill>
                  <a:prstClr val="black"/>
                </a:solidFill>
                <a:effectLst/>
                <a:uLnTx/>
                <a:uFillTx/>
                <a:latin typeface="Arial MT"/>
                <a:ea typeface="+mn-ea"/>
                <a:cs typeface="Arial MT"/>
              </a:rPr>
              <a:t>leaders</a:t>
            </a:r>
            <a:r>
              <a:rPr kumimoji="0" sz="1200" b="0" i="0" u="none" strike="noStrike" kern="1200" cap="none" spc="-50" normalizeH="0" baseline="0" noProof="0">
                <a:ln>
                  <a:noFill/>
                </a:ln>
                <a:solidFill>
                  <a:prstClr val="black"/>
                </a:solidFill>
                <a:effectLst/>
                <a:uLnTx/>
                <a:uFillTx/>
                <a:latin typeface="Arial MT"/>
                <a:ea typeface="+mn-ea"/>
                <a:cs typeface="Arial MT"/>
              </a:rPr>
              <a:t> </a:t>
            </a:r>
            <a:r>
              <a:rPr kumimoji="0" sz="1200" b="0" i="0" u="none" strike="noStrike" kern="1200" cap="none" spc="-5" normalizeH="0" baseline="0" noProof="0">
                <a:ln>
                  <a:noFill/>
                </a:ln>
                <a:solidFill>
                  <a:prstClr val="black"/>
                </a:solidFill>
                <a:effectLst/>
                <a:uLnTx/>
                <a:uFillTx/>
                <a:latin typeface="Arial MT"/>
                <a:ea typeface="+mn-ea"/>
                <a:cs typeface="Arial MT"/>
              </a:rPr>
              <a:t>within</a:t>
            </a:r>
            <a:r>
              <a:rPr kumimoji="0" sz="1200" b="0" i="0" u="none" strike="noStrike" kern="1200" cap="none" spc="-15" normalizeH="0" baseline="0" noProof="0">
                <a:ln>
                  <a:noFill/>
                </a:ln>
                <a:solidFill>
                  <a:prstClr val="black"/>
                </a:solidFill>
                <a:effectLst/>
                <a:uLnTx/>
                <a:uFillTx/>
                <a:latin typeface="Arial MT"/>
                <a:ea typeface="+mn-ea"/>
                <a:cs typeface="Arial MT"/>
              </a:rPr>
              <a:t> </a:t>
            </a:r>
            <a:r>
              <a:rPr kumimoji="0" sz="1200" b="0" i="0" u="none" strike="noStrike" kern="1200" cap="none" spc="-5" normalizeH="0" baseline="0" noProof="0">
                <a:ln>
                  <a:noFill/>
                </a:ln>
                <a:solidFill>
                  <a:prstClr val="black"/>
                </a:solidFill>
                <a:effectLst/>
                <a:uLnTx/>
                <a:uFillTx/>
                <a:latin typeface="Arial MT"/>
                <a:ea typeface="+mn-ea"/>
                <a:cs typeface="Arial MT"/>
              </a:rPr>
              <a:t>SME </a:t>
            </a:r>
            <a:r>
              <a:rPr kumimoji="0" sz="1200" b="0" i="0" u="none" strike="noStrike" kern="1200" cap="none" spc="-320" normalizeH="0" baseline="0" noProof="0">
                <a:ln>
                  <a:noFill/>
                </a:ln>
                <a:solidFill>
                  <a:prstClr val="black"/>
                </a:solidFill>
                <a:effectLst/>
                <a:uLnTx/>
                <a:uFillTx/>
                <a:latin typeface="Arial MT"/>
                <a:ea typeface="+mn-ea"/>
                <a:cs typeface="Arial MT"/>
              </a:rPr>
              <a:t> </a:t>
            </a:r>
            <a:r>
              <a:rPr kumimoji="0" sz="1200" b="0" i="0" u="none" strike="noStrike" kern="1200" cap="none" spc="-5" normalizeH="0" baseline="0" noProof="0">
                <a:ln>
                  <a:noFill/>
                </a:ln>
                <a:solidFill>
                  <a:prstClr val="black"/>
                </a:solidFill>
                <a:effectLst/>
                <a:uLnTx/>
                <a:uFillTx/>
                <a:latin typeface="Arial MT"/>
                <a:ea typeface="+mn-ea"/>
                <a:cs typeface="Arial MT"/>
              </a:rPr>
              <a:t>support</a:t>
            </a:r>
            <a:r>
              <a:rPr kumimoji="0" sz="1200" b="0" i="0" u="none" strike="noStrike" kern="1200" cap="none" spc="-40" normalizeH="0" baseline="0" noProof="0">
                <a:ln>
                  <a:noFill/>
                </a:ln>
                <a:solidFill>
                  <a:prstClr val="black"/>
                </a:solidFill>
                <a:effectLst/>
                <a:uLnTx/>
                <a:uFillTx/>
                <a:latin typeface="Arial MT"/>
                <a:ea typeface="+mn-ea"/>
                <a:cs typeface="Arial MT"/>
              </a:rPr>
              <a:t> </a:t>
            </a:r>
            <a:r>
              <a:rPr kumimoji="0" sz="1200" b="0" i="0" u="none" strike="noStrike" kern="1200" cap="none" spc="-5" normalizeH="0" baseline="0" noProof="0">
                <a:ln>
                  <a:noFill/>
                </a:ln>
                <a:solidFill>
                  <a:prstClr val="black"/>
                </a:solidFill>
                <a:effectLst/>
                <a:uLnTx/>
                <a:uFillTx/>
                <a:latin typeface="Arial MT"/>
                <a:ea typeface="+mn-ea"/>
                <a:cs typeface="Arial MT"/>
              </a:rPr>
              <a:t>services</a:t>
            </a:r>
            <a:endParaRPr kumimoji="0" sz="1200" b="0" i="0" u="none" strike="noStrike" kern="1200" cap="none" spc="0" normalizeH="0" baseline="0" noProof="0">
              <a:ln>
                <a:noFill/>
              </a:ln>
              <a:solidFill>
                <a:prstClr val="black"/>
              </a:solidFill>
              <a:effectLst/>
              <a:uLnTx/>
              <a:uFillTx/>
              <a:latin typeface="Arial MT"/>
              <a:ea typeface="+mn-ea"/>
              <a:cs typeface="Arial MT"/>
            </a:endParaRPr>
          </a:p>
          <a:p>
            <a:pPr marL="12700" marR="5080" lvl="0" indent="0" algn="l" defTabSz="914400" rtl="0" eaLnBrk="1" fontAlgn="auto" latinLnBrk="0" hangingPunct="1">
              <a:lnSpc>
                <a:spcPts val="1300"/>
              </a:lnSpc>
              <a:spcBef>
                <a:spcPts val="495"/>
              </a:spcBef>
              <a:spcAft>
                <a:spcPts val="0"/>
              </a:spcAft>
              <a:buClrTx/>
              <a:buSzTx/>
              <a:buFontTx/>
              <a:buNone/>
              <a:tabLst/>
              <a:defRPr/>
            </a:pPr>
            <a:r>
              <a:rPr kumimoji="0" sz="1200" b="0" i="0" u="none" strike="noStrike" kern="1200" cap="none" spc="-5" normalizeH="0" baseline="0" noProof="0">
                <a:ln>
                  <a:noFill/>
                </a:ln>
                <a:solidFill>
                  <a:prstClr val="black"/>
                </a:solidFill>
                <a:effectLst/>
                <a:uLnTx/>
                <a:uFillTx/>
                <a:latin typeface="Arial MT"/>
                <a:ea typeface="+mn-ea"/>
                <a:cs typeface="Arial MT"/>
              </a:rPr>
              <a:t>Professional</a:t>
            </a:r>
            <a:r>
              <a:rPr kumimoji="0" sz="1200" b="0" i="0" u="none" strike="noStrike" kern="1200" cap="none" spc="-50" normalizeH="0" baseline="0" noProof="0">
                <a:ln>
                  <a:noFill/>
                </a:ln>
                <a:solidFill>
                  <a:prstClr val="black"/>
                </a:solidFill>
                <a:effectLst/>
                <a:uLnTx/>
                <a:uFillTx/>
                <a:latin typeface="Arial MT"/>
                <a:ea typeface="+mn-ea"/>
                <a:cs typeface="Arial MT"/>
              </a:rPr>
              <a:t> </a:t>
            </a:r>
            <a:r>
              <a:rPr kumimoji="0" sz="1200" b="0" i="0" u="none" strike="noStrike" kern="1200" cap="none" spc="0" normalizeH="0" baseline="0" noProof="0">
                <a:ln>
                  <a:noFill/>
                </a:ln>
                <a:solidFill>
                  <a:prstClr val="black"/>
                </a:solidFill>
                <a:effectLst/>
                <a:uLnTx/>
                <a:uFillTx/>
                <a:latin typeface="Arial MT"/>
                <a:ea typeface="+mn-ea"/>
                <a:cs typeface="Arial MT"/>
              </a:rPr>
              <a:t>sector</a:t>
            </a:r>
            <a:r>
              <a:rPr kumimoji="0" sz="1200" b="0" i="0" u="none" strike="noStrike" kern="1200" cap="none" spc="-20" normalizeH="0" baseline="0" noProof="0">
                <a:ln>
                  <a:noFill/>
                </a:ln>
                <a:solidFill>
                  <a:prstClr val="black"/>
                </a:solidFill>
                <a:effectLst/>
                <a:uLnTx/>
                <a:uFillTx/>
                <a:latin typeface="Arial MT"/>
                <a:ea typeface="+mn-ea"/>
                <a:cs typeface="Arial MT"/>
              </a:rPr>
              <a:t> </a:t>
            </a:r>
            <a:r>
              <a:rPr kumimoji="0" sz="1200" b="0" i="0" u="none" strike="noStrike" kern="1200" cap="none" spc="-5" normalizeH="0" baseline="0" noProof="0">
                <a:ln>
                  <a:noFill/>
                </a:ln>
                <a:solidFill>
                  <a:prstClr val="black"/>
                </a:solidFill>
                <a:effectLst/>
                <a:uLnTx/>
                <a:uFillTx/>
                <a:latin typeface="Arial MT"/>
                <a:ea typeface="+mn-ea"/>
                <a:cs typeface="Arial MT"/>
              </a:rPr>
              <a:t>networks </a:t>
            </a:r>
            <a:r>
              <a:rPr kumimoji="0" sz="1200" b="0" i="0" u="none" strike="noStrike" kern="1200" cap="none" spc="-315" normalizeH="0" baseline="0" noProof="0">
                <a:ln>
                  <a:noFill/>
                </a:ln>
                <a:solidFill>
                  <a:prstClr val="black"/>
                </a:solidFill>
                <a:effectLst/>
                <a:uLnTx/>
                <a:uFillTx/>
                <a:latin typeface="Arial MT"/>
                <a:ea typeface="+mn-ea"/>
                <a:cs typeface="Arial MT"/>
              </a:rPr>
              <a:t> </a:t>
            </a:r>
            <a:r>
              <a:rPr kumimoji="0" sz="1200" b="0" i="0" u="none" strike="noStrike" kern="1200" cap="none" spc="0" normalizeH="0" baseline="0" noProof="0">
                <a:ln>
                  <a:noFill/>
                </a:ln>
                <a:solidFill>
                  <a:prstClr val="black"/>
                </a:solidFill>
                <a:effectLst/>
                <a:uLnTx/>
                <a:uFillTx/>
                <a:latin typeface="Arial MT"/>
                <a:ea typeface="+mn-ea"/>
                <a:cs typeface="Arial MT"/>
              </a:rPr>
              <a:t>&amp;</a:t>
            </a:r>
            <a:r>
              <a:rPr kumimoji="0" sz="1200" b="0" i="0" u="none" strike="noStrike" kern="1200" cap="none" spc="-5" normalizeH="0" baseline="0" noProof="0">
                <a:ln>
                  <a:noFill/>
                </a:ln>
                <a:solidFill>
                  <a:prstClr val="black"/>
                </a:solidFill>
                <a:effectLst/>
                <a:uLnTx/>
                <a:uFillTx/>
                <a:latin typeface="Arial MT"/>
                <a:ea typeface="+mn-ea"/>
                <a:cs typeface="Arial MT"/>
              </a:rPr>
              <a:t> communities</a:t>
            </a:r>
            <a:endParaRPr kumimoji="0" sz="1200" b="0" i="0" u="none" strike="noStrike" kern="1200" cap="none" spc="0" normalizeH="0" baseline="0" noProof="0">
              <a:ln>
                <a:noFill/>
              </a:ln>
              <a:solidFill>
                <a:prstClr val="black"/>
              </a:solidFill>
              <a:effectLst/>
              <a:uLnTx/>
              <a:uFillTx/>
              <a:latin typeface="Arial MT"/>
              <a:ea typeface="+mn-ea"/>
              <a:cs typeface="Arial MT"/>
            </a:endParaRPr>
          </a:p>
        </p:txBody>
      </p:sp>
      <p:sp>
        <p:nvSpPr>
          <p:cNvPr id="19" name="object 19"/>
          <p:cNvSpPr txBox="1"/>
          <p:nvPr/>
        </p:nvSpPr>
        <p:spPr>
          <a:xfrm>
            <a:off x="9063228" y="5617464"/>
            <a:ext cx="2197735" cy="619125"/>
          </a:xfrm>
          <a:prstGeom prst="rect">
            <a:avLst/>
          </a:prstGeom>
          <a:solidFill>
            <a:srgbClr val="7E7E7E"/>
          </a:solidFill>
        </p:spPr>
        <p:txBody>
          <a:bodyPr vert="horz" wrap="square" lIns="0" tIns="68580" rIns="0" bIns="0" rtlCol="0">
            <a:spAutoFit/>
          </a:bodyPr>
          <a:lstStyle/>
          <a:p>
            <a:pPr marL="1270" marR="0" lvl="0" indent="0" algn="ctr" defTabSz="914400" rtl="0" eaLnBrk="1" fontAlgn="auto" latinLnBrk="0" hangingPunct="1">
              <a:lnSpc>
                <a:spcPct val="100000"/>
              </a:lnSpc>
              <a:spcBef>
                <a:spcPts val="540"/>
              </a:spcBef>
              <a:spcAft>
                <a:spcPts val="0"/>
              </a:spcAft>
              <a:buClrTx/>
              <a:buSzTx/>
              <a:buFontTx/>
              <a:buNone/>
              <a:tabLst/>
              <a:defRPr/>
            </a:pPr>
            <a:r>
              <a:rPr kumimoji="0" sz="1800" b="0" i="0" u="none" strike="noStrike" kern="1200" cap="none" spc="-10" normalizeH="0" baseline="0" noProof="0">
                <a:ln>
                  <a:noFill/>
                </a:ln>
                <a:solidFill>
                  <a:srgbClr val="FFFFFF"/>
                </a:solidFill>
                <a:effectLst/>
                <a:uLnTx/>
                <a:uFillTx/>
                <a:latin typeface="Calibri"/>
                <a:ea typeface="+mn-ea"/>
                <a:cs typeface="Calibri"/>
              </a:rPr>
              <a:t>Self-registration</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1270" marR="0" lvl="0" indent="0" algn="ctr" defTabSz="914400" rtl="0" eaLnBrk="1" fontAlgn="auto" latinLnBrk="0" hangingPunct="1">
              <a:lnSpc>
                <a:spcPct val="100000"/>
              </a:lnSpc>
              <a:spcBef>
                <a:spcPts val="50"/>
              </a:spcBef>
              <a:spcAft>
                <a:spcPts val="0"/>
              </a:spcAft>
              <a:buClrTx/>
              <a:buSzTx/>
              <a:buFontTx/>
              <a:buNone/>
              <a:tabLst/>
              <a:defRPr/>
            </a:pPr>
            <a:r>
              <a:rPr kumimoji="0" sz="1200" b="0" i="1" u="none" strike="noStrike" kern="1200" cap="none" spc="-5" normalizeH="0" baseline="0" noProof="0">
                <a:ln>
                  <a:noFill/>
                </a:ln>
                <a:solidFill>
                  <a:srgbClr val="FFFFFF"/>
                </a:solidFill>
                <a:effectLst/>
                <a:uLnTx/>
                <a:uFillTx/>
                <a:latin typeface="Calibri"/>
                <a:ea typeface="+mn-ea"/>
                <a:cs typeface="Calibri"/>
              </a:rPr>
              <a:t>(April</a:t>
            </a:r>
            <a:r>
              <a:rPr kumimoji="0" sz="1200" b="0" i="1" u="none" strike="noStrike" kern="1200" cap="none" spc="-20" normalizeH="0" baseline="0" noProof="0">
                <a:ln>
                  <a:noFill/>
                </a:ln>
                <a:solidFill>
                  <a:srgbClr val="FFFFFF"/>
                </a:solidFill>
                <a:effectLst/>
                <a:uLnTx/>
                <a:uFillTx/>
                <a:latin typeface="Calibri"/>
                <a:ea typeface="+mn-ea"/>
                <a:cs typeface="Calibri"/>
              </a:rPr>
              <a:t> </a:t>
            </a:r>
            <a:r>
              <a:rPr kumimoji="0" sz="1200" b="0" i="1" u="none" strike="noStrike" kern="1200" cap="none" spc="-10" normalizeH="0" baseline="0" noProof="0">
                <a:ln>
                  <a:noFill/>
                </a:ln>
                <a:solidFill>
                  <a:srgbClr val="FFFFFF"/>
                </a:solidFill>
                <a:effectLst/>
                <a:uLnTx/>
                <a:uFillTx/>
                <a:latin typeface="Calibri"/>
                <a:ea typeface="+mn-ea"/>
                <a:cs typeface="Calibri"/>
              </a:rPr>
              <a:t>onwards)</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20" name="object 20"/>
          <p:cNvSpPr txBox="1"/>
          <p:nvPr/>
        </p:nvSpPr>
        <p:spPr>
          <a:xfrm>
            <a:off x="4559808" y="5617464"/>
            <a:ext cx="4462780" cy="619125"/>
          </a:xfrm>
          <a:prstGeom prst="rect">
            <a:avLst/>
          </a:prstGeom>
          <a:solidFill>
            <a:srgbClr val="7E7E7E"/>
          </a:solidFill>
        </p:spPr>
        <p:txBody>
          <a:bodyPr vert="horz" wrap="square" lIns="0" tIns="64769" rIns="0" bIns="0" rtlCol="0">
            <a:spAutoFit/>
          </a:bodyPr>
          <a:lstStyle/>
          <a:p>
            <a:pPr marL="1905" marR="0" lvl="0" indent="0" algn="ctr" defTabSz="914400" rtl="0" eaLnBrk="1" fontAlgn="auto" latinLnBrk="0" hangingPunct="1">
              <a:lnSpc>
                <a:spcPct val="100000"/>
              </a:lnSpc>
              <a:spcBef>
                <a:spcPts val="509"/>
              </a:spcBef>
              <a:spcAft>
                <a:spcPts val="0"/>
              </a:spcAft>
              <a:buClrTx/>
              <a:buSzTx/>
              <a:buFontTx/>
              <a:buNone/>
              <a:tabLst/>
              <a:defRPr/>
            </a:pPr>
            <a:r>
              <a:rPr kumimoji="0" sz="1800" b="0" i="0" u="none" strike="noStrike" kern="1200" cap="none" spc="-10" normalizeH="0" baseline="0" noProof="0">
                <a:ln>
                  <a:noFill/>
                </a:ln>
                <a:solidFill>
                  <a:srgbClr val="FFFFFF"/>
                </a:solidFill>
                <a:effectLst/>
                <a:uLnTx/>
                <a:uFillTx/>
                <a:latin typeface="Calibri"/>
                <a:ea typeface="+mn-ea"/>
                <a:cs typeface="Calibri"/>
              </a:rPr>
              <a:t>Invitation</a:t>
            </a:r>
            <a:r>
              <a:rPr kumimoji="0" sz="1800" b="0" i="0" u="none" strike="noStrike" kern="1200" cap="none" spc="-15" normalizeH="0" baseline="0" noProof="0">
                <a:ln>
                  <a:noFill/>
                </a:ln>
                <a:solidFill>
                  <a:srgbClr val="FFFFFF"/>
                </a:solidFill>
                <a:effectLst/>
                <a:uLnTx/>
                <a:uFillTx/>
                <a:latin typeface="Calibri"/>
                <a:ea typeface="+mn-ea"/>
                <a:cs typeface="Calibri"/>
              </a:rPr>
              <a:t> </a:t>
            </a:r>
            <a:r>
              <a:rPr kumimoji="0" sz="1800" b="0" i="0" u="none" strike="noStrike" kern="1200" cap="none" spc="-10" normalizeH="0" baseline="0" noProof="0">
                <a:ln>
                  <a:noFill/>
                </a:ln>
                <a:solidFill>
                  <a:srgbClr val="FFFFFF"/>
                </a:solidFill>
                <a:effectLst/>
                <a:uLnTx/>
                <a:uFillTx/>
                <a:latin typeface="Calibri"/>
                <a:ea typeface="+mn-ea"/>
                <a:cs typeface="Calibri"/>
              </a:rPr>
              <a:t>to</a:t>
            </a:r>
            <a:r>
              <a:rPr kumimoji="0" sz="1800" b="0" i="0" u="none" strike="noStrike" kern="1200" cap="none" spc="-15" normalizeH="0" baseline="0" noProof="0">
                <a:ln>
                  <a:noFill/>
                </a:ln>
                <a:solidFill>
                  <a:srgbClr val="FFFFFF"/>
                </a:solidFill>
                <a:effectLst/>
                <a:uLnTx/>
                <a:uFillTx/>
                <a:latin typeface="Calibri"/>
                <a:ea typeface="+mn-ea"/>
                <a:cs typeface="Calibri"/>
              </a:rPr>
              <a:t> Register</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0" marR="0" lvl="0" indent="0" algn="ctr" defTabSz="914400" rtl="0" eaLnBrk="1" fontAlgn="auto" latinLnBrk="0" hangingPunct="1">
              <a:lnSpc>
                <a:spcPct val="100000"/>
              </a:lnSpc>
              <a:spcBef>
                <a:spcPts val="50"/>
              </a:spcBef>
              <a:spcAft>
                <a:spcPts val="0"/>
              </a:spcAft>
              <a:buClrTx/>
              <a:buSzTx/>
              <a:buFontTx/>
              <a:buNone/>
              <a:tabLst/>
              <a:defRPr/>
            </a:pPr>
            <a:r>
              <a:rPr kumimoji="0" sz="1200" b="0" i="1" u="none" strike="noStrike" kern="1200" cap="none" spc="-5" normalizeH="0" baseline="0" noProof="0">
                <a:ln>
                  <a:noFill/>
                </a:ln>
                <a:solidFill>
                  <a:srgbClr val="FFFFFF"/>
                </a:solidFill>
                <a:effectLst/>
                <a:uLnTx/>
                <a:uFillTx/>
                <a:latin typeface="Calibri"/>
                <a:ea typeface="+mn-ea"/>
                <a:cs typeface="Calibri"/>
              </a:rPr>
              <a:t>(Sept</a:t>
            </a:r>
            <a:r>
              <a:rPr kumimoji="0" sz="1200" b="0" i="1" u="none" strike="noStrike" kern="1200" cap="none" spc="-20" normalizeH="0" baseline="0" noProof="0">
                <a:ln>
                  <a:noFill/>
                </a:ln>
                <a:solidFill>
                  <a:srgbClr val="FFFFFF"/>
                </a:solidFill>
                <a:effectLst/>
                <a:uLnTx/>
                <a:uFillTx/>
                <a:latin typeface="Calibri"/>
                <a:ea typeface="+mn-ea"/>
                <a:cs typeface="Calibri"/>
              </a:rPr>
              <a:t> </a:t>
            </a:r>
            <a:r>
              <a:rPr kumimoji="0" sz="1200" b="0" i="1" u="none" strike="noStrike" kern="1200" cap="none" spc="0" normalizeH="0" baseline="0" noProof="0">
                <a:ln>
                  <a:noFill/>
                </a:ln>
                <a:solidFill>
                  <a:srgbClr val="FFFFFF"/>
                </a:solidFill>
                <a:effectLst/>
                <a:uLnTx/>
                <a:uFillTx/>
                <a:latin typeface="Calibri"/>
                <a:ea typeface="+mn-ea"/>
                <a:cs typeface="Calibri"/>
              </a:rPr>
              <a:t>’23</a:t>
            </a:r>
            <a:r>
              <a:rPr kumimoji="0" sz="1200" b="0" i="1" u="none" strike="noStrike" kern="1200" cap="none" spc="-5" normalizeH="0" baseline="0" noProof="0">
                <a:ln>
                  <a:noFill/>
                </a:ln>
                <a:solidFill>
                  <a:srgbClr val="FFFFFF"/>
                </a:solidFill>
                <a:effectLst/>
                <a:uLnTx/>
                <a:uFillTx/>
                <a:latin typeface="Calibri"/>
                <a:ea typeface="+mn-ea"/>
                <a:cs typeface="Calibri"/>
              </a:rPr>
              <a:t> </a:t>
            </a:r>
            <a:r>
              <a:rPr kumimoji="0" sz="1200" b="0" i="1" u="none" strike="noStrike" kern="1200" cap="none" spc="0" normalizeH="0" baseline="0" noProof="0">
                <a:ln>
                  <a:noFill/>
                </a:ln>
                <a:solidFill>
                  <a:srgbClr val="FFFFFF"/>
                </a:solidFill>
                <a:effectLst/>
                <a:uLnTx/>
                <a:uFillTx/>
                <a:latin typeface="Calibri"/>
                <a:ea typeface="+mn-ea"/>
                <a:cs typeface="Calibri"/>
              </a:rPr>
              <a:t>-</a:t>
            </a:r>
            <a:r>
              <a:rPr kumimoji="0" sz="1200" b="0" i="1" u="none" strike="noStrike" kern="1200" cap="none" spc="-20" normalizeH="0" baseline="0" noProof="0">
                <a:ln>
                  <a:noFill/>
                </a:ln>
                <a:solidFill>
                  <a:srgbClr val="FFFFFF"/>
                </a:solidFill>
                <a:effectLst/>
                <a:uLnTx/>
                <a:uFillTx/>
                <a:latin typeface="Calibri"/>
                <a:ea typeface="+mn-ea"/>
                <a:cs typeface="Calibri"/>
              </a:rPr>
              <a:t> </a:t>
            </a:r>
            <a:r>
              <a:rPr kumimoji="0" sz="1200" b="0" i="1" u="none" strike="noStrike" kern="1200" cap="none" spc="-5" normalizeH="0" baseline="0" noProof="0">
                <a:ln>
                  <a:noFill/>
                </a:ln>
                <a:solidFill>
                  <a:srgbClr val="FFFFFF"/>
                </a:solidFill>
                <a:effectLst/>
                <a:uLnTx/>
                <a:uFillTx/>
                <a:latin typeface="Calibri"/>
                <a:ea typeface="+mn-ea"/>
                <a:cs typeface="Calibri"/>
              </a:rPr>
              <a:t>Mar</a:t>
            </a:r>
            <a:r>
              <a:rPr kumimoji="0" sz="1200" b="0" i="1" u="none" strike="noStrike" kern="1200" cap="none" spc="-15" normalizeH="0" baseline="0" noProof="0">
                <a:ln>
                  <a:noFill/>
                </a:ln>
                <a:solidFill>
                  <a:srgbClr val="FFFFFF"/>
                </a:solidFill>
                <a:effectLst/>
                <a:uLnTx/>
                <a:uFillTx/>
                <a:latin typeface="Calibri"/>
                <a:ea typeface="+mn-ea"/>
                <a:cs typeface="Calibri"/>
              </a:rPr>
              <a:t> </a:t>
            </a:r>
            <a:r>
              <a:rPr kumimoji="0" sz="1200" b="0" i="1" u="none" strike="noStrike" kern="1200" cap="none" spc="0" normalizeH="0" baseline="0" noProof="0">
                <a:ln>
                  <a:noFill/>
                </a:ln>
                <a:solidFill>
                  <a:srgbClr val="FFFFFF"/>
                </a:solidFill>
                <a:effectLst/>
                <a:uLnTx/>
                <a:uFillTx/>
                <a:latin typeface="Calibri"/>
                <a:ea typeface="+mn-ea"/>
                <a:cs typeface="Calibri"/>
              </a:rPr>
              <a:t>‘24)</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21" name="object 21"/>
          <p:cNvSpPr txBox="1"/>
          <p:nvPr/>
        </p:nvSpPr>
        <p:spPr>
          <a:xfrm>
            <a:off x="4559808" y="5166359"/>
            <a:ext cx="6701155" cy="416559"/>
          </a:xfrm>
          <a:prstGeom prst="rect">
            <a:avLst/>
          </a:prstGeom>
          <a:solidFill>
            <a:srgbClr val="00525E">
              <a:alpha val="50195"/>
            </a:srgbClr>
          </a:solidFill>
        </p:spPr>
        <p:txBody>
          <a:bodyPr vert="horz" wrap="square" lIns="0" tIns="57150" rIns="0" bIns="0" rtlCol="0">
            <a:spAutoFit/>
          </a:bodyPr>
          <a:lstStyle/>
          <a:p>
            <a:pPr marL="0" marR="19685" lvl="0" indent="0" algn="ctr" defTabSz="914400" rtl="0" eaLnBrk="1" fontAlgn="auto" latinLnBrk="0" hangingPunct="1">
              <a:lnSpc>
                <a:spcPct val="100000"/>
              </a:lnSpc>
              <a:spcBef>
                <a:spcPts val="450"/>
              </a:spcBef>
              <a:spcAft>
                <a:spcPts val="0"/>
              </a:spcAft>
              <a:buClrTx/>
              <a:buSzTx/>
              <a:buFontTx/>
              <a:buNone/>
              <a:tabLst/>
              <a:defRPr/>
            </a:pPr>
            <a:r>
              <a:rPr kumimoji="0" sz="1800" b="0" i="0" u="none" strike="noStrike" kern="1200" cap="none" spc="-5" normalizeH="0" baseline="0" noProof="0">
                <a:ln>
                  <a:noFill/>
                </a:ln>
                <a:solidFill>
                  <a:srgbClr val="FFFFFF"/>
                </a:solidFill>
                <a:effectLst/>
                <a:uLnTx/>
                <a:uFillTx/>
                <a:latin typeface="Calibri"/>
                <a:ea typeface="+mn-ea"/>
                <a:cs typeface="Calibri"/>
              </a:rPr>
              <a:t>Community</a:t>
            </a:r>
            <a:r>
              <a:rPr kumimoji="0" sz="1800" b="0" i="0" u="none" strike="noStrike" kern="1200" cap="none" spc="0" normalizeH="0" baseline="0" noProof="0">
                <a:ln>
                  <a:noFill/>
                </a:ln>
                <a:solidFill>
                  <a:srgbClr val="FFFFFF"/>
                </a:solidFill>
                <a:effectLst/>
                <a:uLnTx/>
                <a:uFillTx/>
                <a:latin typeface="Calibri"/>
                <a:ea typeface="+mn-ea"/>
                <a:cs typeface="Calibri"/>
              </a:rPr>
              <a:t> </a:t>
            </a:r>
            <a:r>
              <a:rPr kumimoji="0" sz="1800" b="0" i="0" u="none" strike="noStrike" kern="1200" cap="none" spc="-10" normalizeH="0" baseline="0" noProof="0">
                <a:ln>
                  <a:noFill/>
                </a:ln>
                <a:solidFill>
                  <a:srgbClr val="FFFFFF"/>
                </a:solidFill>
                <a:effectLst/>
                <a:uLnTx/>
                <a:uFillTx/>
                <a:latin typeface="Calibri"/>
                <a:ea typeface="+mn-ea"/>
                <a:cs typeface="Calibri"/>
              </a:rPr>
              <a:t>outreach</a:t>
            </a:r>
            <a:r>
              <a:rPr kumimoji="0" sz="1800" b="0" i="0" u="none" strike="noStrike" kern="1200" cap="none" spc="5" normalizeH="0" baseline="0" noProof="0">
                <a:ln>
                  <a:noFill/>
                </a:ln>
                <a:solidFill>
                  <a:srgbClr val="FFFFFF"/>
                </a:solidFill>
                <a:effectLst/>
                <a:uLnTx/>
                <a:uFillTx/>
                <a:latin typeface="Calibri"/>
                <a:ea typeface="+mn-ea"/>
                <a:cs typeface="Calibri"/>
              </a:rPr>
              <a:t> </a:t>
            </a:r>
            <a:r>
              <a:rPr kumimoji="0" sz="1800" b="0" i="0" u="none" strike="noStrike" kern="1200" cap="none" spc="-10" normalizeH="0" baseline="0" noProof="0">
                <a:ln>
                  <a:noFill/>
                </a:ln>
                <a:solidFill>
                  <a:srgbClr val="FFFFFF"/>
                </a:solidFill>
                <a:effectLst/>
                <a:uLnTx/>
                <a:uFillTx/>
                <a:latin typeface="Calibri"/>
                <a:ea typeface="+mn-ea"/>
                <a:cs typeface="Calibri"/>
              </a:rPr>
              <a:t>organisations</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22" name="object 22"/>
          <p:cNvSpPr/>
          <p:nvPr/>
        </p:nvSpPr>
        <p:spPr>
          <a:xfrm>
            <a:off x="4568952" y="4879847"/>
            <a:ext cx="6655434" cy="281940"/>
          </a:xfrm>
          <a:custGeom>
            <a:avLst/>
            <a:gdLst/>
            <a:ahLst/>
            <a:cxnLst/>
            <a:rect l="l" t="t" r="r" b="b"/>
            <a:pathLst>
              <a:path w="6655434" h="281939">
                <a:moveTo>
                  <a:pt x="3327654" y="0"/>
                </a:moveTo>
                <a:lnTo>
                  <a:pt x="0" y="281939"/>
                </a:lnTo>
                <a:lnTo>
                  <a:pt x="6655308" y="281939"/>
                </a:lnTo>
                <a:lnTo>
                  <a:pt x="3327654" y="0"/>
                </a:lnTo>
                <a:close/>
              </a:path>
            </a:pathLst>
          </a:custGeom>
          <a:solidFill>
            <a:srgbClr val="00525E">
              <a:alpha val="50195"/>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003294" y="1959991"/>
            <a:ext cx="4083685" cy="788035"/>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5000" b="0" i="0" u="none" strike="noStrike" kern="1200" cap="none" spc="-210" normalizeH="0" baseline="0" noProof="0">
                <a:ln>
                  <a:noFill/>
                </a:ln>
                <a:solidFill>
                  <a:srgbClr val="FAA96C"/>
                </a:solidFill>
                <a:effectLst/>
                <a:uLnTx/>
                <a:uFillTx/>
                <a:latin typeface="Arial Black"/>
                <a:ea typeface="+mn-ea"/>
                <a:cs typeface="Arial Black"/>
              </a:rPr>
              <a:t>T</a:t>
            </a:r>
            <a:r>
              <a:rPr kumimoji="0" sz="5000" b="0" i="0" u="none" strike="noStrike" kern="1200" cap="none" spc="-215" normalizeH="0" baseline="0" noProof="0">
                <a:ln>
                  <a:noFill/>
                </a:ln>
                <a:solidFill>
                  <a:srgbClr val="FAA96C"/>
                </a:solidFill>
                <a:effectLst/>
                <a:uLnTx/>
                <a:uFillTx/>
                <a:latin typeface="Arial Black"/>
                <a:ea typeface="+mn-ea"/>
                <a:cs typeface="Arial Black"/>
              </a:rPr>
              <a:t>H</a:t>
            </a:r>
            <a:r>
              <a:rPr kumimoji="0" sz="5000" b="0" i="0" u="none" strike="noStrike" kern="1200" cap="none" spc="-210" normalizeH="0" baseline="0" noProof="0">
                <a:ln>
                  <a:noFill/>
                </a:ln>
                <a:solidFill>
                  <a:srgbClr val="FAA96C"/>
                </a:solidFill>
                <a:effectLst/>
                <a:uLnTx/>
                <a:uFillTx/>
                <a:latin typeface="Arial Black"/>
                <a:ea typeface="+mn-ea"/>
                <a:cs typeface="Arial Black"/>
              </a:rPr>
              <a:t>A</a:t>
            </a:r>
            <a:r>
              <a:rPr kumimoji="0" sz="5000" b="0" i="0" u="none" strike="noStrike" kern="1200" cap="none" spc="-215" normalizeH="0" baseline="0" noProof="0">
                <a:ln>
                  <a:noFill/>
                </a:ln>
                <a:solidFill>
                  <a:srgbClr val="FAA96C"/>
                </a:solidFill>
                <a:effectLst/>
                <a:uLnTx/>
                <a:uFillTx/>
                <a:latin typeface="Arial Black"/>
                <a:ea typeface="+mn-ea"/>
                <a:cs typeface="Arial Black"/>
              </a:rPr>
              <a:t>N</a:t>
            </a:r>
            <a:r>
              <a:rPr kumimoji="0" sz="5000" b="0" i="0" u="none" strike="noStrike" kern="1200" cap="none" spc="0" normalizeH="0" baseline="0" noProof="0">
                <a:ln>
                  <a:noFill/>
                </a:ln>
                <a:solidFill>
                  <a:srgbClr val="FAA96C"/>
                </a:solidFill>
                <a:effectLst/>
                <a:uLnTx/>
                <a:uFillTx/>
                <a:latin typeface="Arial Black"/>
                <a:ea typeface="+mn-ea"/>
                <a:cs typeface="Arial Black"/>
              </a:rPr>
              <a:t>K</a:t>
            </a:r>
            <a:r>
              <a:rPr kumimoji="0" sz="5000" b="0" i="0" u="none" strike="noStrike" kern="1200" cap="none" spc="-405" normalizeH="0" baseline="0" noProof="0">
                <a:ln>
                  <a:noFill/>
                </a:ln>
                <a:solidFill>
                  <a:srgbClr val="FAA96C"/>
                </a:solidFill>
                <a:effectLst/>
                <a:uLnTx/>
                <a:uFillTx/>
                <a:latin typeface="Arial Black"/>
                <a:ea typeface="+mn-ea"/>
                <a:cs typeface="Arial Black"/>
              </a:rPr>
              <a:t> </a:t>
            </a:r>
            <a:r>
              <a:rPr kumimoji="0" sz="5000" b="0" i="0" u="none" strike="noStrike" kern="1200" cap="none" spc="-509" normalizeH="0" baseline="0" noProof="0">
                <a:ln>
                  <a:noFill/>
                </a:ln>
                <a:solidFill>
                  <a:srgbClr val="FAA96C"/>
                </a:solidFill>
                <a:effectLst/>
                <a:uLnTx/>
                <a:uFillTx/>
                <a:latin typeface="Arial Black"/>
                <a:ea typeface="+mn-ea"/>
                <a:cs typeface="Arial Black"/>
              </a:rPr>
              <a:t>Y</a:t>
            </a:r>
            <a:r>
              <a:rPr kumimoji="0" sz="5000" b="0" i="0" u="none" strike="noStrike" kern="1200" cap="none" spc="-215" normalizeH="0" baseline="0" noProof="0">
                <a:ln>
                  <a:noFill/>
                </a:ln>
                <a:solidFill>
                  <a:srgbClr val="FAA96C"/>
                </a:solidFill>
                <a:effectLst/>
                <a:uLnTx/>
                <a:uFillTx/>
                <a:latin typeface="Arial Black"/>
                <a:ea typeface="+mn-ea"/>
                <a:cs typeface="Arial Black"/>
              </a:rPr>
              <a:t>O</a:t>
            </a:r>
            <a:r>
              <a:rPr kumimoji="0" sz="5000" b="0" i="0" u="none" strike="noStrike" kern="1200" cap="none" spc="0" normalizeH="0" baseline="0" noProof="0">
                <a:ln>
                  <a:noFill/>
                </a:ln>
                <a:solidFill>
                  <a:srgbClr val="FAA96C"/>
                </a:solidFill>
                <a:effectLst/>
                <a:uLnTx/>
                <a:uFillTx/>
                <a:latin typeface="Arial Black"/>
                <a:ea typeface="+mn-ea"/>
                <a:cs typeface="Arial Black"/>
              </a:rPr>
              <a:t>U</a:t>
            </a:r>
            <a:endParaRPr kumimoji="0" sz="5000" b="0" i="0" u="none" strike="noStrike" kern="1200" cap="none" spc="0" normalizeH="0" baseline="0" noProof="0">
              <a:ln>
                <a:noFill/>
              </a:ln>
              <a:solidFill>
                <a:prstClr val="black"/>
              </a:solidFill>
              <a:effectLst/>
              <a:uLnTx/>
              <a:uFillTx/>
              <a:latin typeface="Arial Black"/>
              <a:ea typeface="+mn-ea"/>
              <a:cs typeface="Arial Black"/>
            </a:endParaRPr>
          </a:p>
        </p:txBody>
      </p:sp>
      <p:grpSp>
        <p:nvGrpSpPr>
          <p:cNvPr id="3" name="object 3"/>
          <p:cNvGrpSpPr/>
          <p:nvPr/>
        </p:nvGrpSpPr>
        <p:grpSpPr>
          <a:xfrm>
            <a:off x="4436109" y="2732862"/>
            <a:ext cx="3393440" cy="517525"/>
            <a:chOff x="4436109" y="2732862"/>
            <a:chExt cx="3393440" cy="517525"/>
          </a:xfrm>
        </p:grpSpPr>
        <p:pic>
          <p:nvPicPr>
            <p:cNvPr id="4" name="object 4"/>
            <p:cNvPicPr/>
            <p:nvPr/>
          </p:nvPicPr>
          <p:blipFill>
            <a:blip r:embed="rId2" cstate="print"/>
            <a:stretch>
              <a:fillRect/>
            </a:stretch>
          </p:blipFill>
          <p:spPr>
            <a:xfrm>
              <a:off x="4436617" y="2732862"/>
              <a:ext cx="3392678" cy="516940"/>
            </a:xfrm>
            <a:prstGeom prst="rect">
              <a:avLst/>
            </a:prstGeom>
          </p:spPr>
        </p:pic>
        <p:sp>
          <p:nvSpPr>
            <p:cNvPr id="5" name="object 5"/>
            <p:cNvSpPr/>
            <p:nvPr/>
          </p:nvSpPr>
          <p:spPr>
            <a:xfrm>
              <a:off x="4436109" y="3198876"/>
              <a:ext cx="3192780" cy="22860"/>
            </a:xfrm>
            <a:custGeom>
              <a:avLst/>
              <a:gdLst/>
              <a:ahLst/>
              <a:cxnLst/>
              <a:rect l="l" t="t" r="r" b="b"/>
              <a:pathLst>
                <a:path w="3192779" h="22860">
                  <a:moveTo>
                    <a:pt x="3192780" y="0"/>
                  </a:moveTo>
                  <a:lnTo>
                    <a:pt x="0" y="0"/>
                  </a:lnTo>
                  <a:lnTo>
                    <a:pt x="0" y="22860"/>
                  </a:lnTo>
                  <a:lnTo>
                    <a:pt x="3192780" y="22860"/>
                  </a:lnTo>
                  <a:lnTo>
                    <a:pt x="3192780" y="0"/>
                  </a:lnTo>
                  <a:close/>
                </a:path>
              </a:pathLst>
            </a:custGeom>
            <a:solidFill>
              <a:srgbClr val="F6E3C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object 6"/>
          <p:cNvGrpSpPr/>
          <p:nvPr/>
        </p:nvGrpSpPr>
        <p:grpSpPr>
          <a:xfrm>
            <a:off x="-12732" y="4281118"/>
            <a:ext cx="12215495" cy="1780539"/>
            <a:chOff x="-12732" y="4281118"/>
            <a:chExt cx="12215495" cy="1780539"/>
          </a:xfrm>
        </p:grpSpPr>
        <p:sp>
          <p:nvSpPr>
            <p:cNvPr id="7" name="object 7"/>
            <p:cNvSpPr/>
            <p:nvPr/>
          </p:nvSpPr>
          <p:spPr>
            <a:xfrm>
              <a:off x="3601277" y="5104361"/>
              <a:ext cx="255904" cy="565785"/>
            </a:xfrm>
            <a:custGeom>
              <a:avLst/>
              <a:gdLst/>
              <a:ahLst/>
              <a:cxnLst/>
              <a:rect l="l" t="t" r="r" b="b"/>
              <a:pathLst>
                <a:path w="255904" h="565785">
                  <a:moveTo>
                    <a:pt x="158460" y="565626"/>
                  </a:moveTo>
                  <a:lnTo>
                    <a:pt x="144526" y="516321"/>
                  </a:lnTo>
                  <a:lnTo>
                    <a:pt x="97173" y="450801"/>
                  </a:lnTo>
                  <a:lnTo>
                    <a:pt x="63086" y="408701"/>
                  </a:lnTo>
                  <a:lnTo>
                    <a:pt x="31783" y="364279"/>
                  </a:lnTo>
                  <a:lnTo>
                    <a:pt x="8882" y="318614"/>
                  </a:lnTo>
                  <a:lnTo>
                    <a:pt x="0" y="272786"/>
                  </a:lnTo>
                  <a:lnTo>
                    <a:pt x="4117" y="223736"/>
                  </a:lnTo>
                  <a:lnTo>
                    <a:pt x="15988" y="177577"/>
                  </a:lnTo>
                  <a:lnTo>
                    <a:pt x="34890" y="135078"/>
                  </a:lnTo>
                  <a:lnTo>
                    <a:pt x="60101" y="97008"/>
                  </a:lnTo>
                  <a:lnTo>
                    <a:pt x="90899" y="64135"/>
                  </a:lnTo>
                  <a:lnTo>
                    <a:pt x="126562" y="37229"/>
                  </a:lnTo>
                  <a:lnTo>
                    <a:pt x="166366" y="17059"/>
                  </a:lnTo>
                  <a:lnTo>
                    <a:pt x="209591" y="4392"/>
                  </a:lnTo>
                  <a:lnTo>
                    <a:pt x="255513" y="0"/>
                  </a:lnTo>
                </a:path>
              </a:pathLst>
            </a:custGeom>
            <a:ln w="2562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object 8"/>
            <p:cNvPicPr/>
            <p:nvPr/>
          </p:nvPicPr>
          <p:blipFill>
            <a:blip r:embed="rId3" cstate="print"/>
            <a:stretch>
              <a:fillRect/>
            </a:stretch>
          </p:blipFill>
          <p:spPr>
            <a:xfrm>
              <a:off x="3740767" y="5658489"/>
              <a:ext cx="230979" cy="231294"/>
            </a:xfrm>
            <a:prstGeom prst="rect">
              <a:avLst/>
            </a:prstGeom>
          </p:spPr>
        </p:pic>
        <p:sp>
          <p:nvSpPr>
            <p:cNvPr id="9" name="object 9"/>
            <p:cNvSpPr/>
            <p:nvPr/>
          </p:nvSpPr>
          <p:spPr>
            <a:xfrm>
              <a:off x="3856684" y="5104361"/>
              <a:ext cx="255904" cy="565785"/>
            </a:xfrm>
            <a:custGeom>
              <a:avLst/>
              <a:gdLst/>
              <a:ahLst/>
              <a:cxnLst/>
              <a:rect l="l" t="t" r="r" b="b"/>
              <a:pathLst>
                <a:path w="255904" h="565785">
                  <a:moveTo>
                    <a:pt x="97107" y="565626"/>
                  </a:moveTo>
                  <a:lnTo>
                    <a:pt x="111063" y="516321"/>
                  </a:lnTo>
                  <a:lnTo>
                    <a:pt x="137273" y="476577"/>
                  </a:lnTo>
                  <a:lnTo>
                    <a:pt x="159639" y="449302"/>
                  </a:lnTo>
                  <a:lnTo>
                    <a:pt x="171393" y="435068"/>
                  </a:lnTo>
                  <a:lnTo>
                    <a:pt x="201988" y="396164"/>
                  </a:lnTo>
                  <a:lnTo>
                    <a:pt x="228965" y="355638"/>
                  </a:lnTo>
                  <a:lnTo>
                    <a:pt x="248187" y="314257"/>
                  </a:lnTo>
                  <a:lnTo>
                    <a:pt x="255513" y="272786"/>
                  </a:lnTo>
                  <a:lnTo>
                    <a:pt x="251396" y="223736"/>
                  </a:lnTo>
                  <a:lnTo>
                    <a:pt x="239525" y="177577"/>
                  </a:lnTo>
                  <a:lnTo>
                    <a:pt x="220623" y="135078"/>
                  </a:lnTo>
                  <a:lnTo>
                    <a:pt x="195411" y="97008"/>
                  </a:lnTo>
                  <a:lnTo>
                    <a:pt x="164613" y="64135"/>
                  </a:lnTo>
                  <a:lnTo>
                    <a:pt x="128951" y="37229"/>
                  </a:lnTo>
                  <a:lnTo>
                    <a:pt x="89146" y="17059"/>
                  </a:lnTo>
                  <a:lnTo>
                    <a:pt x="45922" y="4392"/>
                  </a:lnTo>
                  <a:lnTo>
                    <a:pt x="0" y="0"/>
                  </a:lnTo>
                </a:path>
              </a:pathLst>
            </a:custGeom>
            <a:ln w="2562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0" y="5539429"/>
              <a:ext cx="3684904" cy="293370"/>
            </a:xfrm>
            <a:custGeom>
              <a:avLst/>
              <a:gdLst/>
              <a:ahLst/>
              <a:cxnLst/>
              <a:rect l="l" t="t" r="r" b="b"/>
              <a:pathLst>
                <a:path w="3684904" h="293370">
                  <a:moveTo>
                    <a:pt x="0" y="293264"/>
                  </a:moveTo>
                  <a:lnTo>
                    <a:pt x="3188906" y="293264"/>
                  </a:lnTo>
                  <a:lnTo>
                    <a:pt x="3188906" y="0"/>
                  </a:lnTo>
                  <a:lnTo>
                    <a:pt x="3684809" y="0"/>
                  </a:lnTo>
                </a:path>
              </a:pathLst>
            </a:custGeom>
            <a:ln w="2546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3983826" y="4293905"/>
              <a:ext cx="3579495" cy="1456690"/>
            </a:xfrm>
            <a:custGeom>
              <a:avLst/>
              <a:gdLst/>
              <a:ahLst/>
              <a:cxnLst/>
              <a:rect l="l" t="t" r="r" b="b"/>
              <a:pathLst>
                <a:path w="3579495" h="1456689">
                  <a:moveTo>
                    <a:pt x="631489" y="1315551"/>
                  </a:moveTo>
                  <a:lnTo>
                    <a:pt x="631489" y="930190"/>
                  </a:lnTo>
                  <a:lnTo>
                    <a:pt x="997417" y="930190"/>
                  </a:lnTo>
                  <a:lnTo>
                    <a:pt x="997417" y="1315551"/>
                  </a:lnTo>
                </a:path>
                <a:path w="3579495" h="1456689">
                  <a:moveTo>
                    <a:pt x="534328" y="435280"/>
                  </a:moveTo>
                  <a:lnTo>
                    <a:pt x="1094685" y="435280"/>
                  </a:lnTo>
                  <a:lnTo>
                    <a:pt x="1094685" y="930137"/>
                  </a:lnTo>
                  <a:lnTo>
                    <a:pt x="534328" y="930137"/>
                  </a:lnTo>
                  <a:lnTo>
                    <a:pt x="534328" y="435280"/>
                  </a:lnTo>
                  <a:close/>
                </a:path>
                <a:path w="3579495" h="1456689">
                  <a:moveTo>
                    <a:pt x="627855" y="437721"/>
                  </a:moveTo>
                  <a:lnTo>
                    <a:pt x="814480" y="0"/>
                  </a:lnTo>
                  <a:lnTo>
                    <a:pt x="997417" y="435280"/>
                  </a:lnTo>
                </a:path>
                <a:path w="3579495" h="1456689">
                  <a:moveTo>
                    <a:pt x="997417" y="682762"/>
                  </a:moveTo>
                  <a:lnTo>
                    <a:pt x="990884" y="731028"/>
                  </a:lnTo>
                  <a:lnTo>
                    <a:pt x="972447" y="774404"/>
                  </a:lnTo>
                  <a:lnTo>
                    <a:pt x="943847" y="811158"/>
                  </a:lnTo>
                  <a:lnTo>
                    <a:pt x="906824" y="839556"/>
                  </a:lnTo>
                  <a:lnTo>
                    <a:pt x="863122" y="857866"/>
                  </a:lnTo>
                  <a:lnTo>
                    <a:pt x="814480" y="864355"/>
                  </a:lnTo>
                  <a:lnTo>
                    <a:pt x="765834" y="857866"/>
                  </a:lnTo>
                  <a:lnTo>
                    <a:pt x="722121" y="839556"/>
                  </a:lnTo>
                  <a:lnTo>
                    <a:pt x="685086" y="811158"/>
                  </a:lnTo>
                  <a:lnTo>
                    <a:pt x="656473" y="774404"/>
                  </a:lnTo>
                  <a:lnTo>
                    <a:pt x="638026" y="731028"/>
                  </a:lnTo>
                  <a:lnTo>
                    <a:pt x="631489" y="682762"/>
                  </a:lnTo>
                  <a:lnTo>
                    <a:pt x="638026" y="634474"/>
                  </a:lnTo>
                  <a:lnTo>
                    <a:pt x="656473" y="591083"/>
                  </a:lnTo>
                  <a:lnTo>
                    <a:pt x="685086" y="554320"/>
                  </a:lnTo>
                  <a:lnTo>
                    <a:pt x="722121" y="525917"/>
                  </a:lnTo>
                  <a:lnTo>
                    <a:pt x="765834" y="507605"/>
                  </a:lnTo>
                  <a:lnTo>
                    <a:pt x="814480" y="501116"/>
                  </a:lnTo>
                  <a:lnTo>
                    <a:pt x="863122" y="507605"/>
                  </a:lnTo>
                  <a:lnTo>
                    <a:pt x="906824" y="525917"/>
                  </a:lnTo>
                  <a:lnTo>
                    <a:pt x="943847" y="554320"/>
                  </a:lnTo>
                  <a:lnTo>
                    <a:pt x="972447" y="591083"/>
                  </a:lnTo>
                  <a:lnTo>
                    <a:pt x="990884" y="634474"/>
                  </a:lnTo>
                  <a:lnTo>
                    <a:pt x="997417" y="682762"/>
                  </a:lnTo>
                  <a:close/>
                </a:path>
                <a:path w="3579495" h="1456689">
                  <a:moveTo>
                    <a:pt x="631489" y="1302659"/>
                  </a:moveTo>
                  <a:lnTo>
                    <a:pt x="0" y="1302659"/>
                  </a:lnTo>
                </a:path>
                <a:path w="3579495" h="1456689">
                  <a:moveTo>
                    <a:pt x="1963624" y="1295179"/>
                  </a:moveTo>
                  <a:lnTo>
                    <a:pt x="1930630" y="1317175"/>
                  </a:lnTo>
                  <a:lnTo>
                    <a:pt x="1893993" y="1331591"/>
                  </a:lnTo>
                  <a:lnTo>
                    <a:pt x="1853919" y="1336409"/>
                  </a:lnTo>
                  <a:lnTo>
                    <a:pt x="1810613" y="1329612"/>
                  </a:lnTo>
                  <a:lnTo>
                    <a:pt x="1764279" y="1309185"/>
                  </a:lnTo>
                  <a:lnTo>
                    <a:pt x="1764279" y="1309025"/>
                  </a:lnTo>
                  <a:lnTo>
                    <a:pt x="1763745" y="1308919"/>
                  </a:lnTo>
                  <a:lnTo>
                    <a:pt x="1763745" y="1308760"/>
                  </a:lnTo>
                  <a:lnTo>
                    <a:pt x="1720272" y="1274992"/>
                  </a:lnTo>
                  <a:lnTo>
                    <a:pt x="1692883" y="1236663"/>
                  </a:lnTo>
                  <a:lnTo>
                    <a:pt x="1679321" y="1195324"/>
                  </a:lnTo>
                  <a:lnTo>
                    <a:pt x="1677329" y="1152526"/>
                  </a:lnTo>
                  <a:lnTo>
                    <a:pt x="1684648" y="1109820"/>
                  </a:lnTo>
                  <a:lnTo>
                    <a:pt x="1711571" y="1044077"/>
                  </a:lnTo>
                  <a:lnTo>
                    <a:pt x="1747712" y="989395"/>
                  </a:lnTo>
                  <a:lnTo>
                    <a:pt x="1798684" y="945608"/>
                  </a:lnTo>
                  <a:lnTo>
                    <a:pt x="1832862" y="924349"/>
                  </a:lnTo>
                  <a:lnTo>
                    <a:pt x="1870098" y="904090"/>
                  </a:lnTo>
                  <a:lnTo>
                    <a:pt x="1935182" y="873110"/>
                  </a:lnTo>
                  <a:lnTo>
                    <a:pt x="1993953" y="848353"/>
                  </a:lnTo>
                  <a:lnTo>
                    <a:pt x="2036491" y="831941"/>
                  </a:lnTo>
                  <a:lnTo>
                    <a:pt x="2052875" y="825999"/>
                  </a:lnTo>
                  <a:lnTo>
                    <a:pt x="2053409" y="826423"/>
                  </a:lnTo>
                  <a:lnTo>
                    <a:pt x="2061225" y="883652"/>
                  </a:lnTo>
                  <a:lnTo>
                    <a:pt x="2067162" y="942579"/>
                  </a:lnTo>
                  <a:lnTo>
                    <a:pt x="2071045" y="1010509"/>
                  </a:lnTo>
                  <a:lnTo>
                    <a:pt x="2071538" y="1056037"/>
                  </a:lnTo>
                  <a:lnTo>
                    <a:pt x="2069375" y="1099435"/>
                  </a:lnTo>
                  <a:lnTo>
                    <a:pt x="2063906" y="1138318"/>
                  </a:lnTo>
                  <a:lnTo>
                    <a:pt x="2051488" y="1177158"/>
                  </a:lnTo>
                  <a:lnTo>
                    <a:pt x="2026003" y="1224171"/>
                  </a:lnTo>
                  <a:lnTo>
                    <a:pt x="1987156" y="1273574"/>
                  </a:lnTo>
                  <a:lnTo>
                    <a:pt x="1963624" y="1295073"/>
                  </a:lnTo>
                  <a:close/>
                </a:path>
                <a:path w="3579495" h="1456689">
                  <a:moveTo>
                    <a:pt x="1751453" y="1321705"/>
                  </a:moveTo>
                  <a:lnTo>
                    <a:pt x="1800086" y="1240113"/>
                  </a:lnTo>
                  <a:lnTo>
                    <a:pt x="1846582" y="1163083"/>
                  </a:lnTo>
                  <a:lnTo>
                    <a:pt x="1920869" y="1038997"/>
                  </a:lnTo>
                </a:path>
                <a:path w="3579495" h="1456689">
                  <a:moveTo>
                    <a:pt x="1757332" y="1110563"/>
                  </a:moveTo>
                  <a:lnTo>
                    <a:pt x="1800086" y="1240166"/>
                  </a:lnTo>
                </a:path>
                <a:path w="3579495" h="1456689">
                  <a:moveTo>
                    <a:pt x="1846582" y="1163083"/>
                  </a:moveTo>
                  <a:lnTo>
                    <a:pt x="1937436" y="1140165"/>
                  </a:lnTo>
                </a:path>
                <a:path w="3579495" h="1456689">
                  <a:moveTo>
                    <a:pt x="1608758" y="1218998"/>
                  </a:moveTo>
                  <a:lnTo>
                    <a:pt x="1612416" y="1249022"/>
                  </a:lnTo>
                  <a:lnTo>
                    <a:pt x="1607556" y="1278866"/>
                  </a:lnTo>
                  <a:lnTo>
                    <a:pt x="1592074" y="1307238"/>
                  </a:lnTo>
                  <a:lnTo>
                    <a:pt x="1563866" y="1332845"/>
                  </a:lnTo>
                  <a:lnTo>
                    <a:pt x="1563331" y="1332951"/>
                  </a:lnTo>
                  <a:lnTo>
                    <a:pt x="1563331" y="1333110"/>
                  </a:lnTo>
                  <a:lnTo>
                    <a:pt x="1525645" y="1350324"/>
                  </a:lnTo>
                  <a:lnTo>
                    <a:pt x="1490715" y="1352434"/>
                  </a:lnTo>
                  <a:lnTo>
                    <a:pt x="1431326" y="1324198"/>
                  </a:lnTo>
                  <a:lnTo>
                    <a:pt x="1401531" y="1292155"/>
                  </a:lnTo>
                  <a:lnTo>
                    <a:pt x="1380554" y="1257725"/>
                  </a:lnTo>
                  <a:lnTo>
                    <a:pt x="1369331" y="1218083"/>
                  </a:lnTo>
                  <a:lnTo>
                    <a:pt x="1364521" y="1167698"/>
                  </a:lnTo>
                  <a:lnTo>
                    <a:pt x="1364287" y="1123577"/>
                  </a:lnTo>
                  <a:lnTo>
                    <a:pt x="1365857" y="1084648"/>
                  </a:lnTo>
                  <a:lnTo>
                    <a:pt x="1367828" y="1056899"/>
                  </a:lnTo>
                  <a:lnTo>
                    <a:pt x="1368797" y="1046318"/>
                  </a:lnTo>
                  <a:lnTo>
                    <a:pt x="1369331" y="1046053"/>
                  </a:lnTo>
                  <a:lnTo>
                    <a:pt x="1378759" y="1048889"/>
                  </a:lnTo>
                  <a:lnTo>
                    <a:pt x="1438098" y="1069083"/>
                  </a:lnTo>
                  <a:lnTo>
                    <a:pt x="1477287" y="1084780"/>
                  </a:lnTo>
                  <a:lnTo>
                    <a:pt x="1526589" y="1109157"/>
                  </a:lnTo>
                  <a:lnTo>
                    <a:pt x="1562262" y="1136080"/>
                  </a:lnTo>
                  <a:lnTo>
                    <a:pt x="1594663" y="1182645"/>
                  </a:lnTo>
                  <a:lnTo>
                    <a:pt x="1602738" y="1200424"/>
                  </a:lnTo>
                  <a:lnTo>
                    <a:pt x="1608758" y="1218998"/>
                  </a:lnTo>
                  <a:close/>
                </a:path>
                <a:path w="3579495" h="1456689">
                  <a:moveTo>
                    <a:pt x="1484235" y="1220219"/>
                  </a:moveTo>
                  <a:lnTo>
                    <a:pt x="1631739" y="1437886"/>
                  </a:lnTo>
                  <a:lnTo>
                    <a:pt x="1645634" y="1456347"/>
                  </a:lnTo>
                  <a:lnTo>
                    <a:pt x="1751453" y="1321705"/>
                  </a:lnTo>
                </a:path>
                <a:path w="3579495" h="1456689">
                  <a:moveTo>
                    <a:pt x="3470199" y="1261545"/>
                  </a:moveTo>
                  <a:lnTo>
                    <a:pt x="2919730" y="1261545"/>
                  </a:lnTo>
                  <a:lnTo>
                    <a:pt x="2877442" y="1253006"/>
                  </a:lnTo>
                  <a:lnTo>
                    <a:pt x="2842771" y="1229754"/>
                  </a:lnTo>
                  <a:lnTo>
                    <a:pt x="2819322" y="1195343"/>
                  </a:lnTo>
                  <a:lnTo>
                    <a:pt x="2810705" y="1153322"/>
                  </a:lnTo>
                  <a:lnTo>
                    <a:pt x="2810705" y="738041"/>
                  </a:lnTo>
                  <a:lnTo>
                    <a:pt x="2818011" y="702503"/>
                  </a:lnTo>
                  <a:lnTo>
                    <a:pt x="2837894" y="673405"/>
                  </a:lnTo>
                  <a:lnTo>
                    <a:pt x="2867296" y="653747"/>
                  </a:lnTo>
                  <a:lnTo>
                    <a:pt x="2903162" y="646528"/>
                  </a:lnTo>
                  <a:lnTo>
                    <a:pt x="3482491" y="646528"/>
                  </a:lnTo>
                  <a:lnTo>
                    <a:pt x="3519926" y="654092"/>
                  </a:lnTo>
                  <a:lnTo>
                    <a:pt x="3550698" y="674692"/>
                  </a:lnTo>
                  <a:lnTo>
                    <a:pt x="3571549" y="705188"/>
                  </a:lnTo>
                  <a:lnTo>
                    <a:pt x="3579224" y="742444"/>
                  </a:lnTo>
                  <a:lnTo>
                    <a:pt x="3579224" y="1153269"/>
                  </a:lnTo>
                  <a:lnTo>
                    <a:pt x="3570606" y="1195298"/>
                  </a:lnTo>
                  <a:lnTo>
                    <a:pt x="3547157" y="1229728"/>
                  </a:lnTo>
                  <a:lnTo>
                    <a:pt x="3512486" y="1252997"/>
                  </a:lnTo>
                  <a:lnTo>
                    <a:pt x="3470199" y="1261545"/>
                  </a:lnTo>
                  <a:close/>
                </a:path>
                <a:path w="3579495" h="1456689">
                  <a:moveTo>
                    <a:pt x="3335521" y="954010"/>
                  </a:moveTo>
                  <a:lnTo>
                    <a:pt x="3054407" y="954010"/>
                  </a:lnTo>
                </a:path>
                <a:path w="3579495" h="1456689">
                  <a:moveTo>
                    <a:pt x="2955002" y="954010"/>
                  </a:moveTo>
                  <a:lnTo>
                    <a:pt x="2899421" y="954010"/>
                  </a:lnTo>
                  <a:lnTo>
                    <a:pt x="2864816" y="947110"/>
                  </a:lnTo>
                  <a:lnTo>
                    <a:pt x="2836625" y="928294"/>
                  </a:lnTo>
                  <a:lnTo>
                    <a:pt x="2817652" y="900386"/>
                  </a:lnTo>
                  <a:lnTo>
                    <a:pt x="2810705" y="866211"/>
                  </a:lnTo>
                  <a:lnTo>
                    <a:pt x="2810705" y="734752"/>
                  </a:lnTo>
                  <a:lnTo>
                    <a:pt x="2817736" y="700391"/>
                  </a:lnTo>
                  <a:lnTo>
                    <a:pt x="2836892" y="672331"/>
                  </a:lnTo>
                  <a:lnTo>
                    <a:pt x="2865267" y="653413"/>
                  </a:lnTo>
                  <a:lnTo>
                    <a:pt x="2899956" y="646475"/>
                  </a:lnTo>
                  <a:lnTo>
                    <a:pt x="3489438" y="646475"/>
                  </a:lnTo>
                  <a:lnTo>
                    <a:pt x="3524435" y="653442"/>
                  </a:lnTo>
                  <a:lnTo>
                    <a:pt x="3552969" y="672444"/>
                  </a:lnTo>
                  <a:lnTo>
                    <a:pt x="3572184" y="700637"/>
                  </a:lnTo>
                  <a:lnTo>
                    <a:pt x="3579224" y="735176"/>
                  </a:lnTo>
                  <a:lnTo>
                    <a:pt x="3579224" y="865575"/>
                  </a:lnTo>
                  <a:lnTo>
                    <a:pt x="3572192" y="899983"/>
                  </a:lnTo>
                  <a:lnTo>
                    <a:pt x="3553036" y="928095"/>
                  </a:lnTo>
                  <a:lnTo>
                    <a:pt x="3524661" y="947056"/>
                  </a:lnTo>
                  <a:lnTo>
                    <a:pt x="3489973" y="954010"/>
                  </a:lnTo>
                  <a:lnTo>
                    <a:pt x="3434926" y="954010"/>
                  </a:lnTo>
                </a:path>
              </a:pathLst>
            </a:custGeom>
            <a:ln w="25558">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12" name="object 12"/>
            <p:cNvPicPr/>
            <p:nvPr/>
          </p:nvPicPr>
          <p:blipFill>
            <a:blip r:embed="rId4" cstate="print"/>
            <a:stretch>
              <a:fillRect/>
            </a:stretch>
          </p:blipFill>
          <p:spPr>
            <a:xfrm>
              <a:off x="6926027" y="5146307"/>
              <a:ext cx="125009" cy="194306"/>
            </a:xfrm>
            <a:prstGeom prst="rect">
              <a:avLst/>
            </a:prstGeom>
          </p:spPr>
        </p:pic>
        <p:pic>
          <p:nvPicPr>
            <p:cNvPr id="13" name="object 13"/>
            <p:cNvPicPr/>
            <p:nvPr/>
          </p:nvPicPr>
          <p:blipFill>
            <a:blip r:embed="rId5" cstate="print"/>
            <a:stretch>
              <a:fillRect/>
            </a:stretch>
          </p:blipFill>
          <p:spPr>
            <a:xfrm>
              <a:off x="7306545" y="5146307"/>
              <a:ext cx="125009" cy="194306"/>
            </a:xfrm>
            <a:prstGeom prst="rect">
              <a:avLst/>
            </a:prstGeom>
          </p:spPr>
        </p:pic>
        <p:sp>
          <p:nvSpPr>
            <p:cNvPr id="14" name="object 14"/>
            <p:cNvSpPr/>
            <p:nvPr/>
          </p:nvSpPr>
          <p:spPr>
            <a:xfrm>
              <a:off x="4758598" y="4794439"/>
              <a:ext cx="2573655" cy="1122680"/>
            </a:xfrm>
            <a:custGeom>
              <a:avLst/>
              <a:gdLst/>
              <a:ahLst/>
              <a:cxnLst/>
              <a:rect l="l" t="t" r="r" b="b"/>
              <a:pathLst>
                <a:path w="2573654" h="1122679">
                  <a:moveTo>
                    <a:pt x="2573576" y="145995"/>
                  </a:moveTo>
                  <a:lnTo>
                    <a:pt x="2573576" y="25941"/>
                  </a:lnTo>
                  <a:lnTo>
                    <a:pt x="2571513" y="15845"/>
                  </a:lnTo>
                  <a:lnTo>
                    <a:pt x="2565893" y="7599"/>
                  </a:lnTo>
                  <a:lnTo>
                    <a:pt x="2557567" y="2039"/>
                  </a:lnTo>
                  <a:lnTo>
                    <a:pt x="2547388" y="0"/>
                  </a:lnTo>
                  <a:lnTo>
                    <a:pt x="2291393" y="0"/>
                  </a:lnTo>
                  <a:lnTo>
                    <a:pt x="2281214" y="2039"/>
                  </a:lnTo>
                  <a:lnTo>
                    <a:pt x="2272889" y="7599"/>
                  </a:lnTo>
                  <a:lnTo>
                    <a:pt x="2267269" y="15845"/>
                  </a:lnTo>
                  <a:lnTo>
                    <a:pt x="2265206" y="25941"/>
                  </a:lnTo>
                  <a:lnTo>
                    <a:pt x="2265206" y="145995"/>
                  </a:lnTo>
                </a:path>
                <a:path w="2573654" h="1122679">
                  <a:moveTo>
                    <a:pt x="222645" y="807219"/>
                  </a:moveTo>
                  <a:lnTo>
                    <a:pt x="222645" y="1122658"/>
                  </a:lnTo>
                  <a:lnTo>
                    <a:pt x="0" y="1122658"/>
                  </a:lnTo>
                  <a:lnTo>
                    <a:pt x="0" y="971517"/>
                  </a:lnTo>
                  <a:lnTo>
                    <a:pt x="1514858" y="971517"/>
                  </a:lnTo>
                  <a:lnTo>
                    <a:pt x="1514858" y="481647"/>
                  </a:lnTo>
                  <a:lnTo>
                    <a:pt x="2035933" y="481647"/>
                  </a:lnTo>
                </a:path>
              </a:pathLst>
            </a:custGeom>
            <a:ln w="25558">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p:nvPr/>
          </p:nvSpPr>
          <p:spPr>
            <a:xfrm>
              <a:off x="7178791" y="5555451"/>
              <a:ext cx="5011420" cy="493395"/>
            </a:xfrm>
            <a:custGeom>
              <a:avLst/>
              <a:gdLst/>
              <a:ahLst/>
              <a:cxnLst/>
              <a:rect l="l" t="t" r="r" b="b"/>
              <a:pathLst>
                <a:path w="5011420" h="493395">
                  <a:moveTo>
                    <a:pt x="0" y="0"/>
                  </a:moveTo>
                  <a:lnTo>
                    <a:pt x="0" y="493000"/>
                  </a:lnTo>
                  <a:lnTo>
                    <a:pt x="795240" y="493000"/>
                  </a:lnTo>
                  <a:lnTo>
                    <a:pt x="795240" y="0"/>
                  </a:lnTo>
                  <a:lnTo>
                    <a:pt x="528557" y="0"/>
                  </a:lnTo>
                  <a:lnTo>
                    <a:pt x="528557" y="241539"/>
                  </a:lnTo>
                  <a:lnTo>
                    <a:pt x="5011139" y="241539"/>
                  </a:lnTo>
                </a:path>
              </a:pathLst>
            </a:custGeom>
            <a:ln w="25466">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6"/>
            <p:cNvSpPr/>
            <p:nvPr/>
          </p:nvSpPr>
          <p:spPr>
            <a:xfrm>
              <a:off x="8206511" y="4953166"/>
              <a:ext cx="723900" cy="844550"/>
            </a:xfrm>
            <a:custGeom>
              <a:avLst/>
              <a:gdLst/>
              <a:ahLst/>
              <a:cxnLst/>
              <a:rect l="l" t="t" r="r" b="b"/>
              <a:pathLst>
                <a:path w="723900" h="844550">
                  <a:moveTo>
                    <a:pt x="547262" y="843930"/>
                  </a:moveTo>
                  <a:lnTo>
                    <a:pt x="370898" y="843930"/>
                  </a:lnTo>
                  <a:lnTo>
                    <a:pt x="370898" y="444670"/>
                  </a:lnTo>
                  <a:lnTo>
                    <a:pt x="547262" y="444670"/>
                  </a:lnTo>
                  <a:lnTo>
                    <a:pt x="547262" y="843930"/>
                  </a:lnTo>
                  <a:close/>
                </a:path>
                <a:path w="723900" h="844550">
                  <a:moveTo>
                    <a:pt x="369295" y="843930"/>
                  </a:moveTo>
                  <a:lnTo>
                    <a:pt x="193465" y="843930"/>
                  </a:lnTo>
                  <a:lnTo>
                    <a:pt x="193465" y="358834"/>
                  </a:lnTo>
                  <a:lnTo>
                    <a:pt x="369829" y="358834"/>
                  </a:lnTo>
                  <a:lnTo>
                    <a:pt x="369295" y="843930"/>
                  </a:lnTo>
                  <a:close/>
                </a:path>
                <a:path w="723900" h="844550">
                  <a:moveTo>
                    <a:pt x="723626" y="843930"/>
                  </a:moveTo>
                  <a:lnTo>
                    <a:pt x="547262" y="843930"/>
                  </a:lnTo>
                  <a:lnTo>
                    <a:pt x="547262" y="207799"/>
                  </a:lnTo>
                  <a:lnTo>
                    <a:pt x="723626" y="207799"/>
                  </a:lnTo>
                  <a:lnTo>
                    <a:pt x="723626" y="843930"/>
                  </a:lnTo>
                  <a:close/>
                </a:path>
                <a:path w="723900" h="844550">
                  <a:moveTo>
                    <a:pt x="192931" y="843877"/>
                  </a:moveTo>
                  <a:lnTo>
                    <a:pt x="16567" y="843877"/>
                  </a:lnTo>
                  <a:lnTo>
                    <a:pt x="16567" y="540162"/>
                  </a:lnTo>
                  <a:lnTo>
                    <a:pt x="192931" y="540162"/>
                  </a:lnTo>
                  <a:lnTo>
                    <a:pt x="192931" y="843877"/>
                  </a:lnTo>
                  <a:close/>
                </a:path>
                <a:path w="723900" h="844550">
                  <a:moveTo>
                    <a:pt x="0" y="274219"/>
                  </a:moveTo>
                  <a:lnTo>
                    <a:pt x="97801" y="341964"/>
                  </a:lnTo>
                  <a:lnTo>
                    <a:pt x="253857" y="120372"/>
                  </a:lnTo>
                  <a:lnTo>
                    <a:pt x="423807" y="237932"/>
                  </a:lnTo>
                  <a:lnTo>
                    <a:pt x="590551" y="0"/>
                  </a:lnTo>
                </a:path>
              </a:pathLst>
            </a:custGeom>
            <a:ln w="25558">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17" name="object 17"/>
            <p:cNvPicPr/>
            <p:nvPr/>
          </p:nvPicPr>
          <p:blipFill>
            <a:blip r:embed="rId6" cstate="print"/>
            <a:stretch>
              <a:fillRect/>
            </a:stretch>
          </p:blipFill>
          <p:spPr>
            <a:xfrm>
              <a:off x="8662920" y="4930514"/>
              <a:ext cx="171553" cy="155014"/>
            </a:xfrm>
            <a:prstGeom prst="rect">
              <a:avLst/>
            </a:prstGeom>
          </p:spPr>
        </p:pic>
      </p:grpSp>
      <p:sp>
        <p:nvSpPr>
          <p:cNvPr id="18" name="object 18"/>
          <p:cNvSpPr txBox="1"/>
          <p:nvPr/>
        </p:nvSpPr>
        <p:spPr>
          <a:xfrm>
            <a:off x="4812302" y="722786"/>
            <a:ext cx="1085850" cy="562610"/>
          </a:xfrm>
          <a:prstGeom prst="rect">
            <a:avLst/>
          </a:prstGeom>
        </p:spPr>
        <p:txBody>
          <a:bodyPr vert="horz" wrap="square" lIns="0" tIns="12065" rIns="0" bIns="0" rtlCol="0">
            <a:spAutoFit/>
          </a:bodyPr>
          <a:lstStyle/>
          <a:p>
            <a:pPr marL="12700" marR="0" lvl="0" indent="0" algn="l" defTabSz="914400" rtl="0" eaLnBrk="1" fontAlgn="auto" latinLnBrk="0" hangingPunct="1">
              <a:lnSpc>
                <a:spcPts val="3195"/>
              </a:lnSpc>
              <a:spcBef>
                <a:spcPts val="95"/>
              </a:spcBef>
              <a:spcAft>
                <a:spcPts val="0"/>
              </a:spcAft>
              <a:buClrTx/>
              <a:buSzTx/>
              <a:buFontTx/>
              <a:buNone/>
              <a:tabLst/>
              <a:defRPr/>
            </a:pPr>
            <a:r>
              <a:rPr kumimoji="0" sz="2750" b="0" i="0" u="none" strike="noStrike" kern="1200" cap="none" spc="-160" normalizeH="0" baseline="0" noProof="0">
                <a:ln>
                  <a:noFill/>
                </a:ln>
                <a:solidFill>
                  <a:srgbClr val="FFFFFF"/>
                </a:solidFill>
                <a:effectLst/>
                <a:uLnTx/>
                <a:uFillTx/>
                <a:latin typeface="Arial MT"/>
                <a:ea typeface="+mn-ea"/>
                <a:cs typeface="Arial MT"/>
              </a:rPr>
              <a:t>G</a:t>
            </a:r>
            <a:r>
              <a:rPr kumimoji="0" sz="2750" b="0" i="0" u="none" strike="noStrike" kern="1200" cap="none" spc="-380" normalizeH="0" baseline="0" noProof="0">
                <a:ln>
                  <a:noFill/>
                </a:ln>
                <a:solidFill>
                  <a:srgbClr val="FFFFFF"/>
                </a:solidFill>
                <a:effectLst/>
                <a:uLnTx/>
                <a:uFillTx/>
                <a:latin typeface="Arial MT"/>
                <a:ea typeface="+mn-ea"/>
                <a:cs typeface="Arial MT"/>
              </a:rPr>
              <a:t>R</a:t>
            </a:r>
            <a:r>
              <a:rPr kumimoji="0" sz="2750" b="0" i="0" u="none" strike="noStrike" kern="1200" cap="none" spc="-25" normalizeH="0" baseline="0" noProof="0">
                <a:ln>
                  <a:noFill/>
                </a:ln>
                <a:solidFill>
                  <a:srgbClr val="FFFFFF"/>
                </a:solidFill>
                <a:effectLst/>
                <a:uLnTx/>
                <a:uFillTx/>
                <a:latin typeface="Arial MT"/>
                <a:ea typeface="+mn-ea"/>
                <a:cs typeface="Arial MT"/>
              </a:rPr>
              <a:t>O</a:t>
            </a:r>
            <a:r>
              <a:rPr kumimoji="0" sz="2750" b="0" i="0" u="none" strike="noStrike" kern="1200" cap="none" spc="35" normalizeH="0" baseline="0" noProof="0">
                <a:ln>
                  <a:noFill/>
                </a:ln>
                <a:solidFill>
                  <a:srgbClr val="FFFFFF"/>
                </a:solidFill>
                <a:effectLst/>
                <a:uLnTx/>
                <a:uFillTx/>
                <a:latin typeface="Arial MT"/>
                <a:ea typeface="+mn-ea"/>
                <a:cs typeface="Arial MT"/>
              </a:rPr>
              <a:t>W</a:t>
            </a:r>
            <a:endParaRPr kumimoji="0" sz="2750" b="0" i="0" u="none" strike="noStrike" kern="1200" cap="none" spc="0" normalizeH="0" baseline="0" noProof="0">
              <a:ln>
                <a:noFill/>
              </a:ln>
              <a:solidFill>
                <a:prstClr val="black"/>
              </a:solidFill>
              <a:effectLst/>
              <a:uLnTx/>
              <a:uFillTx/>
              <a:latin typeface="Arial MT"/>
              <a:ea typeface="+mn-ea"/>
              <a:cs typeface="Arial MT"/>
            </a:endParaRPr>
          </a:p>
          <a:p>
            <a:pPr marL="264160" marR="0" lvl="0" indent="0" algn="l" defTabSz="914400" rtl="0" eaLnBrk="1" fontAlgn="auto" latinLnBrk="0" hangingPunct="1">
              <a:lnSpc>
                <a:spcPts val="1035"/>
              </a:lnSpc>
              <a:spcBef>
                <a:spcPts val="0"/>
              </a:spcBef>
              <a:spcAft>
                <a:spcPts val="0"/>
              </a:spcAft>
              <a:buClrTx/>
              <a:buSzTx/>
              <a:buFontTx/>
              <a:buNone/>
              <a:tabLst/>
              <a:defRPr/>
            </a:pPr>
            <a:r>
              <a:rPr kumimoji="0" sz="950" b="0" i="0" u="none" strike="noStrike" kern="1200" cap="none" spc="114" normalizeH="0" baseline="0" noProof="0">
                <a:ln>
                  <a:noFill/>
                </a:ln>
                <a:solidFill>
                  <a:srgbClr val="FFFFFF"/>
                </a:solidFill>
                <a:effectLst/>
                <a:uLnTx/>
                <a:uFillTx/>
                <a:latin typeface="Arial MT"/>
                <a:ea typeface="+mn-ea"/>
                <a:cs typeface="Arial MT"/>
              </a:rPr>
              <a:t>L</a:t>
            </a:r>
            <a:r>
              <a:rPr kumimoji="0" sz="950" b="0" i="0" u="none" strike="noStrike" kern="1200" cap="none" spc="15" normalizeH="0" baseline="0" noProof="0">
                <a:ln>
                  <a:noFill/>
                </a:ln>
                <a:solidFill>
                  <a:srgbClr val="FFFFFF"/>
                </a:solidFill>
                <a:effectLst/>
                <a:uLnTx/>
                <a:uFillTx/>
                <a:latin typeface="Arial MT"/>
                <a:ea typeface="+mn-ea"/>
                <a:cs typeface="Arial MT"/>
              </a:rPr>
              <a:t>O</a:t>
            </a:r>
            <a:r>
              <a:rPr kumimoji="0" sz="950" b="0" i="0" u="none" strike="noStrike" kern="1200" cap="none" spc="-75" normalizeH="0" baseline="0" noProof="0">
                <a:ln>
                  <a:noFill/>
                </a:ln>
                <a:solidFill>
                  <a:srgbClr val="FFFFFF"/>
                </a:solidFill>
                <a:effectLst/>
                <a:uLnTx/>
                <a:uFillTx/>
                <a:latin typeface="Arial MT"/>
                <a:ea typeface="+mn-ea"/>
                <a:cs typeface="Arial MT"/>
              </a:rPr>
              <a:t> </a:t>
            </a:r>
            <a:r>
              <a:rPr kumimoji="0" sz="950" b="0" i="0" u="none" strike="noStrike" kern="1200" cap="none" spc="15" normalizeH="0" baseline="0" noProof="0">
                <a:ln>
                  <a:noFill/>
                </a:ln>
                <a:solidFill>
                  <a:srgbClr val="FFFFFF"/>
                </a:solidFill>
                <a:effectLst/>
                <a:uLnTx/>
                <a:uFillTx/>
                <a:latin typeface="Arial MT"/>
                <a:ea typeface="+mn-ea"/>
                <a:cs typeface="Arial MT"/>
              </a:rPr>
              <a:t>N</a:t>
            </a:r>
            <a:r>
              <a:rPr kumimoji="0" sz="950" b="0" i="0" u="none" strike="noStrike" kern="1200" cap="none" spc="-55" normalizeH="0" baseline="0" noProof="0">
                <a:ln>
                  <a:noFill/>
                </a:ln>
                <a:solidFill>
                  <a:srgbClr val="FFFFFF"/>
                </a:solidFill>
                <a:effectLst/>
                <a:uLnTx/>
                <a:uFillTx/>
                <a:latin typeface="Arial MT"/>
                <a:ea typeface="+mn-ea"/>
                <a:cs typeface="Arial MT"/>
              </a:rPr>
              <a:t> </a:t>
            </a:r>
            <a:r>
              <a:rPr kumimoji="0" sz="950" b="0" i="0" u="none" strike="noStrike" kern="1200" cap="none" spc="15" normalizeH="0" baseline="0" noProof="0">
                <a:ln>
                  <a:noFill/>
                </a:ln>
                <a:solidFill>
                  <a:srgbClr val="FFFFFF"/>
                </a:solidFill>
                <a:effectLst/>
                <a:uLnTx/>
                <a:uFillTx/>
                <a:latin typeface="Arial MT"/>
                <a:ea typeface="+mn-ea"/>
                <a:cs typeface="Arial MT"/>
              </a:rPr>
              <a:t>D</a:t>
            </a:r>
            <a:r>
              <a:rPr kumimoji="0" sz="950" b="0" i="0" u="none" strike="noStrike" kern="1200" cap="none" spc="-130" normalizeH="0" baseline="0" noProof="0">
                <a:ln>
                  <a:noFill/>
                </a:ln>
                <a:solidFill>
                  <a:srgbClr val="FFFFFF"/>
                </a:solidFill>
                <a:effectLst/>
                <a:uLnTx/>
                <a:uFillTx/>
                <a:latin typeface="Arial MT"/>
                <a:ea typeface="+mn-ea"/>
                <a:cs typeface="Arial MT"/>
              </a:rPr>
              <a:t> </a:t>
            </a:r>
            <a:r>
              <a:rPr kumimoji="0" sz="950" b="0" i="0" u="none" strike="noStrike" kern="1200" cap="none" spc="15" normalizeH="0" baseline="0" noProof="0">
                <a:ln>
                  <a:noFill/>
                </a:ln>
                <a:solidFill>
                  <a:srgbClr val="FFFFFF"/>
                </a:solidFill>
                <a:effectLst/>
                <a:uLnTx/>
                <a:uFillTx/>
                <a:latin typeface="Arial MT"/>
                <a:ea typeface="+mn-ea"/>
                <a:cs typeface="Arial MT"/>
              </a:rPr>
              <a:t>O</a:t>
            </a:r>
            <a:r>
              <a:rPr kumimoji="0" sz="950" b="0" i="0" u="none" strike="noStrike" kern="1200" cap="none" spc="-60" normalizeH="0" baseline="0" noProof="0">
                <a:ln>
                  <a:noFill/>
                </a:ln>
                <a:solidFill>
                  <a:srgbClr val="FFFFFF"/>
                </a:solidFill>
                <a:effectLst/>
                <a:uLnTx/>
                <a:uFillTx/>
                <a:latin typeface="Arial MT"/>
                <a:ea typeface="+mn-ea"/>
                <a:cs typeface="Arial MT"/>
              </a:rPr>
              <a:t> </a:t>
            </a:r>
            <a:r>
              <a:rPr kumimoji="0" sz="950" b="0" i="0" u="none" strike="noStrike" kern="1200" cap="none" spc="15" normalizeH="0" baseline="0" noProof="0">
                <a:ln>
                  <a:noFill/>
                </a:ln>
                <a:solidFill>
                  <a:srgbClr val="FFFFFF"/>
                </a:solidFill>
                <a:effectLst/>
                <a:uLnTx/>
                <a:uFillTx/>
                <a:latin typeface="Arial MT"/>
                <a:ea typeface="+mn-ea"/>
                <a:cs typeface="Arial MT"/>
              </a:rPr>
              <a:t>N</a:t>
            </a:r>
            <a:endParaRPr kumimoji="0" sz="950" b="0" i="0" u="none" strike="noStrike" kern="1200" cap="none" spc="0" normalizeH="0" baseline="0" noProof="0">
              <a:ln>
                <a:noFill/>
              </a:ln>
              <a:solidFill>
                <a:prstClr val="black"/>
              </a:solidFill>
              <a:effectLst/>
              <a:uLnTx/>
              <a:uFillTx/>
              <a:latin typeface="Arial MT"/>
              <a:ea typeface="+mn-ea"/>
              <a:cs typeface="Arial MT"/>
            </a:endParaRPr>
          </a:p>
        </p:txBody>
      </p:sp>
      <p:pic>
        <p:nvPicPr>
          <p:cNvPr id="19" name="object 19"/>
          <p:cNvPicPr/>
          <p:nvPr/>
        </p:nvPicPr>
        <p:blipFill>
          <a:blip r:embed="rId7" cstate="print"/>
          <a:stretch>
            <a:fillRect/>
          </a:stretch>
        </p:blipFill>
        <p:spPr>
          <a:xfrm>
            <a:off x="5847678" y="697228"/>
            <a:ext cx="222486" cy="218886"/>
          </a:xfrm>
          <a:prstGeom prst="rect">
            <a:avLst/>
          </a:prstGeom>
        </p:spPr>
      </p:pic>
      <p:pic>
        <p:nvPicPr>
          <p:cNvPr id="20" name="object 20"/>
          <p:cNvPicPr/>
          <p:nvPr/>
        </p:nvPicPr>
        <p:blipFill>
          <a:blip r:embed="rId8" cstate="print"/>
          <a:stretch>
            <a:fillRect/>
          </a:stretch>
        </p:blipFill>
        <p:spPr>
          <a:xfrm>
            <a:off x="6146555" y="768553"/>
            <a:ext cx="1097795" cy="395299"/>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Content Placeholder 6" descr="A picture containing drawing&#10;&#10;Description automatically generated">
            <a:extLst>
              <a:ext uri="{FF2B5EF4-FFF2-40B4-BE49-F238E27FC236}">
                <a16:creationId xmlns:a16="http://schemas.microsoft.com/office/drawing/2014/main" id="{7C16B0D7-8CDD-4430-9EB2-4DECD6FEDB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D1B8110F-ED6D-44E5-84BA-E5885103A6DD}"/>
              </a:ext>
            </a:extLst>
          </p:cNvPr>
          <p:cNvSpPr/>
          <p:nvPr/>
        </p:nvSpPr>
        <p:spPr>
          <a:xfrm>
            <a:off x="123825" y="30595"/>
            <a:ext cx="11944350" cy="6696074"/>
          </a:xfrm>
          <a:prstGeom prst="rect">
            <a:avLst/>
          </a:prstGeom>
          <a:solidFill>
            <a:srgbClr val="EB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diagram&#10;&#10;Description automatically generated">
            <a:extLst>
              <a:ext uri="{FF2B5EF4-FFF2-40B4-BE49-F238E27FC236}">
                <a16:creationId xmlns:a16="http://schemas.microsoft.com/office/drawing/2014/main" id="{17955CA2-DEAA-E2B8-4DD7-8BE7B27191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365" y="366420"/>
            <a:ext cx="1701968" cy="1342508"/>
          </a:xfrm>
          <a:prstGeom prst="rect">
            <a:avLst/>
          </a:prstGeom>
        </p:spPr>
      </p:pic>
      <p:pic>
        <p:nvPicPr>
          <p:cNvPr id="1026" name="Picture 2" descr="A picture containing text, LEGO, toy&#10;&#10;Description automatically generated">
            <a:extLst>
              <a:ext uri="{FF2B5EF4-FFF2-40B4-BE49-F238E27FC236}">
                <a16:creationId xmlns:a16="http://schemas.microsoft.com/office/drawing/2014/main" id="{74241CE9-963A-ED4E-E4AE-DB2E5F3AA8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78087" y="3575914"/>
            <a:ext cx="2990850" cy="31813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4">
            <a:extLst>
              <a:ext uri="{FF2B5EF4-FFF2-40B4-BE49-F238E27FC236}">
                <a16:creationId xmlns:a16="http://schemas.microsoft.com/office/drawing/2014/main" id="{CBE223C3-548B-E274-771F-EE1881761F11}"/>
              </a:ext>
            </a:extLst>
          </p:cNvPr>
          <p:cNvSpPr>
            <a:spLocks noGrp="1"/>
          </p:cNvSpPr>
          <p:nvPr>
            <p:ph type="ctrTitle"/>
          </p:nvPr>
        </p:nvSpPr>
        <p:spPr>
          <a:xfrm>
            <a:off x="1081872" y="2389447"/>
            <a:ext cx="9144000" cy="2513215"/>
          </a:xfrm>
        </p:spPr>
        <p:txBody>
          <a:bodyPr>
            <a:noAutofit/>
          </a:bodyPr>
          <a:lstStyle/>
          <a:p>
            <a:pPr marL="534988">
              <a:lnSpc>
                <a:spcPct val="100000"/>
              </a:lnSpc>
            </a:pPr>
            <a:br>
              <a:rPr lang="en-GB" sz="4400" b="1">
                <a:solidFill>
                  <a:srgbClr val="32C3CA"/>
                </a:solidFill>
                <a:latin typeface="Quicksand" panose="00000500000000000000" pitchFamily="2" charset="0"/>
              </a:rPr>
            </a:br>
            <a:r>
              <a:rPr lang="en-GB" sz="4000" cap="none">
                <a:solidFill>
                  <a:schemeClr val="tx1">
                    <a:lumMod val="65000"/>
                    <a:lumOff val="35000"/>
                  </a:schemeClr>
                </a:solidFill>
                <a:latin typeface="Quicksand" panose="00000500000000000000" pitchFamily="2" charset="0"/>
              </a:rPr>
              <a:t>Monalisa Saha</a:t>
            </a:r>
            <a:br>
              <a:rPr lang="en-GB" sz="4000" cap="none">
                <a:solidFill>
                  <a:schemeClr val="tx1">
                    <a:lumMod val="65000"/>
                    <a:lumOff val="35000"/>
                  </a:schemeClr>
                </a:solidFill>
                <a:latin typeface="Quicksand" panose="00000500000000000000" pitchFamily="2" charset="0"/>
              </a:rPr>
            </a:br>
            <a:r>
              <a:rPr lang="en-GB" sz="4000" cap="none">
                <a:solidFill>
                  <a:schemeClr val="tx1">
                    <a:lumMod val="65000"/>
                    <a:lumOff val="35000"/>
                  </a:schemeClr>
                </a:solidFill>
                <a:latin typeface="Quicksand" panose="00000500000000000000" pitchFamily="2" charset="0"/>
              </a:rPr>
              <a:t>Programme Manager</a:t>
            </a:r>
            <a:br>
              <a:rPr lang="en-GB" sz="4000" cap="none">
                <a:solidFill>
                  <a:schemeClr val="tx1">
                    <a:lumMod val="65000"/>
                    <a:lumOff val="35000"/>
                  </a:schemeClr>
                </a:solidFill>
                <a:latin typeface="Quicksand" panose="00000500000000000000" pitchFamily="2" charset="0"/>
              </a:rPr>
            </a:br>
            <a:r>
              <a:rPr lang="en-GB" sz="4000" b="1" cap="none">
                <a:solidFill>
                  <a:schemeClr val="tx1">
                    <a:lumMod val="65000"/>
                    <a:lumOff val="35000"/>
                  </a:schemeClr>
                </a:solidFill>
                <a:latin typeface="Quicksand" panose="00000500000000000000" pitchFamily="2" charset="0"/>
              </a:rPr>
              <a:t>Living Wage Foundation</a:t>
            </a:r>
            <a:br>
              <a:rPr lang="en-GB" sz="4400" cap="none">
                <a:solidFill>
                  <a:schemeClr val="tx1">
                    <a:lumMod val="65000"/>
                    <a:lumOff val="35000"/>
                  </a:schemeClr>
                </a:solidFill>
                <a:latin typeface="Quicksand" panose="00000500000000000000" pitchFamily="2" charset="0"/>
              </a:rPr>
            </a:br>
            <a:br>
              <a:rPr lang="en-GB" sz="4000" cap="none">
                <a:solidFill>
                  <a:schemeClr val="tx1">
                    <a:lumMod val="65000"/>
                    <a:lumOff val="35000"/>
                  </a:schemeClr>
                </a:solidFill>
                <a:latin typeface="Quicksand" panose="00000500000000000000" pitchFamily="2" charset="0"/>
              </a:rPr>
            </a:br>
            <a:r>
              <a:rPr lang="en-GB" sz="2800">
                <a:solidFill>
                  <a:schemeClr val="tx1">
                    <a:lumMod val="65000"/>
                    <a:lumOff val="35000"/>
                  </a:schemeClr>
                </a:solidFill>
                <a:latin typeface="Quicksand" panose="00000500000000000000" pitchFamily="2" charset="0"/>
              </a:rPr>
              <a:t>m</a:t>
            </a:r>
            <a:r>
              <a:rPr lang="en-GB" sz="2800" cap="none">
                <a:solidFill>
                  <a:schemeClr val="tx1">
                    <a:lumMod val="65000"/>
                    <a:lumOff val="35000"/>
                  </a:schemeClr>
                </a:solidFill>
                <a:latin typeface="Quicksand" panose="00000500000000000000" pitchFamily="2" charset="0"/>
              </a:rPr>
              <a:t>onalisa.saha@livingwage.org</a:t>
            </a:r>
            <a:endParaRPr lang="en-GB" sz="4000" b="1" cap="all">
              <a:solidFill>
                <a:schemeClr val="tx1"/>
              </a:solidFill>
              <a:latin typeface="Quicksand" panose="00000500000000000000" pitchFamily="2" charset="0"/>
            </a:endParaRPr>
          </a:p>
        </p:txBody>
      </p:sp>
    </p:spTree>
    <p:extLst>
      <p:ext uri="{BB962C8B-B14F-4D97-AF65-F5344CB8AC3E}">
        <p14:creationId xmlns:p14="http://schemas.microsoft.com/office/powerpoint/2010/main" val="37272880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iagram&#10;&#10;Description automatically generated">
            <a:extLst>
              <a:ext uri="{FF2B5EF4-FFF2-40B4-BE49-F238E27FC236}">
                <a16:creationId xmlns:a16="http://schemas.microsoft.com/office/drawing/2014/main" id="{ABF7BC2A-14AE-4C06-A28B-D4D859458E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3281" y="268356"/>
            <a:ext cx="1232220" cy="971972"/>
          </a:xfrm>
          <a:prstGeom prst="rect">
            <a:avLst/>
          </a:prstGeom>
        </p:spPr>
      </p:pic>
      <p:pic>
        <p:nvPicPr>
          <p:cNvPr id="8" name="Picture 7" descr="A map of england with blue and orange bubbles&#10;&#10;Description automatically generated">
            <a:extLst>
              <a:ext uri="{FF2B5EF4-FFF2-40B4-BE49-F238E27FC236}">
                <a16:creationId xmlns:a16="http://schemas.microsoft.com/office/drawing/2014/main" id="{C2912EC7-6BC7-522B-1535-19CBDC0E41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659280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logo&#10;&#10;Description automatically generated">
            <a:extLst>
              <a:ext uri="{FF2B5EF4-FFF2-40B4-BE49-F238E27FC236}">
                <a16:creationId xmlns:a16="http://schemas.microsoft.com/office/drawing/2014/main" id="{31DD586C-9F64-4D21-A1E6-1402A76CD2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7528" y="4869161"/>
            <a:ext cx="8271992" cy="1033999"/>
          </a:xfrm>
          <a:prstGeom prst="rect">
            <a:avLst/>
          </a:prstGeom>
        </p:spPr>
      </p:pic>
      <p:sp>
        <p:nvSpPr>
          <p:cNvPr id="10" name="TextBox 9">
            <a:extLst>
              <a:ext uri="{FF2B5EF4-FFF2-40B4-BE49-F238E27FC236}">
                <a16:creationId xmlns:a16="http://schemas.microsoft.com/office/drawing/2014/main" id="{0204066C-EC7B-0961-E5CC-65721A4B4DAC}"/>
              </a:ext>
            </a:extLst>
          </p:cNvPr>
          <p:cNvSpPr txBox="1"/>
          <p:nvPr/>
        </p:nvSpPr>
        <p:spPr>
          <a:xfrm>
            <a:off x="1012784" y="614905"/>
            <a:ext cx="10501613" cy="42842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20000"/>
              </a:spcBef>
              <a:spcAft>
                <a:spcPct val="0"/>
              </a:spcAft>
            </a:pPr>
            <a:r>
              <a:rPr lang="en-US" sz="1000">
                <a:cs typeface="Arial"/>
              </a:rPr>
              <a:t>Through the allocation of UKSPF funding to Support Local Business the following set of </a:t>
            </a:r>
            <a:r>
              <a:rPr lang="en-US" sz="1000" err="1">
                <a:cs typeface="Arial"/>
              </a:rPr>
              <a:t>programmes</a:t>
            </a:r>
            <a:r>
              <a:rPr lang="en-US" sz="1000">
                <a:cs typeface="Arial"/>
              </a:rPr>
              <a:t> are being delivered locally which will be running until March 2025 </a:t>
            </a:r>
            <a:endParaRPr lang="en-US">
              <a:cs typeface="Arial"/>
            </a:endParaRPr>
          </a:p>
          <a:p>
            <a:r>
              <a:rPr lang="en-US" sz="1000">
                <a:cs typeface="Arial"/>
              </a:rPr>
              <a:t> </a:t>
            </a:r>
            <a:r>
              <a:rPr lang="en-US" sz="1000" b="1">
                <a:cs typeface="Arial"/>
              </a:rPr>
              <a:t> </a:t>
            </a:r>
            <a:endParaRPr lang="en-US"/>
          </a:p>
          <a:p>
            <a:pPr marL="228600" indent="-228600">
              <a:buAutoNum type="arabicPeriod"/>
            </a:pPr>
            <a:r>
              <a:rPr lang="en-US" sz="1000" b="1" u="sng">
                <a:cs typeface="Arial"/>
              </a:rPr>
              <a:t>Business Start Up and Resilience </a:t>
            </a:r>
            <a:r>
              <a:rPr lang="en-US" sz="1000" b="1" u="sng" err="1">
                <a:cs typeface="Arial"/>
              </a:rPr>
              <a:t>Programme</a:t>
            </a:r>
            <a:r>
              <a:rPr lang="en-US" sz="1000" b="1" u="sng">
                <a:cs typeface="Arial"/>
              </a:rPr>
              <a:t> </a:t>
            </a:r>
            <a:endParaRPr lang="en-US">
              <a:cs typeface="Arial"/>
            </a:endParaRPr>
          </a:p>
          <a:p>
            <a:pPr marL="628650" lvl="1" indent="-171450">
              <a:buFont typeface="Arial"/>
              <a:buChar char="•"/>
            </a:pPr>
            <a:r>
              <a:rPr lang="en-US" sz="1000">
                <a:cs typeface="Arial"/>
              </a:rPr>
              <a:t>GLL working in partnership with South East Enterprise are delivering</a:t>
            </a:r>
            <a:r>
              <a:rPr lang="en-US" sz="1000">
                <a:solidFill>
                  <a:srgbClr val="222222"/>
                </a:solidFill>
                <a:cs typeface="Arial"/>
              </a:rPr>
              <a:t> specialist business support services to enable businesses to start up, develop and grow.  </a:t>
            </a:r>
            <a:endParaRPr lang="en-US">
              <a:cs typeface="Arial"/>
            </a:endParaRPr>
          </a:p>
          <a:p>
            <a:pPr marL="628650" lvl="1" indent="-171450">
              <a:buFont typeface="Arial"/>
              <a:buChar char="•"/>
            </a:pPr>
            <a:r>
              <a:rPr lang="en-US" sz="1000">
                <a:solidFill>
                  <a:srgbClr val="222222"/>
                </a:solidFill>
                <a:cs typeface="Arial"/>
              </a:rPr>
              <a:t>There are 2 main strands of support to the </a:t>
            </a:r>
            <a:r>
              <a:rPr lang="en-US" sz="1000" err="1">
                <a:solidFill>
                  <a:srgbClr val="222222"/>
                </a:solidFill>
                <a:cs typeface="Arial"/>
              </a:rPr>
              <a:t>programme</a:t>
            </a:r>
            <a:r>
              <a:rPr lang="en-US" sz="1000">
                <a:solidFill>
                  <a:srgbClr val="222222"/>
                </a:solidFill>
                <a:cs typeface="Arial"/>
              </a:rPr>
              <a:t> which is </a:t>
            </a:r>
            <a:r>
              <a:rPr lang="en-US" sz="1000" err="1">
                <a:solidFill>
                  <a:srgbClr val="222222"/>
                </a:solidFill>
                <a:cs typeface="Arial"/>
              </a:rPr>
              <a:t>focussed</a:t>
            </a:r>
            <a:r>
              <a:rPr lang="en-US" sz="1000">
                <a:solidFill>
                  <a:srgbClr val="222222"/>
                </a:solidFill>
                <a:cs typeface="Arial"/>
              </a:rPr>
              <a:t> towards 1) start-up businesses (less than 1 year old) to nurture new enterprise and 2) established  businesses to strengthen their business resilience and sustainability.</a:t>
            </a:r>
            <a:endParaRPr lang="en-US">
              <a:cs typeface="Arial"/>
            </a:endParaRPr>
          </a:p>
          <a:p>
            <a:pPr marL="628650" lvl="1" indent="-171450">
              <a:buFont typeface="Arial"/>
              <a:buChar char="•"/>
            </a:pPr>
            <a:r>
              <a:rPr lang="en-US" sz="1000">
                <a:solidFill>
                  <a:srgbClr val="444444"/>
                </a:solidFill>
                <a:cs typeface="Arial"/>
              </a:rPr>
              <a:t>Under the ‘Start Up’ strand, business entrepreneurs are able to get free start up support to help launch their business and will be able to access to one to one advice, workshops and webinars to help them turn their business ideas into a viable business proposition  </a:t>
            </a:r>
            <a:endParaRPr lang="en-US">
              <a:cs typeface="Arial"/>
            </a:endParaRPr>
          </a:p>
          <a:p>
            <a:pPr marL="628650" lvl="1" indent="-171450">
              <a:buFont typeface="Arial"/>
              <a:buChar char="•"/>
            </a:pPr>
            <a:r>
              <a:rPr lang="en-US" sz="1000">
                <a:solidFill>
                  <a:srgbClr val="2D2D2D"/>
                </a:solidFill>
                <a:cs typeface="Arial"/>
              </a:rPr>
              <a:t>The ‘Business Resilience’ strand provides local businesses with the guidance and advice to help them adapt to new opportunities and challenges.</a:t>
            </a:r>
            <a:endParaRPr lang="en-US">
              <a:cs typeface="Arial"/>
            </a:endParaRPr>
          </a:p>
          <a:p>
            <a:pPr marL="628650" lvl="1" indent="-171450">
              <a:buFont typeface="Arial"/>
              <a:buChar char="•"/>
            </a:pPr>
            <a:r>
              <a:rPr lang="en-US" sz="1000">
                <a:cs typeface="Arial"/>
              </a:rPr>
              <a:t>The focus is on planning within the </a:t>
            </a:r>
            <a:r>
              <a:rPr lang="en-US" sz="1000" err="1">
                <a:cs typeface="Arial"/>
              </a:rPr>
              <a:t>organisation</a:t>
            </a:r>
            <a:r>
              <a:rPr lang="en-US" sz="1000">
                <a:cs typeface="Arial"/>
              </a:rPr>
              <a:t> such as business planning and strategic marketing planning as well as business continuity planning. </a:t>
            </a:r>
            <a:endParaRPr lang="en-US">
              <a:cs typeface="Arial"/>
            </a:endParaRPr>
          </a:p>
          <a:p>
            <a:pPr marL="628650" lvl="1" indent="-171450">
              <a:buFont typeface="Arial"/>
              <a:buChar char="•"/>
            </a:pPr>
            <a:r>
              <a:rPr lang="en-US" sz="1000">
                <a:cs typeface="Arial"/>
              </a:rPr>
              <a:t>Businesses are able to access support to help them to develop a firm idea of where they need to be within the short to medium and even long term and how they will accomplish that, having a sense of where they are financially and operationally.</a:t>
            </a:r>
            <a:endParaRPr lang="en-US">
              <a:cs typeface="Arial"/>
            </a:endParaRPr>
          </a:p>
          <a:p>
            <a:pPr marL="285750" indent="-285750">
              <a:buAutoNum type="arabicPeriod"/>
            </a:pPr>
            <a:endParaRPr lang="en-US" sz="1000">
              <a:cs typeface="Arial"/>
            </a:endParaRPr>
          </a:p>
          <a:p>
            <a:pPr marL="228600" indent="-228600">
              <a:buAutoNum type="arabicPeriod"/>
            </a:pPr>
            <a:r>
              <a:rPr lang="en-US" sz="1000" b="1" u="sng">
                <a:cs typeface="Arial"/>
              </a:rPr>
              <a:t>Support Chain Support to the SME community in the Royal Borough of Greenwich  </a:t>
            </a:r>
            <a:endParaRPr lang="en-US">
              <a:cs typeface="Arial"/>
            </a:endParaRPr>
          </a:p>
          <a:p>
            <a:endParaRPr lang="en-US"/>
          </a:p>
          <a:p>
            <a:pPr marL="628650" lvl="1" indent="-171450">
              <a:buFont typeface="Arial"/>
              <a:buChar char="•"/>
            </a:pPr>
            <a:r>
              <a:rPr lang="en-US" sz="1000">
                <a:cs typeface="Arial"/>
              </a:rPr>
              <a:t>This </a:t>
            </a:r>
            <a:r>
              <a:rPr lang="en-US" sz="1000" err="1">
                <a:cs typeface="Arial"/>
              </a:rPr>
              <a:t>programme</a:t>
            </a:r>
            <a:r>
              <a:rPr lang="en-US" sz="1000">
                <a:cs typeface="Arial"/>
              </a:rPr>
              <a:t> being delivered by the University of Greenwich aims to help SME’s within the local area to identify and access potential tendering opportunities arising from the current and future capital developments taking place within Royal Greenwich </a:t>
            </a:r>
            <a:endParaRPr lang="en-US">
              <a:cs typeface="Arial"/>
            </a:endParaRPr>
          </a:p>
          <a:p>
            <a:pPr marL="628650" lvl="1" indent="-171450">
              <a:buFont typeface="Arial"/>
              <a:buChar char="•"/>
            </a:pPr>
            <a:r>
              <a:rPr lang="en-US" sz="1000">
                <a:cs typeface="Arial"/>
              </a:rPr>
              <a:t>There are two aspects of support being delivered through this </a:t>
            </a:r>
            <a:r>
              <a:rPr lang="en-US" sz="1000" err="1">
                <a:cs typeface="Arial"/>
              </a:rPr>
              <a:t>Programme</a:t>
            </a:r>
            <a:r>
              <a:rPr lang="en-US" sz="1000">
                <a:cs typeface="Arial"/>
              </a:rPr>
              <a:t> which relate to supply chain development and buyer engagement / support</a:t>
            </a:r>
            <a:endParaRPr lang="en-US">
              <a:cs typeface="Arial"/>
            </a:endParaRPr>
          </a:p>
          <a:p>
            <a:pPr marL="628650" lvl="1" indent="-171450">
              <a:buFont typeface="Arial"/>
              <a:buChar char="•"/>
            </a:pPr>
            <a:r>
              <a:rPr lang="en-US" sz="1000">
                <a:cs typeface="Arial"/>
              </a:rPr>
              <a:t>Through the delivery of the project local businesses will be made aware of how large </a:t>
            </a:r>
            <a:r>
              <a:rPr lang="en-US" sz="1000" err="1">
                <a:cs typeface="Arial"/>
              </a:rPr>
              <a:t>organisations</a:t>
            </a:r>
            <a:r>
              <a:rPr lang="en-US" sz="1000">
                <a:cs typeface="Arial"/>
              </a:rPr>
              <a:t> including the Council procure goods and services, giving the owner or key personnel the essential knowledge to consider where they fit in supply chains and how to identify the best avenues to develop more business.  </a:t>
            </a:r>
            <a:endParaRPr lang="en-US">
              <a:cs typeface="Arial"/>
            </a:endParaRPr>
          </a:p>
          <a:p>
            <a:pPr marL="628650" lvl="1" indent="-171450">
              <a:buFont typeface="Arial"/>
              <a:buChar char="•"/>
            </a:pPr>
            <a:r>
              <a:rPr lang="en-US" sz="1000">
                <a:cs typeface="Arial"/>
              </a:rPr>
              <a:t>in-depth, sector specific advice will be provided to assist the businesses to respond to forthcoming tender / procurement opportunities and assistance to ensure that they are able to respond with a confident proposal which displays their suitability as an appropriate supplier.</a:t>
            </a:r>
            <a:endParaRPr lang="en-US">
              <a:cs typeface="Arial"/>
            </a:endParaRPr>
          </a:p>
          <a:p>
            <a:endParaRPr lang="en-US"/>
          </a:p>
          <a:p>
            <a:endParaRPr lang="en-US" sz="1200">
              <a:solidFill>
                <a:srgbClr val="B36AE2"/>
              </a:solidFill>
              <a:cs typeface="Arial"/>
            </a:endParaRPr>
          </a:p>
          <a:p>
            <a:pPr marL="285750" indent="-285750">
              <a:spcBef>
                <a:spcPct val="20000"/>
              </a:spcBef>
              <a:spcAft>
                <a:spcPct val="0"/>
              </a:spcAft>
              <a:buAutoNum type="arabicPeriod"/>
            </a:pPr>
            <a:endParaRPr lang="en-US" sz="1200">
              <a:solidFill>
                <a:srgbClr val="000000"/>
              </a:solidFill>
              <a:cs typeface="Arial"/>
            </a:endParaRPr>
          </a:p>
        </p:txBody>
      </p:sp>
    </p:spTree>
    <p:extLst>
      <p:ext uri="{BB962C8B-B14F-4D97-AF65-F5344CB8AC3E}">
        <p14:creationId xmlns:p14="http://schemas.microsoft.com/office/powerpoint/2010/main" val="1581430595"/>
      </p:ext>
    </p:extLst>
  </p:cSld>
  <p:clrMapOvr>
    <a:masterClrMapping/>
  </p:clrMapOvr>
  <p:transition spd="slow">
    <p:wipe dir="r"/>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2EDEB"/>
        </a:solidFill>
        <a:effectLst/>
      </p:bgPr>
    </p:bg>
    <p:spTree>
      <p:nvGrpSpPr>
        <p:cNvPr id="1" name=""/>
        <p:cNvGrpSpPr/>
        <p:nvPr/>
      </p:nvGrpSpPr>
      <p:grpSpPr>
        <a:xfrm>
          <a:off x="0" y="0"/>
          <a:ext cx="0" cy="0"/>
          <a:chOff x="0" y="0"/>
          <a:chExt cx="0" cy="0"/>
        </a:xfrm>
      </p:grpSpPr>
      <p:pic>
        <p:nvPicPr>
          <p:cNvPr id="3" name="Picture 2" descr="A diagram of a number of people&#10;&#10;Description automatically generated with medium confidence">
            <a:extLst>
              <a:ext uri="{FF2B5EF4-FFF2-40B4-BE49-F238E27FC236}">
                <a16:creationId xmlns:a16="http://schemas.microsoft.com/office/drawing/2014/main" id="{3CDBD1C0-5187-CA57-78E0-891D35916B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0320"/>
            <a:ext cx="12192000" cy="6381293"/>
          </a:xfrm>
          <a:prstGeom prst="rect">
            <a:avLst/>
          </a:prstGeom>
        </p:spPr>
      </p:pic>
    </p:spTree>
    <p:extLst>
      <p:ext uri="{BB962C8B-B14F-4D97-AF65-F5344CB8AC3E}">
        <p14:creationId xmlns:p14="http://schemas.microsoft.com/office/powerpoint/2010/main" val="4579813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LOREM IPSUM">
            <a:extLst>
              <a:ext uri="{FF2B5EF4-FFF2-40B4-BE49-F238E27FC236}">
                <a16:creationId xmlns:a16="http://schemas.microsoft.com/office/drawing/2014/main" id="{70AD3BB4-52E0-4D29-8930-6D93672057D7}"/>
              </a:ext>
            </a:extLst>
          </p:cNvPr>
          <p:cNvSpPr txBox="1">
            <a:spLocks noGrp="1"/>
          </p:cNvSpPr>
          <p:nvPr>
            <p:ph type="ctrTitle"/>
          </p:nvPr>
        </p:nvSpPr>
        <p:spPr>
          <a:xfrm>
            <a:off x="0" y="1563033"/>
            <a:ext cx="12192000" cy="2698991"/>
          </a:xfrm>
          <a:prstGeom prst="rect">
            <a:avLst/>
          </a:prstGeom>
        </p:spPr>
        <p:txBody>
          <a:bodyPr>
            <a:normAutofit fontScale="90000"/>
          </a:bodyPr>
          <a:lstStyle>
            <a:lvl1pPr>
              <a:defRPr cap="all">
                <a:latin typeface="Quicksand"/>
                <a:ea typeface="Quicksand"/>
                <a:cs typeface="Quicksand"/>
                <a:sym typeface="Quicksand"/>
              </a:defRPr>
            </a:lvl1pPr>
          </a:lstStyle>
          <a:p>
            <a:br>
              <a:rPr lang="en-GB" sz="4200" b="1" cap="none">
                <a:solidFill>
                  <a:schemeClr val="bg1"/>
                </a:solidFill>
              </a:rPr>
            </a:br>
            <a:br>
              <a:rPr lang="en-GB" sz="4200" b="1" cap="none">
                <a:solidFill>
                  <a:schemeClr val="bg1"/>
                </a:solidFill>
              </a:rPr>
            </a:br>
            <a:r>
              <a:rPr lang="en-GB" sz="4700" b="1" cap="none">
                <a:solidFill>
                  <a:schemeClr val="bg1"/>
                </a:solidFill>
              </a:rPr>
              <a:t>Title</a:t>
            </a:r>
            <a:br>
              <a:rPr lang="en-GB" sz="4200" b="1" cap="none">
                <a:solidFill>
                  <a:schemeClr val="bg1"/>
                </a:solidFill>
              </a:rPr>
            </a:br>
            <a:r>
              <a:rPr lang="en-GB" sz="4200" cap="none">
                <a:solidFill>
                  <a:schemeClr val="bg1"/>
                </a:solidFill>
              </a:rPr>
              <a:t>Name</a:t>
            </a:r>
            <a:br>
              <a:rPr lang="en-GB" sz="4200" cap="none">
                <a:solidFill>
                  <a:schemeClr val="bg1"/>
                </a:solidFill>
              </a:rPr>
            </a:br>
            <a:r>
              <a:rPr lang="en-GB" sz="4200" cap="none">
                <a:solidFill>
                  <a:schemeClr val="bg1"/>
                </a:solidFill>
              </a:rPr>
              <a:t>Position</a:t>
            </a:r>
            <a:br>
              <a:rPr lang="en-GB" sz="4200" cap="none">
                <a:solidFill>
                  <a:schemeClr val="bg1"/>
                </a:solidFill>
              </a:rPr>
            </a:br>
            <a:r>
              <a:rPr lang="en-GB" sz="4200" cap="none">
                <a:solidFill>
                  <a:schemeClr val="bg1"/>
                </a:solidFill>
              </a:rPr>
              <a:t>Living Wage Foundation</a:t>
            </a:r>
          </a:p>
        </p:txBody>
      </p:sp>
      <p:pic>
        <p:nvPicPr>
          <p:cNvPr id="10" name="Picture 9">
            <a:extLst>
              <a:ext uri="{FF2B5EF4-FFF2-40B4-BE49-F238E27FC236}">
                <a16:creationId xmlns:a16="http://schemas.microsoft.com/office/drawing/2014/main" id="{496ACBC0-EA01-4E8D-B5E2-672CEEE1D4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7776">
            <a:off x="9042260" y="448947"/>
            <a:ext cx="2499313" cy="1263307"/>
          </a:xfrm>
          <a:prstGeom prst="rect">
            <a:avLst/>
          </a:prstGeom>
        </p:spPr>
      </p:pic>
      <p:sp>
        <p:nvSpPr>
          <p:cNvPr id="11" name="Rectangle 10">
            <a:extLst>
              <a:ext uri="{FF2B5EF4-FFF2-40B4-BE49-F238E27FC236}">
                <a16:creationId xmlns:a16="http://schemas.microsoft.com/office/drawing/2014/main" id="{AE9B8702-9298-410B-B9B3-1059E9E84A2A}"/>
              </a:ext>
            </a:extLst>
          </p:cNvPr>
          <p:cNvSpPr/>
          <p:nvPr/>
        </p:nvSpPr>
        <p:spPr>
          <a:xfrm>
            <a:off x="337038" y="268356"/>
            <a:ext cx="11517923" cy="6321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534988" marR="0" lvl="0" indent="0" algn="l"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a:ln>
                <a:noFill/>
              </a:ln>
              <a:solidFill>
                <a:srgbClr val="32C3CA"/>
              </a:solidFill>
              <a:effectLst/>
              <a:uLnTx/>
              <a:uFillTx/>
              <a:latin typeface="Source Sans Pro" panose="020B0503030403020204" pitchFamily="34" charset="0"/>
              <a:ea typeface="+mn-ea"/>
              <a:cs typeface="+mn-cs"/>
            </a:endParaRPr>
          </a:p>
          <a:p>
            <a:pPr marL="534988"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32C3CA"/>
                </a:solidFill>
                <a:effectLst/>
                <a:uLnTx/>
                <a:uFillTx/>
                <a:latin typeface="Quicksand" panose="00000500000000000000" pitchFamily="2" charset="0"/>
                <a:ea typeface="+mn-ea"/>
                <a:cs typeface="+mn-cs"/>
              </a:rPr>
              <a:t>Our movement has…</a:t>
            </a:r>
            <a:endParaRPr kumimoji="0" lang="en-GB" sz="3000" b="1" i="0" u="none" strike="noStrike" kern="1200" cap="all" spc="0" normalizeH="0" baseline="0" noProof="0">
              <a:ln>
                <a:noFill/>
              </a:ln>
              <a:solidFill>
                <a:prstClr val="black"/>
              </a:solidFill>
              <a:effectLst/>
              <a:uLnTx/>
              <a:uFillTx/>
              <a:latin typeface="Quicksand"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000" b="1" i="0" u="none" strike="noStrike" kern="1200" cap="all" spc="0" normalizeH="0" baseline="0" noProof="0">
              <a:ln>
                <a:noFill/>
              </a:ln>
              <a:solidFill>
                <a:prstClr val="black"/>
              </a:solidFill>
              <a:effectLst/>
              <a:uLnTx/>
              <a:uFillTx/>
              <a:latin typeface="Quicksand"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000" b="1" i="0" u="none" strike="noStrike" kern="1200" cap="all" spc="0" normalizeH="0" baseline="0" noProof="0">
              <a:ln>
                <a:noFill/>
              </a:ln>
              <a:solidFill>
                <a:prstClr val="black"/>
              </a:solidFill>
              <a:effectLst/>
              <a:uLnTx/>
              <a:uFillTx/>
              <a:latin typeface="Source Sans Pro" panose="020B05030304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000" b="1" i="0" u="none" strike="noStrike" kern="1200" cap="all" spc="0" normalizeH="0" baseline="0" noProof="0">
              <a:ln>
                <a:noFill/>
              </a:ln>
              <a:solidFill>
                <a:prstClr val="black"/>
              </a:solidFill>
              <a:effectLst/>
              <a:uLnTx/>
              <a:uFillTx/>
              <a:latin typeface="Source Sans Pro" panose="020B05030304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000" b="1" i="0" u="none" strike="noStrike" kern="1200" cap="all" spc="0" normalizeH="0" baseline="0" noProof="0">
              <a:ln>
                <a:noFill/>
              </a:ln>
              <a:solidFill>
                <a:prstClr val="black"/>
              </a:solidFill>
              <a:effectLst/>
              <a:uLnTx/>
              <a:uFillTx/>
              <a:latin typeface="Source Sans Pro" panose="020B05030304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000" b="1" i="0" u="none" strike="noStrike" kern="1200" cap="all" spc="0" normalizeH="0" baseline="0" noProof="0">
              <a:ln>
                <a:noFill/>
              </a:ln>
              <a:solidFill>
                <a:prstClr val="black"/>
              </a:solidFill>
              <a:effectLst/>
              <a:uLnTx/>
              <a:uFillTx/>
              <a:latin typeface="Source Sans Pro" panose="020B05030304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000" b="1" i="0" u="none" strike="noStrike" kern="1200" cap="all" spc="0" normalizeH="0" baseline="0" noProof="0">
              <a:ln>
                <a:noFill/>
              </a:ln>
              <a:solidFill>
                <a:prstClr val="black"/>
              </a:solidFill>
              <a:effectLst/>
              <a:uLnTx/>
              <a:uFillTx/>
              <a:latin typeface="Source Sans Pro" panose="020B05030304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000" b="1" i="0" u="none" strike="noStrike" kern="1200" cap="all" spc="0" normalizeH="0" baseline="0" noProof="0">
              <a:ln>
                <a:noFill/>
              </a:ln>
              <a:solidFill>
                <a:prstClr val="black"/>
              </a:solidFill>
              <a:effectLst/>
              <a:uLnTx/>
              <a:uFillTx/>
              <a:latin typeface="Source Sans Pro" panose="020B05030304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000" b="1" i="0" u="none" strike="noStrike" kern="1200" cap="all" spc="0" normalizeH="0" baseline="0" noProof="0">
              <a:ln>
                <a:noFill/>
              </a:ln>
              <a:solidFill>
                <a:prstClr val="black"/>
              </a:solidFill>
              <a:effectLst/>
              <a:uLnTx/>
              <a:uFillTx/>
              <a:latin typeface="Source Sans Pro" panose="020B0503030403020204" pitchFamily="34" charset="0"/>
              <a:ea typeface="+mn-ea"/>
              <a:cs typeface="+mn-cs"/>
            </a:endParaRPr>
          </a:p>
        </p:txBody>
      </p:sp>
      <p:sp>
        <p:nvSpPr>
          <p:cNvPr id="12" name="In sed dui elementum, auctor metus nec, malesuada tortor. Fusce nec dapibus magna.…">
            <a:extLst>
              <a:ext uri="{FF2B5EF4-FFF2-40B4-BE49-F238E27FC236}">
                <a16:creationId xmlns:a16="http://schemas.microsoft.com/office/drawing/2014/main" id="{45B0A6BE-111D-4166-B0C9-87EA31F88D4A}"/>
              </a:ext>
            </a:extLst>
          </p:cNvPr>
          <p:cNvSpPr txBox="1"/>
          <p:nvPr/>
        </p:nvSpPr>
        <p:spPr>
          <a:xfrm>
            <a:off x="729057" y="3801007"/>
            <a:ext cx="10350581" cy="472245"/>
          </a:xfrm>
          <a:prstGeom prst="rect">
            <a:avLst/>
          </a:prstGeom>
          <a:ln w="12700">
            <a:miter lim="400000"/>
          </a:ln>
          <a:extLst>
            <a:ext uri="{C572A759-6A51-4108-AA02-DFA0A04FC94B}">
              <ma14:wrappingTextBoxFlag xmlns="" xmlns:lc="http://schemas.openxmlformats.org/drawingml/2006/lockedCanva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321457" rtl="0" eaLnBrk="1" fontAlgn="auto" latinLnBrk="0" hangingPunct="1">
              <a:lnSpc>
                <a:spcPct val="100000"/>
              </a:lnSpc>
              <a:spcBef>
                <a:spcPts val="0"/>
              </a:spcBef>
              <a:spcAft>
                <a:spcPts val="0"/>
              </a:spcAft>
              <a:buClrTx/>
              <a:buSzPct val="100000"/>
              <a:buFontTx/>
              <a:buNone/>
              <a:tabLst/>
              <a:defRPr sz="1400" b="0" spc="-28">
                <a:ln w="0" cap="flat">
                  <a:solidFill>
                    <a:srgbClr val="FFFFFF"/>
                  </a:solidFill>
                  <a:prstDash val="solid"/>
                  <a:miter lim="400000"/>
                </a:ln>
                <a:latin typeface="Quicksand"/>
                <a:ea typeface="Quicksand"/>
                <a:cs typeface="Quicksand"/>
                <a:sym typeface="Quicksand"/>
              </a:defRPr>
            </a:pPr>
            <a:endParaRPr kumimoji="0" lang="en-GB" sz="2600" b="0" i="0" u="none" strike="noStrike" kern="1200" cap="none" spc="-28" normalizeH="0" baseline="0" noProof="0">
              <a:ln w="0" cap="flat">
                <a:noFill/>
                <a:prstDash val="solid"/>
                <a:miter lim="400000"/>
              </a:ln>
              <a:solidFill>
                <a:prstClr val="black"/>
              </a:solidFill>
              <a:effectLst/>
              <a:uLnTx/>
              <a:uFillTx/>
              <a:latin typeface="Source Sans Pro" panose="020B0503030403020204" pitchFamily="34" charset="0"/>
              <a:sym typeface="Quicksand"/>
            </a:endParaRPr>
          </a:p>
        </p:txBody>
      </p:sp>
      <p:sp>
        <p:nvSpPr>
          <p:cNvPr id="18" name="TextBox 17">
            <a:extLst>
              <a:ext uri="{FF2B5EF4-FFF2-40B4-BE49-F238E27FC236}">
                <a16:creationId xmlns:a16="http://schemas.microsoft.com/office/drawing/2014/main" id="{4C20B3F4-2D20-4654-AE0D-0E734792F9AD}"/>
              </a:ext>
            </a:extLst>
          </p:cNvPr>
          <p:cNvSpPr txBox="1"/>
          <p:nvPr/>
        </p:nvSpPr>
        <p:spPr>
          <a:xfrm>
            <a:off x="748978" y="2011820"/>
            <a:ext cx="5109369" cy="3816429"/>
          </a:xfrm>
          <a:prstGeom prst="rect">
            <a:avLst/>
          </a:prstGeom>
          <a:noFill/>
        </p:spPr>
        <p:txBody>
          <a:bodyPr wrap="square" lIns="91440" tIns="45720" rIns="91440" bIns="45720" anchor="t">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a:ln>
                  <a:noFill/>
                </a:ln>
                <a:solidFill>
                  <a:prstClr val="black"/>
                </a:solidFill>
                <a:effectLst/>
                <a:uLnTx/>
                <a:uFillTx/>
                <a:latin typeface="Source Sans Pro"/>
                <a:ea typeface="Source Sans Pro"/>
                <a:cs typeface="+mn-cs"/>
              </a:rPr>
              <a:t>Put </a:t>
            </a:r>
            <a:r>
              <a:rPr kumimoji="0" lang="en-GB" sz="2800" b="1" i="0" u="none" strike="noStrike" kern="1200" cap="none" spc="0" normalizeH="0" baseline="0" noProof="0">
                <a:ln>
                  <a:noFill/>
                </a:ln>
                <a:solidFill>
                  <a:srgbClr val="FC9C53"/>
                </a:solidFill>
                <a:effectLst/>
                <a:uLnTx/>
                <a:uFillTx/>
                <a:latin typeface="Source Sans Pro"/>
                <a:ea typeface="Source Sans Pro"/>
                <a:cs typeface="+mn-cs"/>
              </a:rPr>
              <a:t>£3bn back </a:t>
            </a:r>
            <a:r>
              <a:rPr kumimoji="0" lang="en-GB" sz="2800" b="0" i="0" u="none" strike="noStrike" kern="1200" cap="none" spc="0" normalizeH="0" baseline="0" noProof="0">
                <a:ln>
                  <a:noFill/>
                </a:ln>
                <a:solidFill>
                  <a:prstClr val="black"/>
                </a:solidFill>
                <a:effectLst/>
                <a:uLnTx/>
                <a:uFillTx/>
                <a:latin typeface="Source Sans Pro"/>
                <a:ea typeface="Source Sans Pro"/>
                <a:cs typeface="+mn-cs"/>
              </a:rPr>
              <a:t>into the pockets of low paid workers.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a:ln>
                <a:noFill/>
              </a:ln>
              <a:solidFill>
                <a:prstClr val="black"/>
              </a:solidFill>
              <a:effectLst/>
              <a:uLnTx/>
              <a:uFillTx/>
              <a:latin typeface="Source Sans Pro" panose="020B0503030403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a:ln>
                  <a:noFill/>
                </a:ln>
                <a:solidFill>
                  <a:prstClr val="black"/>
                </a:solidFill>
                <a:effectLst/>
                <a:uLnTx/>
                <a:uFillTx/>
                <a:latin typeface="Source Sans Pro"/>
                <a:ea typeface="Source Sans Pro"/>
                <a:cs typeface="+mn-cs"/>
              </a:rPr>
              <a:t>Lifted over </a:t>
            </a:r>
            <a:r>
              <a:rPr kumimoji="0" lang="en-GB" sz="2800" b="1" i="0" u="none" strike="noStrike" kern="1200" cap="none" spc="0" normalizeH="0" baseline="0" noProof="0">
                <a:ln>
                  <a:noFill/>
                </a:ln>
                <a:solidFill>
                  <a:srgbClr val="FC9C53"/>
                </a:solidFill>
                <a:effectLst/>
                <a:uLnTx/>
                <a:uFillTx/>
                <a:latin typeface="Source Sans Pro"/>
                <a:ea typeface="Source Sans Pro"/>
                <a:cs typeface="+mn-cs"/>
              </a:rPr>
              <a:t>460,000 workers </a:t>
            </a:r>
            <a:r>
              <a:rPr kumimoji="0" lang="en-GB" sz="2800" b="0" i="0" u="none" strike="noStrike" kern="1200" cap="none" spc="0" normalizeH="0" baseline="0" noProof="0">
                <a:ln>
                  <a:noFill/>
                </a:ln>
                <a:solidFill>
                  <a:prstClr val="black"/>
                </a:solidFill>
                <a:effectLst/>
                <a:uLnTx/>
                <a:uFillTx/>
                <a:latin typeface="Source Sans Pro"/>
                <a:ea typeface="Source Sans Pro"/>
                <a:cs typeface="+mn-cs"/>
              </a:rPr>
              <a:t>onto the real Living Wage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a:ln>
                <a:noFill/>
              </a:ln>
              <a:solidFill>
                <a:prstClr val="black"/>
              </a:solidFill>
              <a:effectLst/>
              <a:uLnTx/>
              <a:uFillTx/>
              <a:latin typeface="Source Sans Pro" panose="020B0503030403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a:ln>
                  <a:noFill/>
                </a:ln>
                <a:solidFill>
                  <a:prstClr val="black"/>
                </a:solidFill>
                <a:effectLst/>
                <a:uLnTx/>
                <a:uFillTx/>
                <a:latin typeface="Source Sans Pro"/>
                <a:ea typeface="Source Sans Pro"/>
                <a:cs typeface="+mn-cs"/>
              </a:rPr>
              <a:t>Has almost </a:t>
            </a:r>
            <a:r>
              <a:rPr kumimoji="0" lang="en-GB" sz="2800" b="1" i="0" u="none" strike="noStrike" kern="1200" cap="none" spc="0" normalizeH="0" baseline="0" noProof="0">
                <a:ln>
                  <a:noFill/>
                </a:ln>
                <a:solidFill>
                  <a:srgbClr val="FC9C53"/>
                </a:solidFill>
                <a:effectLst/>
                <a:uLnTx/>
                <a:uFillTx/>
                <a:latin typeface="Source Sans Pro"/>
                <a:ea typeface="Source Sans Pro"/>
                <a:cs typeface="+mn-cs"/>
              </a:rPr>
              <a:t>15,000</a:t>
            </a:r>
            <a:r>
              <a:rPr kumimoji="0" lang="en-GB" sz="2800" b="0" i="0" u="none" strike="noStrike" kern="1200" cap="none" spc="0" normalizeH="0" baseline="0" noProof="0">
                <a:ln>
                  <a:noFill/>
                </a:ln>
                <a:solidFill>
                  <a:prstClr val="black"/>
                </a:solidFill>
                <a:effectLst/>
                <a:uLnTx/>
                <a:uFillTx/>
                <a:latin typeface="Source Sans Pro"/>
                <a:ea typeface="Source Sans Pro"/>
                <a:cs typeface="+mn-cs"/>
              </a:rPr>
              <a:t> accredited Living Wage Employers</a:t>
            </a:r>
            <a:endParaRPr kumimoji="0" lang="en-GB" sz="1800" b="1" i="0" u="none" strike="noStrike" kern="1200" cap="none" spc="0" normalizeH="0" baseline="0" noProof="0">
              <a:ln>
                <a:noFill/>
              </a:ln>
              <a:solidFill>
                <a:prstClr val="black"/>
              </a:solidFill>
              <a:effectLst/>
              <a:uLnTx/>
              <a:uFillTx/>
              <a:latin typeface="Source Sans Pro"/>
              <a:ea typeface="Source Sans Pro"/>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Source Sans Pro" panose="020B0503030403020204" pitchFamily="34" charset="0"/>
              <a:ea typeface="+mn-ea"/>
              <a:cs typeface="+mn-cs"/>
            </a:endParaRPr>
          </a:p>
        </p:txBody>
      </p:sp>
      <p:pic>
        <p:nvPicPr>
          <p:cNvPr id="20" name="Picture 19" descr="Shape, arrow&#10;&#10;Description automatically generated">
            <a:extLst>
              <a:ext uri="{FF2B5EF4-FFF2-40B4-BE49-F238E27FC236}">
                <a16:creationId xmlns:a16="http://schemas.microsoft.com/office/drawing/2014/main" id="{C3D4FF50-7F91-41C5-A7D6-9C2E1DE025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3924" y="388734"/>
            <a:ext cx="1437273" cy="1255670"/>
          </a:xfrm>
          <a:prstGeom prst="rect">
            <a:avLst/>
          </a:prstGeom>
        </p:spPr>
      </p:pic>
      <p:pic>
        <p:nvPicPr>
          <p:cNvPr id="5" name="Picture 4" descr="A group of women holding a sign&#10;&#10;Description automatically generated">
            <a:extLst>
              <a:ext uri="{FF2B5EF4-FFF2-40B4-BE49-F238E27FC236}">
                <a16:creationId xmlns:a16="http://schemas.microsoft.com/office/drawing/2014/main" id="{CB925949-CA7B-0B68-205B-33AE9511C4ED}"/>
              </a:ext>
            </a:extLst>
          </p:cNvPr>
          <p:cNvPicPr>
            <a:picLocks noChangeAspect="1"/>
          </p:cNvPicPr>
          <p:nvPr/>
        </p:nvPicPr>
        <p:blipFill rotWithShape="1">
          <a:blip r:embed="rId5">
            <a:extLst>
              <a:ext uri="{28A0092B-C50C-407E-A947-70E740481C1C}">
                <a14:useLocalDpi xmlns:a14="http://schemas.microsoft.com/office/drawing/2010/main" val="0"/>
              </a:ext>
            </a:extLst>
          </a:blip>
          <a:srcRect t="9384"/>
          <a:stretch/>
        </p:blipFill>
        <p:spPr>
          <a:xfrm>
            <a:off x="8136083" y="0"/>
            <a:ext cx="4055916" cy="2445722"/>
          </a:xfrm>
          <a:prstGeom prst="rect">
            <a:avLst/>
          </a:prstGeom>
        </p:spPr>
      </p:pic>
      <p:pic>
        <p:nvPicPr>
          <p:cNvPr id="7" name="Picture 6" descr="A group of people in uniform outside a building&#10;&#10;Description automatically generated">
            <a:extLst>
              <a:ext uri="{FF2B5EF4-FFF2-40B4-BE49-F238E27FC236}">
                <a16:creationId xmlns:a16="http://schemas.microsoft.com/office/drawing/2014/main" id="{C3CF97C1-DF50-E29C-2FC5-23C3543C0A3D}"/>
              </a:ext>
            </a:extLst>
          </p:cNvPr>
          <p:cNvPicPr>
            <a:picLocks noChangeAspect="1"/>
          </p:cNvPicPr>
          <p:nvPr/>
        </p:nvPicPr>
        <p:blipFill rotWithShape="1">
          <a:blip r:embed="rId6">
            <a:extLst>
              <a:ext uri="{28A0092B-C50C-407E-A947-70E740481C1C}">
                <a14:useLocalDpi xmlns:a14="http://schemas.microsoft.com/office/drawing/2010/main" val="0"/>
              </a:ext>
            </a:extLst>
          </a:blip>
          <a:srcRect l="16228" t="32453" r="25722" b="14721"/>
          <a:stretch/>
        </p:blipFill>
        <p:spPr>
          <a:xfrm>
            <a:off x="8136081" y="2389692"/>
            <a:ext cx="4055918" cy="2460658"/>
          </a:xfrm>
          <a:prstGeom prst="rect">
            <a:avLst/>
          </a:prstGeom>
        </p:spPr>
      </p:pic>
      <p:pic>
        <p:nvPicPr>
          <p:cNvPr id="13" name="Picture 12" descr="A person holding a sign in front of a stadium&#10;&#10;Description automatically generated">
            <a:extLst>
              <a:ext uri="{FF2B5EF4-FFF2-40B4-BE49-F238E27FC236}">
                <a16:creationId xmlns:a16="http://schemas.microsoft.com/office/drawing/2014/main" id="{C29DFE0D-6657-D3FE-9A8E-A7232DB178A0}"/>
              </a:ext>
            </a:extLst>
          </p:cNvPr>
          <p:cNvPicPr>
            <a:picLocks noChangeAspect="1"/>
          </p:cNvPicPr>
          <p:nvPr/>
        </p:nvPicPr>
        <p:blipFill rotWithShape="1">
          <a:blip r:embed="rId7">
            <a:extLst>
              <a:ext uri="{28A0092B-C50C-407E-A947-70E740481C1C}">
                <a14:useLocalDpi xmlns:a14="http://schemas.microsoft.com/office/drawing/2010/main" val="0"/>
              </a:ext>
            </a:extLst>
          </a:blip>
          <a:srcRect t="18954" b="1"/>
          <a:stretch/>
        </p:blipFill>
        <p:spPr>
          <a:xfrm>
            <a:off x="8142565" y="4659328"/>
            <a:ext cx="4049435" cy="2194764"/>
          </a:xfrm>
          <a:prstGeom prst="rect">
            <a:avLst/>
          </a:prstGeom>
        </p:spPr>
      </p:pic>
      <p:pic>
        <p:nvPicPr>
          <p:cNvPr id="14" name="Content Placeholder 6" descr="A picture containing drawing&#10;&#10;Description automatically generated">
            <a:extLst>
              <a:ext uri="{FF2B5EF4-FFF2-40B4-BE49-F238E27FC236}">
                <a16:creationId xmlns:a16="http://schemas.microsoft.com/office/drawing/2014/main" id="{125DA893-2728-62DB-670E-62FC8B5A6D90}"/>
              </a:ext>
            </a:extLst>
          </p:cNvPr>
          <p:cNvPicPr>
            <a:picLocks noChangeAspect="1"/>
          </p:cNvPicPr>
          <p:nvPr/>
        </p:nvPicPr>
        <p:blipFill rotWithShape="1">
          <a:blip r:embed="rId8">
            <a:extLst>
              <a:ext uri="{28A0092B-C50C-407E-A947-70E740481C1C}">
                <a14:useLocalDpi xmlns:a14="http://schemas.microsoft.com/office/drawing/2010/main" val="0"/>
              </a:ext>
            </a:extLst>
          </a:blip>
          <a:srcRect l="97236"/>
          <a:stretch/>
        </p:blipFill>
        <p:spPr>
          <a:xfrm>
            <a:off x="8043288" y="0"/>
            <a:ext cx="114603" cy="6858000"/>
          </a:xfrm>
          <a:prstGeom prst="rect">
            <a:avLst/>
          </a:prstGeom>
        </p:spPr>
      </p:pic>
    </p:spTree>
    <p:extLst>
      <p:ext uri="{BB962C8B-B14F-4D97-AF65-F5344CB8AC3E}">
        <p14:creationId xmlns:p14="http://schemas.microsoft.com/office/powerpoint/2010/main" val="26694554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BE0DD47-561F-4759-8ED4-18E83444CAE0}"/>
              </a:ext>
            </a:extLst>
          </p:cNvPr>
          <p:cNvSpPr/>
          <p:nvPr/>
        </p:nvSpPr>
        <p:spPr>
          <a:xfrm>
            <a:off x="263769" y="268355"/>
            <a:ext cx="11570677" cy="6321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803275" marR="0" lvl="0" indent="0" algn="l"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a:ln>
                <a:noFill/>
              </a:ln>
              <a:solidFill>
                <a:prstClr val="black"/>
              </a:solidFill>
              <a:effectLst/>
              <a:uLnTx/>
              <a:uFillTx/>
              <a:latin typeface="Quicksand Book" panose="02070303000000060000" pitchFamily="18" charset="0"/>
              <a:ea typeface="+mn-ea"/>
              <a:cs typeface="+mn-cs"/>
            </a:endParaRPr>
          </a:p>
          <a:p>
            <a:pPr marL="623888"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32C3CA"/>
                </a:solidFill>
                <a:effectLst/>
                <a:uLnTx/>
                <a:uFillTx/>
                <a:latin typeface="Quicksand" panose="00000500000000000000" pitchFamily="2" charset="0"/>
                <a:ea typeface="+mn-ea"/>
                <a:cs typeface="+mn-cs"/>
              </a:rPr>
              <a:t>The Living Wage is good for business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0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Quicksand Book" panose="02070303000000060000"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0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Quicksand Book" panose="02070303000000060000"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0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Quicksand Book" panose="02070303000000060000"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0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Quicksand Book" panose="02070303000000060000"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0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Quicksand Book" panose="02070303000000060000"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0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Quicksand Book" panose="02070303000000060000"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0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Quicksand Book" panose="02070303000000060000"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0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Quicksand Book" panose="02070303000000060000"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0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Quicksand Book" panose="02070303000000060000" pitchFamily="18" charset="0"/>
              <a:ea typeface="+mn-ea"/>
              <a:cs typeface="+mn-cs"/>
            </a:endParaRPr>
          </a:p>
        </p:txBody>
      </p:sp>
      <p:pic>
        <p:nvPicPr>
          <p:cNvPr id="10" name="Picture 9" descr="A picture containing diagram&#10;&#10;Description automatically generated">
            <a:extLst>
              <a:ext uri="{FF2B5EF4-FFF2-40B4-BE49-F238E27FC236}">
                <a16:creationId xmlns:a16="http://schemas.microsoft.com/office/drawing/2014/main" id="{E58CB5CE-DE75-4105-9A66-B5A36F9D09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2908" y="504224"/>
            <a:ext cx="1232220" cy="971972"/>
          </a:xfrm>
          <a:prstGeom prst="rect">
            <a:avLst/>
          </a:prstGeom>
        </p:spPr>
      </p:pic>
      <p:sp>
        <p:nvSpPr>
          <p:cNvPr id="2" name="Rectangle 1">
            <a:extLst>
              <a:ext uri="{FF2B5EF4-FFF2-40B4-BE49-F238E27FC236}">
                <a16:creationId xmlns:a16="http://schemas.microsoft.com/office/drawing/2014/main" id="{FD07D44A-522A-43DD-9B39-9A7AC552E5C3}"/>
              </a:ext>
            </a:extLst>
          </p:cNvPr>
          <p:cNvSpPr/>
          <p:nvPr/>
        </p:nvSpPr>
        <p:spPr>
          <a:xfrm>
            <a:off x="2133600" y="1879600"/>
            <a:ext cx="1511300" cy="9017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diagram of a company's income&#10;&#10;Description automatically generated with medium confidence">
            <a:extLst>
              <a:ext uri="{FF2B5EF4-FFF2-40B4-BE49-F238E27FC236}">
                <a16:creationId xmlns:a16="http://schemas.microsoft.com/office/drawing/2014/main" id="{E4AC5F76-304F-010B-A889-D414648295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792982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7F71BEE0-449F-47EB-A9A8-F38D42B7BEAE}"/>
              </a:ext>
            </a:extLst>
          </p:cNvPr>
          <p:cNvPicPr>
            <a:picLocks noChangeAspect="1"/>
          </p:cNvPicPr>
          <p:nvPr/>
        </p:nvPicPr>
        <p:blipFill rotWithShape="1">
          <a:blip r:embed="rId2">
            <a:extLst>
              <a:ext uri="{28A0092B-C50C-407E-A947-70E740481C1C}">
                <a14:useLocalDpi xmlns:a14="http://schemas.microsoft.com/office/drawing/2010/main" val="0"/>
              </a:ext>
            </a:extLst>
          </a:blip>
          <a:srcRect b="22783"/>
          <a:stretch/>
        </p:blipFill>
        <p:spPr>
          <a:xfrm>
            <a:off x="-29306" y="-20890"/>
            <a:ext cx="12221306" cy="6856718"/>
          </a:xfrm>
          <a:prstGeom prst="rect">
            <a:avLst/>
          </a:prstGeom>
        </p:spPr>
      </p:pic>
      <p:sp>
        <p:nvSpPr>
          <p:cNvPr id="18" name="Rectangle 17">
            <a:extLst>
              <a:ext uri="{FF2B5EF4-FFF2-40B4-BE49-F238E27FC236}">
                <a16:creationId xmlns:a16="http://schemas.microsoft.com/office/drawing/2014/main" id="{AE9B8702-9298-410B-B9B3-1059E9E84A2A}"/>
              </a:ext>
            </a:extLst>
          </p:cNvPr>
          <p:cNvSpPr/>
          <p:nvPr/>
        </p:nvSpPr>
        <p:spPr>
          <a:xfrm>
            <a:off x="0" y="-20890"/>
            <a:ext cx="12192000" cy="687889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000" b="1" i="0" u="none" strike="noStrike" kern="1200" cap="none" spc="0" normalizeH="0" baseline="0" noProof="0">
              <a:ln>
                <a:noFill/>
              </a:ln>
              <a:solidFill>
                <a:prstClr val="black"/>
              </a:solidFill>
              <a:effectLst/>
              <a:uLnTx/>
              <a:uFillTx/>
              <a:latin typeface="Quicksand"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000" b="1" i="0" u="none" strike="noStrike" kern="1200" cap="none" spc="0" normalizeH="0" baseline="0" noProof="0">
              <a:ln>
                <a:noFill/>
              </a:ln>
              <a:solidFill>
                <a:prstClr val="black"/>
              </a:solidFill>
              <a:effectLst/>
              <a:uLnTx/>
              <a:uFillTx/>
              <a:latin typeface="Quicksand"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a:ln>
                  <a:noFill/>
                </a:ln>
                <a:solidFill>
                  <a:srgbClr val="32C3CA"/>
                </a:solidFill>
                <a:effectLst/>
                <a:uLnTx/>
                <a:uFillTx/>
                <a:latin typeface="Quicksand" panose="00000500000000000000" pitchFamily="2" charset="0"/>
                <a:ea typeface="+mn-ea"/>
                <a:cs typeface="+mn-cs"/>
              </a:rPr>
              <a:t>	What is Living Wage Employer accreditation?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000" b="1" i="0" u="none" strike="noStrike" kern="1200" cap="none" spc="0" normalizeH="0" baseline="0" noProof="0">
              <a:ln>
                <a:noFill/>
              </a:ln>
              <a:solidFill>
                <a:prstClr val="black"/>
              </a:solidFill>
              <a:effectLst/>
              <a:uLnTx/>
              <a:uFillTx/>
              <a:latin typeface="Quicksand"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Source Sans Pro" panose="020B0503030403020204" pitchFamily="34" charset="0"/>
                <a:ea typeface="+mn-ea"/>
                <a:cs typeface="+mn-cs"/>
              </a:rPr>
              <a:t>	Mark of a responsible employer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prstClr val="black"/>
              </a:solidFill>
              <a:effectLst/>
              <a:uLnTx/>
              <a:uFillTx/>
              <a:latin typeface="Quicksand" pitchFamily="2" charset="0"/>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Quicksand" pitchFamily="2" charset="0"/>
                <a:ea typeface="+mn-ea"/>
                <a:cs typeface="+mn-cs"/>
              </a:rPr>
              <a:t>	Accredited Living Wage employers commit to: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Quicksand" pitchFamily="2" charset="0"/>
              <a:ea typeface="+mn-ea"/>
              <a:cs typeface="+mn-cs"/>
            </a:endParaRPr>
          </a:p>
          <a:p>
            <a:pPr marL="1371600" marR="0" lvl="2"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800" b="0" i="0" u="none" strike="noStrike" kern="1200" cap="none" spc="0" normalizeH="0" baseline="0" noProof="0">
                <a:ln>
                  <a:noFill/>
                </a:ln>
                <a:solidFill>
                  <a:prstClr val="black"/>
                </a:solidFill>
                <a:effectLst/>
                <a:uLnTx/>
                <a:uFillTx/>
                <a:latin typeface="Quicksand" pitchFamily="2" charset="0"/>
                <a:ea typeface="+mn-ea"/>
                <a:cs typeface="+mn-cs"/>
              </a:rPr>
              <a:t>pay all directly employed staff the Living Wage</a:t>
            </a:r>
          </a:p>
          <a:p>
            <a:pPr marL="1371600" marR="0" lvl="2"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800" b="0" i="0" u="none" strike="noStrike" kern="1200" cap="none" spc="0" normalizeH="0" baseline="0" noProof="0">
                <a:ln>
                  <a:noFill/>
                </a:ln>
                <a:solidFill>
                  <a:prstClr val="black"/>
                </a:solidFill>
                <a:effectLst/>
                <a:uLnTx/>
                <a:uFillTx/>
                <a:latin typeface="Quicksand" pitchFamily="2" charset="0"/>
                <a:ea typeface="+mn-ea"/>
                <a:cs typeface="+mn-cs"/>
              </a:rPr>
              <a:t>having a plan in place to roll the Living Wage out </a:t>
            </a:r>
            <a:br>
              <a:rPr kumimoji="0" lang="en-GB" sz="1800" b="0" i="0" u="none" strike="noStrike" kern="1200" cap="none" spc="0" normalizeH="0" baseline="0" noProof="0">
                <a:ln>
                  <a:noFill/>
                </a:ln>
                <a:solidFill>
                  <a:prstClr val="black"/>
                </a:solidFill>
                <a:effectLst/>
                <a:uLnTx/>
                <a:uFillTx/>
                <a:latin typeface="Quicksand" pitchFamily="2" charset="0"/>
                <a:ea typeface="+mn-ea"/>
                <a:cs typeface="+mn-cs"/>
              </a:rPr>
            </a:br>
            <a:r>
              <a:rPr kumimoji="0" lang="en-GB" sz="1800" b="0" i="0" u="none" strike="noStrike" kern="1200" cap="none" spc="0" normalizeH="0" baseline="0" noProof="0">
                <a:ln>
                  <a:noFill/>
                </a:ln>
                <a:solidFill>
                  <a:prstClr val="black"/>
                </a:solidFill>
                <a:effectLst/>
                <a:uLnTx/>
                <a:uFillTx/>
                <a:latin typeface="Quicksand" pitchFamily="2" charset="0"/>
                <a:ea typeface="+mn-ea"/>
                <a:cs typeface="+mn-cs"/>
              </a:rPr>
              <a:t>across third party contracts as they come up for </a:t>
            </a:r>
            <a:br>
              <a:rPr kumimoji="0" lang="en-GB" sz="1800" b="0" i="0" u="none" strike="noStrike" kern="1200" cap="none" spc="0" normalizeH="0" baseline="0" noProof="0">
                <a:ln>
                  <a:noFill/>
                </a:ln>
                <a:solidFill>
                  <a:prstClr val="black"/>
                </a:solidFill>
                <a:effectLst/>
                <a:uLnTx/>
                <a:uFillTx/>
                <a:latin typeface="Quicksand" pitchFamily="2" charset="0"/>
                <a:ea typeface="+mn-ea"/>
                <a:cs typeface="+mn-cs"/>
              </a:rPr>
            </a:br>
            <a:r>
              <a:rPr kumimoji="0" lang="en-GB" sz="1800" b="0" i="0" u="none" strike="noStrike" kern="1200" cap="none" spc="0" normalizeH="0" baseline="0" noProof="0">
                <a:ln>
                  <a:noFill/>
                </a:ln>
                <a:solidFill>
                  <a:prstClr val="black"/>
                </a:solidFill>
                <a:effectLst/>
                <a:uLnTx/>
                <a:uFillTx/>
                <a:latin typeface="Quicksand" pitchFamily="2" charset="0"/>
                <a:ea typeface="+mn-ea"/>
                <a:cs typeface="+mn-cs"/>
              </a:rPr>
              <a:t>renewal, usually over 2-3 years.</a:t>
            </a:r>
          </a:p>
          <a:p>
            <a:pPr marL="1371600" marR="0" lvl="2"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800" b="0" i="0" u="none" strike="noStrike" kern="1200" cap="none" spc="0" normalizeH="0" baseline="0" noProof="0">
                <a:ln>
                  <a:noFill/>
                </a:ln>
                <a:solidFill>
                  <a:prstClr val="black"/>
                </a:solidFill>
                <a:effectLst/>
                <a:uLnTx/>
                <a:uFillTx/>
                <a:latin typeface="Quicksand" pitchFamily="2" charset="0"/>
                <a:ea typeface="+mn-ea"/>
                <a:cs typeface="+mn-cs"/>
              </a:rPr>
              <a:t>The Living Wage applies to people who deliver </a:t>
            </a:r>
            <a:br>
              <a:rPr kumimoji="0" lang="en-GB" sz="1800" b="0" i="0" u="none" strike="noStrike" kern="1200" cap="none" spc="0" normalizeH="0" baseline="0" noProof="0">
                <a:ln>
                  <a:noFill/>
                </a:ln>
                <a:solidFill>
                  <a:prstClr val="black"/>
                </a:solidFill>
                <a:effectLst/>
                <a:uLnTx/>
                <a:uFillTx/>
                <a:latin typeface="Quicksand" pitchFamily="2" charset="0"/>
                <a:ea typeface="+mn-ea"/>
                <a:cs typeface="+mn-cs"/>
              </a:rPr>
            </a:br>
            <a:r>
              <a:rPr kumimoji="0" lang="en-GB" sz="1800" b="0" i="0" u="none" strike="noStrike" kern="1200" cap="none" spc="0" normalizeH="0" baseline="0" noProof="0">
                <a:ln>
                  <a:noFill/>
                </a:ln>
                <a:solidFill>
                  <a:prstClr val="black"/>
                </a:solidFill>
                <a:effectLst/>
                <a:uLnTx/>
                <a:uFillTx/>
                <a:latin typeface="Quicksand" pitchFamily="2" charset="0"/>
                <a:ea typeface="+mn-ea"/>
                <a:cs typeface="+mn-cs"/>
              </a:rPr>
              <a:t>services on the premises e.g. catering, cleaning, security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000" b="1" i="0" u="none" strike="noStrike" kern="1200" cap="all" spc="0" normalizeH="0" baseline="0" noProof="0">
              <a:ln>
                <a:noFill/>
              </a:ln>
              <a:solidFill>
                <a:prstClr val="black"/>
              </a:solidFill>
              <a:effectLst/>
              <a:uLnTx/>
              <a:uFillTx/>
              <a:latin typeface="Quicksand" panose="02070303000000060000"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000" b="1" i="0" u="none" strike="noStrike" kern="1200" cap="all" spc="0" normalizeH="0" baseline="0" noProof="0">
              <a:ln>
                <a:noFill/>
              </a:ln>
              <a:solidFill>
                <a:prstClr val="black"/>
              </a:solidFill>
              <a:effectLst/>
              <a:uLnTx/>
              <a:uFillTx/>
              <a:latin typeface="Quicksand" panose="02070303000000060000" pitchFamily="18" charset="0"/>
              <a:ea typeface="+mn-ea"/>
              <a:cs typeface="+mn-cs"/>
            </a:endParaRPr>
          </a:p>
        </p:txBody>
      </p:sp>
      <p:sp>
        <p:nvSpPr>
          <p:cNvPr id="5" name="In sed dui elementum, auctor metus nec, malesuada tortor. Fusce nec dapibus magna.…">
            <a:extLst>
              <a:ext uri="{FF2B5EF4-FFF2-40B4-BE49-F238E27FC236}">
                <a16:creationId xmlns:a16="http://schemas.microsoft.com/office/drawing/2014/main" id="{45B0A6BE-111D-4166-B0C9-87EA31F88D4A}"/>
              </a:ext>
            </a:extLst>
          </p:cNvPr>
          <p:cNvSpPr txBox="1"/>
          <p:nvPr/>
        </p:nvSpPr>
        <p:spPr>
          <a:xfrm>
            <a:off x="726127" y="3801006"/>
            <a:ext cx="10350581" cy="4722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marL="0" marR="0" lvl="0" indent="0" algn="l" defTabSz="321457" rtl="0" eaLnBrk="1" fontAlgn="auto" latinLnBrk="0" hangingPunct="1">
              <a:lnSpc>
                <a:spcPct val="100000"/>
              </a:lnSpc>
              <a:spcBef>
                <a:spcPts val="0"/>
              </a:spcBef>
              <a:spcAft>
                <a:spcPts val="0"/>
              </a:spcAft>
              <a:buClrTx/>
              <a:buSzPct val="100000"/>
              <a:buFontTx/>
              <a:buNone/>
              <a:tabLst/>
              <a:defRPr sz="1400" b="0" spc="-28">
                <a:ln w="0" cap="flat">
                  <a:solidFill>
                    <a:srgbClr val="FFFFFF"/>
                  </a:solidFill>
                  <a:prstDash val="solid"/>
                  <a:miter lim="400000"/>
                </a:ln>
                <a:latin typeface="Quicksand"/>
                <a:ea typeface="Quicksand"/>
                <a:cs typeface="Quicksand"/>
                <a:sym typeface="Quicksand"/>
              </a:defRPr>
            </a:pPr>
            <a:endParaRPr kumimoji="0" lang="en-GB" sz="2600" b="0" i="0" u="none" strike="noStrike" kern="1200" cap="none" spc="-28" normalizeH="0" baseline="0" noProof="0">
              <a:ln w="0" cap="flat">
                <a:noFill/>
                <a:prstDash val="solid"/>
                <a:miter lim="400000"/>
              </a:ln>
              <a:solidFill>
                <a:prstClr val="black"/>
              </a:solidFill>
              <a:effectLst/>
              <a:uLnTx/>
              <a:uFillTx/>
              <a:latin typeface="Quicksand"/>
              <a:sym typeface="Quicksand"/>
            </a:endParaRPr>
          </a:p>
        </p:txBody>
      </p:sp>
      <p:pic>
        <p:nvPicPr>
          <p:cNvPr id="6" name="Picture 5" descr="A picture containing diagram&#10;&#10;Description automatically generated">
            <a:extLst>
              <a:ext uri="{FF2B5EF4-FFF2-40B4-BE49-F238E27FC236}">
                <a16:creationId xmlns:a16="http://schemas.microsoft.com/office/drawing/2014/main" id="{283D27F1-5D4F-48AD-BDE4-1DA477EEBC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42908" y="504224"/>
            <a:ext cx="1232220" cy="971972"/>
          </a:xfrm>
          <a:prstGeom prst="rect">
            <a:avLst/>
          </a:prstGeom>
        </p:spPr>
      </p:pic>
      <p:pic>
        <p:nvPicPr>
          <p:cNvPr id="8" name="Picture 7">
            <a:extLst>
              <a:ext uri="{FF2B5EF4-FFF2-40B4-BE49-F238E27FC236}">
                <a16:creationId xmlns:a16="http://schemas.microsoft.com/office/drawing/2014/main" id="{58085346-060F-4750-9D36-78A0776C394F}"/>
              </a:ext>
            </a:extLst>
          </p:cNvPr>
          <p:cNvPicPr>
            <a:picLocks noChangeAspect="1"/>
          </p:cNvPicPr>
          <p:nvPr/>
        </p:nvPicPr>
        <p:blipFill>
          <a:blip r:embed="rId5"/>
          <a:stretch>
            <a:fillRect/>
          </a:stretch>
        </p:blipFill>
        <p:spPr>
          <a:xfrm>
            <a:off x="7895089" y="2349126"/>
            <a:ext cx="3680039" cy="2903759"/>
          </a:xfrm>
          <a:prstGeom prst="rect">
            <a:avLst/>
          </a:prstGeom>
        </p:spPr>
      </p:pic>
    </p:spTree>
    <p:extLst>
      <p:ext uri="{BB962C8B-B14F-4D97-AF65-F5344CB8AC3E}">
        <p14:creationId xmlns:p14="http://schemas.microsoft.com/office/powerpoint/2010/main" val="33920186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E9B8702-9298-410B-B9B3-1059E9E84A2A}"/>
              </a:ext>
            </a:extLst>
          </p:cNvPr>
          <p:cNvSpPr/>
          <p:nvPr/>
        </p:nvSpPr>
        <p:spPr>
          <a:xfrm>
            <a:off x="334108" y="268355"/>
            <a:ext cx="11437945" cy="63212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a:ln>
                  <a:noFill/>
                </a:ln>
                <a:solidFill>
                  <a:srgbClr val="32C3CA"/>
                </a:solidFill>
                <a:effectLst/>
                <a:uLnTx/>
                <a:uFillTx/>
                <a:latin typeface="Quicksand"/>
              </a:rPr>
              <a:t>London Living Wage Grant Support Scheme</a:t>
            </a:r>
            <a:endParaRPr kumimoji="0" lang="en-GB" sz="2600" b="1" i="0" u="none" strike="noStrike" kern="1200" cap="none" spc="0" normalizeH="0" baseline="0" noProof="0">
              <a:ln>
                <a:noFill/>
              </a:ln>
              <a:solidFill>
                <a:prstClr val="black"/>
              </a:solidFill>
              <a:effectLst/>
              <a:uLnTx/>
              <a:uFillTx/>
              <a:latin typeface="Quicksand"/>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600" b="1" i="0" u="none" strike="noStrike" kern="1200" cap="none" spc="0" normalizeH="0" baseline="0" noProof="0">
              <a:ln>
                <a:noFill/>
              </a:ln>
              <a:solidFill>
                <a:prstClr val="black"/>
              </a:solidFill>
              <a:effectLst/>
              <a:uLnTx/>
              <a:uFillTx/>
              <a:latin typeface="Source Sans Pro" panose="020B0503030403020204" pitchFamily="34" charset="0"/>
              <a:ea typeface="+mn-ea"/>
              <a:cs typeface="+mn-cs"/>
            </a:endParaRPr>
          </a:p>
          <a:p>
            <a:pPr>
              <a:spcBef>
                <a:spcPct val="0"/>
              </a:spcBef>
              <a:defRPr/>
            </a:pPr>
            <a:r>
              <a:rPr kumimoji="0" lang="en-GB" sz="2800" b="1" i="0" u="none" strike="noStrike" kern="1200" cap="none" spc="0" normalizeH="0" baseline="0" noProof="0">
                <a:ln>
                  <a:noFill/>
                </a:ln>
                <a:solidFill>
                  <a:prstClr val="black"/>
                </a:solidFill>
                <a:effectLst/>
                <a:uLnTx/>
                <a:uFillTx/>
                <a:latin typeface="Source Sans Pro"/>
                <a:ea typeface="Source Sans Pro"/>
              </a:rPr>
              <a:t>The Royal Borough of Greenwich is </a:t>
            </a:r>
            <a:r>
              <a:rPr lang="en-GB" sz="2800" b="1">
                <a:solidFill>
                  <a:prstClr val="black"/>
                </a:solidFill>
                <a:latin typeface="Source Sans Pro"/>
                <a:ea typeface="Source Sans Pro"/>
              </a:rPr>
              <a:t>offering </a:t>
            </a:r>
            <a:r>
              <a:rPr lang="en-GB" sz="2800">
                <a:solidFill>
                  <a:prstClr val="black"/>
                </a:solidFill>
                <a:latin typeface="Source Sans Pro"/>
                <a:ea typeface="Source Sans Pro"/>
              </a:rPr>
              <a:t>a one-off</a:t>
            </a:r>
            <a:r>
              <a:rPr kumimoji="0" lang="en-GB" sz="2800" b="0" i="0" strike="noStrike" kern="1200" cap="none" spc="0" normalizeH="0" baseline="0" noProof="0">
                <a:ln>
                  <a:noFill/>
                </a:ln>
                <a:solidFill>
                  <a:prstClr val="black"/>
                </a:solidFill>
                <a:effectLst/>
                <a:uLnTx/>
                <a:uFillTx/>
                <a:latin typeface="Source Sans Pro"/>
                <a:ea typeface="Source Sans Pro"/>
              </a:rPr>
              <a:t> grant covering the first 3-years of accreditation </a:t>
            </a:r>
            <a:r>
              <a:rPr lang="en-GB" sz="2800">
                <a:solidFill>
                  <a:prstClr val="black"/>
                </a:solidFill>
                <a:latin typeface="Source Sans Pro"/>
                <a:ea typeface="Source Sans Pro"/>
              </a:rPr>
              <a:t>fees for</a:t>
            </a:r>
            <a:r>
              <a:rPr kumimoji="0" lang="en-GB" sz="2800" b="0" i="0" strike="noStrike" kern="1200" cap="none" spc="0" normalizeH="0" baseline="0" noProof="0">
                <a:ln>
                  <a:noFill/>
                </a:ln>
                <a:solidFill>
                  <a:prstClr val="black"/>
                </a:solidFill>
                <a:effectLst/>
                <a:uLnTx/>
                <a:uFillTx/>
                <a:latin typeface="Source Sans Pro"/>
                <a:ea typeface="Source Sans Pro"/>
                <a:cs typeface="+mn-cs"/>
              </a:rPr>
              <a:t> all newly accrediting organisations with less than </a:t>
            </a:r>
            <a:r>
              <a:rPr lang="en-GB" sz="2800">
                <a:solidFill>
                  <a:prstClr val="black"/>
                </a:solidFill>
                <a:latin typeface="Source Sans Pro"/>
                <a:ea typeface="Source Sans Pro"/>
              </a:rPr>
              <a:t>250</a:t>
            </a:r>
            <a:r>
              <a:rPr kumimoji="0" lang="en-GB" sz="2800" b="0" i="0" strike="noStrike" kern="1200" cap="none" spc="0" normalizeH="0" baseline="0" noProof="0">
                <a:ln>
                  <a:noFill/>
                </a:ln>
                <a:solidFill>
                  <a:prstClr val="black"/>
                </a:solidFill>
                <a:effectLst/>
                <a:uLnTx/>
                <a:uFillTx/>
                <a:latin typeface="Source Sans Pro"/>
                <a:ea typeface="Source Sans Pro"/>
                <a:cs typeface="+mn-cs"/>
              </a:rPr>
              <a:t> employees.</a:t>
            </a:r>
            <a:endParaRPr lang="en-GB" sz="2800">
              <a:solidFill>
                <a:prstClr val="black"/>
              </a:solidFill>
              <a:latin typeface="Calibri" panose="020F0502020204030204"/>
              <a:ea typeface="Calibri"/>
              <a:cs typeface="Calibri"/>
            </a:endParaRPr>
          </a:p>
          <a:p>
            <a:pPr>
              <a:defRPr/>
            </a:pPr>
            <a:endParaRPr lang="en-GB" sz="2800">
              <a:solidFill>
                <a:prstClr val="black"/>
              </a:solidFill>
              <a:latin typeface="Source Sans Pro"/>
              <a:ea typeface="Source Sans Pro"/>
            </a:endParaRPr>
          </a:p>
          <a:p>
            <a:pPr>
              <a:defRPr/>
            </a:pPr>
            <a:r>
              <a:rPr kumimoji="0" lang="en-GB" sz="2800" b="0" i="0" strike="noStrike" kern="1200" cap="none" spc="0" normalizeH="0" baseline="0" noProof="0">
                <a:ln>
                  <a:noFill/>
                </a:ln>
                <a:solidFill>
                  <a:prstClr val="black"/>
                </a:solidFill>
                <a:effectLst/>
                <a:uLnTx/>
                <a:uFillTx/>
                <a:latin typeface="Source Sans Pro"/>
                <a:ea typeface="Source Sans Pro"/>
              </a:rPr>
              <a:t>To access the grant, employers must commit to pay all their directly and sub-contracted</a:t>
            </a:r>
            <a:r>
              <a:rPr lang="en-GB" sz="2800">
                <a:solidFill>
                  <a:prstClr val="black"/>
                </a:solidFill>
                <a:latin typeface="Source Sans Pro"/>
                <a:ea typeface="Source Sans Pro"/>
              </a:rPr>
              <a:t> </a:t>
            </a:r>
            <a:r>
              <a:rPr kumimoji="0" lang="en-GB" sz="2800" b="0" i="0" strike="noStrike" kern="1200" cap="none" spc="0" normalizeH="0" baseline="0" noProof="0">
                <a:ln>
                  <a:noFill/>
                </a:ln>
                <a:solidFill>
                  <a:prstClr val="black"/>
                </a:solidFill>
                <a:effectLst/>
                <a:uLnTx/>
                <a:uFillTx/>
                <a:latin typeface="Source Sans Pro"/>
                <a:ea typeface="Source Sans Pro"/>
              </a:rPr>
              <a:t>staff at least the LLW rate and show their commitment by accrediting through the Living</a:t>
            </a:r>
            <a:r>
              <a:rPr lang="en-GB" sz="2800">
                <a:solidFill>
                  <a:prstClr val="black"/>
                </a:solidFill>
                <a:latin typeface="Source Sans Pro"/>
                <a:ea typeface="Source Sans Pro"/>
              </a:rPr>
              <a:t> </a:t>
            </a:r>
            <a:r>
              <a:rPr kumimoji="0" lang="en-GB" sz="2800" b="0" i="0" strike="noStrike" kern="1200" cap="none" spc="0" normalizeH="0" baseline="0" noProof="0">
                <a:ln>
                  <a:noFill/>
                </a:ln>
                <a:solidFill>
                  <a:prstClr val="black"/>
                </a:solidFill>
                <a:effectLst/>
                <a:uLnTx/>
                <a:uFillTx/>
                <a:latin typeface="Source Sans Pro"/>
                <a:ea typeface="Source Sans Pro"/>
              </a:rPr>
              <a:t>Wage Foundation.</a:t>
            </a:r>
            <a:endParaRPr lang="en-GB" sz="2800">
              <a:solidFill>
                <a:prstClr val="black"/>
              </a:solidFill>
              <a:latin typeface="Source Sans Pro"/>
              <a:ea typeface="Source Sans Pro"/>
              <a:cs typeface="Calibri"/>
            </a:endParaRPr>
          </a:p>
          <a:p>
            <a:pPr>
              <a:defRPr/>
            </a:pPr>
            <a:endParaRPr lang="en-GB" sz="2800">
              <a:solidFill>
                <a:prstClr val="black"/>
              </a:solidFill>
              <a:latin typeface="Source Sans Pro"/>
              <a:ea typeface="Source Sans Pro"/>
            </a:endParaRPr>
          </a:p>
          <a:p>
            <a:pPr>
              <a:defRPr/>
            </a:pPr>
            <a:r>
              <a:rPr lang="en-GB" sz="2800">
                <a:solidFill>
                  <a:prstClr val="black"/>
                </a:solidFill>
                <a:latin typeface="Source Sans Pro"/>
                <a:ea typeface="Source Sans Pro"/>
              </a:rPr>
              <a:t>Once</a:t>
            </a:r>
            <a:r>
              <a:rPr kumimoji="0" lang="en-GB" sz="2800" b="0" i="0" strike="noStrike" kern="1200" cap="none" spc="0" normalizeH="0" baseline="0" noProof="0">
                <a:ln>
                  <a:noFill/>
                </a:ln>
                <a:solidFill>
                  <a:prstClr val="black"/>
                </a:solidFill>
                <a:effectLst/>
                <a:uLnTx/>
                <a:uFillTx/>
                <a:latin typeface="Source Sans Pro"/>
                <a:ea typeface="Source Sans Pro"/>
              </a:rPr>
              <a:t> accredited, complete the Royal Greenwich grant form.</a:t>
            </a:r>
            <a:endParaRPr lang="en-GB" sz="2800">
              <a:solidFill>
                <a:prstClr val="black"/>
              </a:solidFill>
              <a:latin typeface="Source Sans Pro"/>
              <a:ea typeface="Source Sans Pro"/>
            </a:endParaRPr>
          </a:p>
          <a:p>
            <a:pPr>
              <a:defRPr/>
            </a:pPr>
            <a:endParaRPr lang="en-GB" sz="2800">
              <a:solidFill>
                <a:prstClr val="black"/>
              </a:solidFill>
              <a:latin typeface="Source Sans Pro"/>
              <a:ea typeface="Source Sans Pro"/>
            </a:endParaRPr>
          </a:p>
          <a:p>
            <a:pPr>
              <a:defRPr/>
            </a:pPr>
            <a:r>
              <a:rPr lang="en-GB" sz="2800">
                <a:solidFill>
                  <a:prstClr val="black"/>
                </a:solidFill>
                <a:latin typeface="Source Sans Pro"/>
                <a:ea typeface="Source Sans Pro"/>
                <a:hlinkClick r:id="rId4">
                  <a:extLst>
                    <a:ext uri="{A12FA001-AC4F-418D-AE19-62706E023703}">
                      <ahyp:hlinkClr xmlns:ahyp="http://schemas.microsoft.com/office/drawing/2018/hyperlinkcolor" val="tx"/>
                    </a:ext>
                  </a:extLst>
                </a:hlinkClick>
              </a:rPr>
              <a:t>Click here to learn more and complete the grant application form</a:t>
            </a:r>
            <a:endParaRPr lang="en-GB" sz="2800" i="0" strike="noStrike" kern="1200" spc="0" normalizeH="0" baseline="0" noProof="0">
              <a:ln>
                <a:noFill/>
              </a:ln>
              <a:solidFill>
                <a:prstClr val="black"/>
              </a:solidFill>
              <a:effectLst/>
              <a:uLnTx/>
              <a:uFillTx/>
              <a:latin typeface="Source Sans Pro"/>
              <a:ea typeface="Source Sans Pro"/>
            </a:endParaRPr>
          </a:p>
        </p:txBody>
      </p:sp>
      <p:sp>
        <p:nvSpPr>
          <p:cNvPr id="3" name="AutoShape 8" descr="Royal Borough of Greenwich - Wikipedia">
            <a:extLst>
              <a:ext uri="{FF2B5EF4-FFF2-40B4-BE49-F238E27FC236}">
                <a16:creationId xmlns:a16="http://schemas.microsoft.com/office/drawing/2014/main" id="{5B437490-0FB9-2A53-F48C-B1B607963A9F}"/>
              </a:ext>
            </a:extLst>
          </p:cNvPr>
          <p:cNvSpPr>
            <a:spLocks noChangeAspect="1" noChangeArrowheads="1"/>
          </p:cNvSpPr>
          <p:nvPr/>
        </p:nvSpPr>
        <p:spPr bwMode="auto">
          <a:xfrm>
            <a:off x="11450320" y="4126156"/>
            <a:ext cx="68224" cy="6822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16">
            <a:extLst>
              <a:ext uri="{FF2B5EF4-FFF2-40B4-BE49-F238E27FC236}">
                <a16:creationId xmlns:a16="http://schemas.microsoft.com/office/drawing/2014/main" id="{02558E17-3F02-C708-9E59-EF360BAE7207}"/>
              </a:ext>
            </a:extLst>
          </p:cNvPr>
          <p:cNvSpPr>
            <a:spLocks noChangeArrowheads="1"/>
          </p:cNvSpPr>
          <p:nvPr/>
        </p:nvSpPr>
        <p:spPr bwMode="auto">
          <a:xfrm>
            <a:off x="726127" y="554817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17">
            <a:extLst>
              <a:ext uri="{FF2B5EF4-FFF2-40B4-BE49-F238E27FC236}">
                <a16:creationId xmlns:a16="http://schemas.microsoft.com/office/drawing/2014/main" id="{CBBEB0B6-796E-C48C-FBF1-A55F02BD90AB}"/>
              </a:ext>
            </a:extLst>
          </p:cNvPr>
          <p:cNvSpPr>
            <a:spLocks noChangeArrowheads="1"/>
          </p:cNvSpPr>
          <p:nvPr/>
        </p:nvSpPr>
        <p:spPr bwMode="auto">
          <a:xfrm>
            <a:off x="726127" y="583392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100" b="0" i="0" u="none" strike="noStrike" kern="1200" cap="none" spc="0" normalizeH="0" baseline="0" noProof="0">
                <a:ln>
                  <a:noFill/>
                </a:ln>
                <a:solidFill>
                  <a:srgbClr val="0B0C0C"/>
                </a:solidFill>
                <a:effectLst/>
                <a:uLnTx/>
                <a:uFillTx/>
                <a:latin typeface="Arial" panose="020B0604020202020204" pitchFamily="34" charset="0"/>
                <a:ea typeface="Gill Sans MT" panose="020B0502020104020203" pitchFamily="34" charset="0"/>
                <a:cs typeface="Gill Sans MT" panose="020B0502020104020203" pitchFamily="34" charset="0"/>
              </a:rPr>
              <a:t>              </a:t>
            </a:r>
            <a:endParaRPr kumimoji="0" lang="en-GB"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Rectangle 18">
            <a:extLst>
              <a:ext uri="{FF2B5EF4-FFF2-40B4-BE49-F238E27FC236}">
                <a16:creationId xmlns:a16="http://schemas.microsoft.com/office/drawing/2014/main" id="{80AE25C5-26BF-72AF-55AE-C60EAD81376E}"/>
              </a:ext>
            </a:extLst>
          </p:cNvPr>
          <p:cNvSpPr>
            <a:spLocks noChangeArrowheads="1"/>
          </p:cNvSpPr>
          <p:nvPr/>
        </p:nvSpPr>
        <p:spPr bwMode="auto">
          <a:xfrm>
            <a:off x="726127" y="611967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100" b="0" i="0" u="none" strike="noStrike" kern="1200" cap="none" spc="0" normalizeH="0" baseline="0" noProof="0">
                <a:ln>
                  <a:noFill/>
                </a:ln>
                <a:solidFill>
                  <a:srgbClr val="0B0C0C"/>
                </a:solidFill>
                <a:effectLst/>
                <a:uLnTx/>
                <a:uFillTx/>
                <a:latin typeface="Arial" panose="020B0604020202020204" pitchFamily="34" charset="0"/>
                <a:ea typeface="Gill Sans MT" panose="020B0502020104020203" pitchFamily="34" charset="0"/>
                <a:cs typeface="Gill Sans MT" panose="020B0502020104020203" pitchFamily="34" charset="0"/>
              </a:rPr>
              <a:t>             </a:t>
            </a:r>
            <a:endParaRPr kumimoji="0" lang="en-GB"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Rectangle 19">
            <a:extLst>
              <a:ext uri="{FF2B5EF4-FFF2-40B4-BE49-F238E27FC236}">
                <a16:creationId xmlns:a16="http://schemas.microsoft.com/office/drawing/2014/main" id="{D3126581-1CDC-9722-5D9D-098C95B7B105}"/>
              </a:ext>
            </a:extLst>
          </p:cNvPr>
          <p:cNvSpPr>
            <a:spLocks noChangeArrowheads="1"/>
          </p:cNvSpPr>
          <p:nvPr/>
        </p:nvSpPr>
        <p:spPr bwMode="auto">
          <a:xfrm>
            <a:off x="726127" y="648162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6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endParaRPr kumimoji="0" lang="en-GB"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61784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E9B8702-9298-410B-B9B3-1059E9E84A2A}"/>
              </a:ext>
            </a:extLst>
          </p:cNvPr>
          <p:cNvSpPr/>
          <p:nvPr/>
        </p:nvSpPr>
        <p:spPr>
          <a:xfrm>
            <a:off x="334108" y="268355"/>
            <a:ext cx="11437945" cy="63212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000" b="1" i="0" strike="noStrike" kern="1200" spc="0" normalizeH="0" baseline="0" noProof="0">
              <a:ln>
                <a:noFill/>
              </a:ln>
              <a:solidFill>
                <a:srgbClr val="32C3CA"/>
              </a:solidFill>
              <a:effectLst/>
              <a:uLnTx/>
              <a:uFillTx/>
              <a:latin typeface="Quicksand" panose="02070303000000060000"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000" b="1" i="0" u="none" strike="noStrike" kern="1200" cap="all" spc="0" normalizeH="0" baseline="0" noProof="0">
              <a:ln>
                <a:noFill/>
              </a:ln>
              <a:solidFill>
                <a:prstClr val="black"/>
              </a:solidFill>
              <a:effectLst/>
              <a:uLnTx/>
              <a:uFillTx/>
              <a:latin typeface="Quicksand" panose="02070303000000060000" pitchFamily="18" charset="0"/>
              <a:ea typeface="+mn-ea"/>
              <a:cs typeface="+mn-cs"/>
            </a:endParaRPr>
          </a:p>
        </p:txBody>
      </p:sp>
      <p:sp>
        <p:nvSpPr>
          <p:cNvPr id="3" name="AutoShape 8" descr="Royal Borough of Greenwich - Wikipedia">
            <a:extLst>
              <a:ext uri="{FF2B5EF4-FFF2-40B4-BE49-F238E27FC236}">
                <a16:creationId xmlns:a16="http://schemas.microsoft.com/office/drawing/2014/main" id="{5B437490-0FB9-2A53-F48C-B1B607963A9F}"/>
              </a:ext>
            </a:extLst>
          </p:cNvPr>
          <p:cNvSpPr>
            <a:spLocks noChangeAspect="1" noChangeArrowheads="1"/>
          </p:cNvSpPr>
          <p:nvPr/>
        </p:nvSpPr>
        <p:spPr bwMode="auto">
          <a:xfrm>
            <a:off x="11450320" y="4126156"/>
            <a:ext cx="68224" cy="6822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16">
            <a:extLst>
              <a:ext uri="{FF2B5EF4-FFF2-40B4-BE49-F238E27FC236}">
                <a16:creationId xmlns:a16="http://schemas.microsoft.com/office/drawing/2014/main" id="{02558E17-3F02-C708-9E59-EF360BAE7207}"/>
              </a:ext>
            </a:extLst>
          </p:cNvPr>
          <p:cNvSpPr>
            <a:spLocks noChangeArrowheads="1"/>
          </p:cNvSpPr>
          <p:nvPr/>
        </p:nvSpPr>
        <p:spPr bwMode="auto">
          <a:xfrm>
            <a:off x="726127" y="554817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17">
            <a:extLst>
              <a:ext uri="{FF2B5EF4-FFF2-40B4-BE49-F238E27FC236}">
                <a16:creationId xmlns:a16="http://schemas.microsoft.com/office/drawing/2014/main" id="{CBBEB0B6-796E-C48C-FBF1-A55F02BD90AB}"/>
              </a:ext>
            </a:extLst>
          </p:cNvPr>
          <p:cNvSpPr>
            <a:spLocks noChangeArrowheads="1"/>
          </p:cNvSpPr>
          <p:nvPr/>
        </p:nvSpPr>
        <p:spPr bwMode="auto">
          <a:xfrm>
            <a:off x="726127" y="583392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100" b="0" i="0" u="none" strike="noStrike" kern="1200" cap="none" spc="0" normalizeH="0" baseline="0" noProof="0">
                <a:ln>
                  <a:noFill/>
                </a:ln>
                <a:solidFill>
                  <a:srgbClr val="0B0C0C"/>
                </a:solidFill>
                <a:effectLst/>
                <a:uLnTx/>
                <a:uFillTx/>
                <a:latin typeface="Arial" panose="020B0604020202020204" pitchFamily="34" charset="0"/>
                <a:ea typeface="Gill Sans MT" panose="020B0502020104020203" pitchFamily="34" charset="0"/>
                <a:cs typeface="Gill Sans MT" panose="020B0502020104020203" pitchFamily="34" charset="0"/>
              </a:rPr>
              <a:t>              </a:t>
            </a:r>
            <a:endParaRPr kumimoji="0" lang="en-GB"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Rectangle 18">
            <a:extLst>
              <a:ext uri="{FF2B5EF4-FFF2-40B4-BE49-F238E27FC236}">
                <a16:creationId xmlns:a16="http://schemas.microsoft.com/office/drawing/2014/main" id="{80AE25C5-26BF-72AF-55AE-C60EAD81376E}"/>
              </a:ext>
            </a:extLst>
          </p:cNvPr>
          <p:cNvSpPr>
            <a:spLocks noChangeArrowheads="1"/>
          </p:cNvSpPr>
          <p:nvPr/>
        </p:nvSpPr>
        <p:spPr bwMode="auto">
          <a:xfrm>
            <a:off x="726127" y="611967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100" b="0" i="0" u="none" strike="noStrike" kern="1200" cap="none" spc="0" normalizeH="0" baseline="0" noProof="0">
                <a:ln>
                  <a:noFill/>
                </a:ln>
                <a:solidFill>
                  <a:srgbClr val="0B0C0C"/>
                </a:solidFill>
                <a:effectLst/>
                <a:uLnTx/>
                <a:uFillTx/>
                <a:latin typeface="Arial" panose="020B0604020202020204" pitchFamily="34" charset="0"/>
                <a:ea typeface="Gill Sans MT" panose="020B0502020104020203" pitchFamily="34" charset="0"/>
                <a:cs typeface="Gill Sans MT" panose="020B0502020104020203" pitchFamily="34" charset="0"/>
              </a:rPr>
              <a:t>             </a:t>
            </a:r>
            <a:endParaRPr kumimoji="0" lang="en-GB"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Rectangle 19">
            <a:extLst>
              <a:ext uri="{FF2B5EF4-FFF2-40B4-BE49-F238E27FC236}">
                <a16:creationId xmlns:a16="http://schemas.microsoft.com/office/drawing/2014/main" id="{D3126581-1CDC-9722-5D9D-098C95B7B105}"/>
              </a:ext>
            </a:extLst>
          </p:cNvPr>
          <p:cNvSpPr>
            <a:spLocks noChangeArrowheads="1"/>
          </p:cNvSpPr>
          <p:nvPr/>
        </p:nvSpPr>
        <p:spPr bwMode="auto">
          <a:xfrm>
            <a:off x="726127" y="648162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6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endParaRPr kumimoji="0" lang="en-GB"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 name="Picture 1" descr="A group of people standing in a line&#10;&#10;Description automatically generated">
            <a:extLst>
              <a:ext uri="{FF2B5EF4-FFF2-40B4-BE49-F238E27FC236}">
                <a16:creationId xmlns:a16="http://schemas.microsoft.com/office/drawing/2014/main" id="{E3484103-7AD4-308B-40BF-20DCB702A638}"/>
              </a:ext>
            </a:extLst>
          </p:cNvPr>
          <p:cNvPicPr>
            <a:picLocks noChangeAspect="1"/>
          </p:cNvPicPr>
          <p:nvPr/>
        </p:nvPicPr>
        <p:blipFill>
          <a:blip r:embed="rId4"/>
          <a:stretch>
            <a:fillRect/>
          </a:stretch>
        </p:blipFill>
        <p:spPr>
          <a:xfrm>
            <a:off x="3050247" y="-12400"/>
            <a:ext cx="5142603" cy="3389104"/>
          </a:xfrm>
          <a:prstGeom prst="rect">
            <a:avLst/>
          </a:prstGeom>
        </p:spPr>
      </p:pic>
      <p:sp>
        <p:nvSpPr>
          <p:cNvPr id="10" name="TextBox 9">
            <a:extLst>
              <a:ext uri="{FF2B5EF4-FFF2-40B4-BE49-F238E27FC236}">
                <a16:creationId xmlns:a16="http://schemas.microsoft.com/office/drawing/2014/main" id="{4C339EB6-FF9B-BA61-DDC3-55292D899743}"/>
              </a:ext>
            </a:extLst>
          </p:cNvPr>
          <p:cNvSpPr txBox="1"/>
          <p:nvPr/>
        </p:nvSpPr>
        <p:spPr>
          <a:xfrm>
            <a:off x="3516702" y="1403230"/>
            <a:ext cx="4224070"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rgbClr val="FFFFFF"/>
                </a:solidFill>
                <a:latin typeface="Tahoma"/>
                <a:ea typeface="Tahoma"/>
                <a:cs typeface="Tahoma"/>
              </a:rPr>
              <a:t>BECOME A</a:t>
            </a:r>
            <a:r>
              <a:rPr lang="en-US" sz="2800" spc="5">
                <a:solidFill>
                  <a:srgbClr val="FFFFFF"/>
                </a:solidFill>
                <a:latin typeface="Tahoma"/>
                <a:ea typeface="Tahoma"/>
                <a:cs typeface="Tahoma"/>
              </a:rPr>
              <a:t> </a:t>
            </a:r>
            <a:r>
              <a:rPr lang="en-US" sz="2800">
                <a:solidFill>
                  <a:srgbClr val="FFFFFF"/>
                </a:solidFill>
                <a:latin typeface="Tahoma"/>
                <a:ea typeface="Tahoma"/>
                <a:cs typeface="Tahoma"/>
              </a:rPr>
              <a:t>LIVING</a:t>
            </a:r>
            <a:r>
              <a:rPr lang="en-US" sz="2800" spc="-200">
                <a:solidFill>
                  <a:srgbClr val="FFFFFF"/>
                </a:solidFill>
                <a:latin typeface="Tahoma"/>
                <a:ea typeface="Tahoma"/>
                <a:cs typeface="Tahoma"/>
              </a:rPr>
              <a:t> </a:t>
            </a:r>
            <a:r>
              <a:rPr lang="en-US" sz="2800">
                <a:solidFill>
                  <a:srgbClr val="FFFFFF"/>
                </a:solidFill>
                <a:latin typeface="Tahoma"/>
                <a:ea typeface="Tahoma"/>
                <a:cs typeface="Tahoma"/>
              </a:rPr>
              <a:t>WAGE</a:t>
            </a:r>
            <a:r>
              <a:rPr lang="en-US" sz="2800" spc="-200">
                <a:solidFill>
                  <a:srgbClr val="FFFFFF"/>
                </a:solidFill>
                <a:latin typeface="Tahoma"/>
                <a:ea typeface="Tahoma"/>
                <a:cs typeface="Tahoma"/>
              </a:rPr>
              <a:t> </a:t>
            </a:r>
            <a:r>
              <a:rPr lang="en-US" sz="2800">
                <a:solidFill>
                  <a:srgbClr val="FFFFFF"/>
                </a:solidFill>
                <a:latin typeface="Tahoma"/>
                <a:ea typeface="Tahoma"/>
                <a:cs typeface="Tahoma"/>
              </a:rPr>
              <a:t>EMPLOYER AND WE WILL COVER THE COST OF ACCREDITATION</a:t>
            </a:r>
            <a:endParaRPr lang="en-US" sz="2800">
              <a:latin typeface="Tahoma"/>
              <a:ea typeface="Tahoma"/>
              <a:cs typeface="Tahoma"/>
            </a:endParaRPr>
          </a:p>
          <a:p>
            <a:pPr marL="84455"/>
            <a:endParaRPr lang="en-US" sz="2400">
              <a:solidFill>
                <a:srgbClr val="FFFFFF"/>
              </a:solidFill>
              <a:latin typeface="Tahoma"/>
              <a:ea typeface="Tahoma"/>
              <a:cs typeface="Tahoma"/>
            </a:endParaRPr>
          </a:p>
          <a:p>
            <a:pPr marL="84455"/>
            <a:endParaRPr lang="en-US" sz="2400">
              <a:solidFill>
                <a:srgbClr val="FFFFFF"/>
              </a:solidFill>
              <a:latin typeface="Tahoma"/>
              <a:ea typeface="Tahoma"/>
              <a:cs typeface="Tahoma"/>
            </a:endParaRPr>
          </a:p>
        </p:txBody>
      </p:sp>
      <p:sp>
        <p:nvSpPr>
          <p:cNvPr id="11" name="TextBox 10">
            <a:extLst>
              <a:ext uri="{FF2B5EF4-FFF2-40B4-BE49-F238E27FC236}">
                <a16:creationId xmlns:a16="http://schemas.microsoft.com/office/drawing/2014/main" id="{69E23B9A-0D72-5F72-E2BA-2950D21E362E}"/>
              </a:ext>
            </a:extLst>
          </p:cNvPr>
          <p:cNvSpPr txBox="1"/>
          <p:nvPr/>
        </p:nvSpPr>
        <p:spPr>
          <a:xfrm>
            <a:off x="339308" y="3430438"/>
            <a:ext cx="5690557" cy="30931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69850"/>
            <a:r>
              <a:rPr lang="en-US" sz="1700" b="1">
                <a:solidFill>
                  <a:srgbClr val="414042"/>
                </a:solidFill>
                <a:latin typeface="Tahoma"/>
              </a:rPr>
              <a:t>PAYING THE REAL LIVING WAGE IS GOOD FOR</a:t>
            </a:r>
            <a:r>
              <a:rPr lang="en-US" sz="1700" b="1" spc="5">
                <a:solidFill>
                  <a:srgbClr val="414042"/>
                </a:solidFill>
                <a:latin typeface="Tahoma"/>
              </a:rPr>
              <a:t> </a:t>
            </a:r>
            <a:r>
              <a:rPr lang="en-US" sz="1700" b="1">
                <a:solidFill>
                  <a:srgbClr val="414042"/>
                </a:solidFill>
                <a:latin typeface="Tahoma"/>
              </a:rPr>
              <a:t>YOUR</a:t>
            </a:r>
            <a:r>
              <a:rPr lang="en-US" sz="1700" b="1" spc="-70">
                <a:solidFill>
                  <a:srgbClr val="414042"/>
                </a:solidFill>
                <a:latin typeface="Tahoma"/>
              </a:rPr>
              <a:t> </a:t>
            </a:r>
            <a:r>
              <a:rPr lang="en-US" sz="1700" b="1">
                <a:solidFill>
                  <a:srgbClr val="414042"/>
                </a:solidFill>
                <a:latin typeface="Tahoma"/>
              </a:rPr>
              <a:t>EMPLOYEES,</a:t>
            </a:r>
            <a:r>
              <a:rPr lang="en-US" sz="1700" b="1" spc="-70">
                <a:solidFill>
                  <a:srgbClr val="414042"/>
                </a:solidFill>
                <a:latin typeface="Tahoma"/>
              </a:rPr>
              <a:t> </a:t>
            </a:r>
            <a:r>
              <a:rPr lang="en-US" sz="1700" b="1">
                <a:solidFill>
                  <a:srgbClr val="414042"/>
                </a:solidFill>
                <a:latin typeface="Tahoma"/>
              </a:rPr>
              <a:t>YOUR</a:t>
            </a:r>
            <a:r>
              <a:rPr lang="en-US" sz="1700" b="1" spc="-70">
                <a:solidFill>
                  <a:srgbClr val="414042"/>
                </a:solidFill>
                <a:latin typeface="Tahoma"/>
              </a:rPr>
              <a:t> </a:t>
            </a:r>
            <a:r>
              <a:rPr lang="en-US" sz="1700" b="1">
                <a:solidFill>
                  <a:srgbClr val="414042"/>
                </a:solidFill>
                <a:latin typeface="Tahoma"/>
              </a:rPr>
              <a:t>BUSINESS</a:t>
            </a:r>
            <a:r>
              <a:rPr lang="en-US" sz="1700" b="1" spc="-70">
                <a:solidFill>
                  <a:srgbClr val="414042"/>
                </a:solidFill>
                <a:latin typeface="Tahoma"/>
              </a:rPr>
              <a:t> </a:t>
            </a:r>
            <a:r>
              <a:rPr lang="en-US" sz="1700" b="1">
                <a:solidFill>
                  <a:srgbClr val="414042"/>
                </a:solidFill>
                <a:latin typeface="Tahoma"/>
              </a:rPr>
              <a:t>AND</a:t>
            </a:r>
            <a:r>
              <a:rPr lang="en-US" sz="1700" b="1" spc="-70">
                <a:solidFill>
                  <a:srgbClr val="414042"/>
                </a:solidFill>
                <a:latin typeface="Tahoma"/>
              </a:rPr>
              <a:t> </a:t>
            </a:r>
            <a:r>
              <a:rPr lang="en-US" sz="1700" b="1">
                <a:solidFill>
                  <a:srgbClr val="414042"/>
                </a:solidFill>
                <a:latin typeface="Tahoma"/>
              </a:rPr>
              <a:t>SOCIETY.</a:t>
            </a:r>
          </a:p>
          <a:p>
            <a:pPr marL="69850"/>
            <a:r>
              <a:rPr lang="en-US">
                <a:solidFill>
                  <a:srgbClr val="414042"/>
                </a:solidFill>
              </a:rPr>
              <a:t>By</a:t>
            </a:r>
            <a:r>
              <a:rPr lang="en-US" spc="-30">
                <a:solidFill>
                  <a:srgbClr val="414042"/>
                </a:solidFill>
              </a:rPr>
              <a:t> </a:t>
            </a:r>
            <a:r>
              <a:rPr lang="en-US">
                <a:solidFill>
                  <a:srgbClr val="414042"/>
                </a:solidFill>
              </a:rPr>
              <a:t>p</a:t>
            </a:r>
            <a:r>
              <a:rPr lang="en-US" spc="-25">
                <a:solidFill>
                  <a:srgbClr val="414042"/>
                </a:solidFill>
              </a:rPr>
              <a:t>a</a:t>
            </a:r>
            <a:r>
              <a:rPr lang="en-US">
                <a:solidFill>
                  <a:srgbClr val="414042"/>
                </a:solidFill>
              </a:rPr>
              <a:t>ying</a:t>
            </a:r>
            <a:r>
              <a:rPr lang="en-US" spc="-30">
                <a:solidFill>
                  <a:srgbClr val="414042"/>
                </a:solidFill>
              </a:rPr>
              <a:t> </a:t>
            </a:r>
            <a:r>
              <a:rPr lang="en-US">
                <a:solidFill>
                  <a:srgbClr val="414042"/>
                </a:solidFill>
              </a:rPr>
              <a:t>the</a:t>
            </a:r>
            <a:r>
              <a:rPr lang="en-US" spc="-30">
                <a:solidFill>
                  <a:srgbClr val="414042"/>
                </a:solidFill>
              </a:rPr>
              <a:t> </a:t>
            </a:r>
            <a:r>
              <a:rPr lang="en-US" spc="-25">
                <a:solidFill>
                  <a:srgbClr val="414042"/>
                </a:solidFill>
              </a:rPr>
              <a:t>r</a:t>
            </a:r>
            <a:r>
              <a:rPr lang="en-US">
                <a:solidFill>
                  <a:srgbClr val="414042"/>
                </a:solidFill>
              </a:rPr>
              <a:t>eal</a:t>
            </a:r>
            <a:r>
              <a:rPr lang="en-US" spc="-30">
                <a:solidFill>
                  <a:srgbClr val="414042"/>
                </a:solidFill>
              </a:rPr>
              <a:t> </a:t>
            </a:r>
            <a:r>
              <a:rPr lang="en-US">
                <a:solidFill>
                  <a:srgbClr val="414042"/>
                </a:solidFill>
              </a:rPr>
              <a:t>Living</a:t>
            </a:r>
            <a:r>
              <a:rPr lang="en-US" spc="-30">
                <a:solidFill>
                  <a:srgbClr val="414042"/>
                </a:solidFill>
              </a:rPr>
              <a:t> </a:t>
            </a:r>
            <a:r>
              <a:rPr lang="en-US" spc="-65">
                <a:solidFill>
                  <a:srgbClr val="414042"/>
                </a:solidFill>
              </a:rPr>
              <a:t>W</a:t>
            </a:r>
            <a:r>
              <a:rPr lang="en-US">
                <a:solidFill>
                  <a:srgbClr val="414042"/>
                </a:solidFill>
              </a:rPr>
              <a:t>age,</a:t>
            </a:r>
            <a:r>
              <a:rPr lang="en-US" spc="-30">
                <a:solidFill>
                  <a:srgbClr val="414042"/>
                </a:solidFill>
              </a:rPr>
              <a:t> </a:t>
            </a:r>
            <a:r>
              <a:rPr lang="en-US">
                <a:solidFill>
                  <a:srgbClr val="414042"/>
                </a:solidFill>
              </a:rPr>
              <a:t>empl</a:t>
            </a:r>
            <a:r>
              <a:rPr lang="en-US" spc="-25">
                <a:solidFill>
                  <a:srgbClr val="414042"/>
                </a:solidFill>
              </a:rPr>
              <a:t>oy</a:t>
            </a:r>
            <a:r>
              <a:rPr lang="en-US">
                <a:solidFill>
                  <a:srgbClr val="414042"/>
                </a:solidFill>
              </a:rPr>
              <a:t>ers</a:t>
            </a:r>
            <a:r>
              <a:rPr lang="en-US" spc="-30">
                <a:solidFill>
                  <a:srgbClr val="414042"/>
                </a:solidFill>
              </a:rPr>
              <a:t> </a:t>
            </a:r>
            <a:r>
              <a:rPr lang="en-US">
                <a:solidFill>
                  <a:srgbClr val="414042"/>
                </a:solidFill>
              </a:rPr>
              <a:t>a</a:t>
            </a:r>
            <a:r>
              <a:rPr lang="en-US" spc="-25">
                <a:solidFill>
                  <a:srgbClr val="414042"/>
                </a:solidFill>
              </a:rPr>
              <a:t>r</a:t>
            </a:r>
            <a:r>
              <a:rPr lang="en-US">
                <a:solidFill>
                  <a:srgbClr val="414042"/>
                </a:solidFill>
              </a:rPr>
              <a:t>e</a:t>
            </a:r>
            <a:r>
              <a:rPr lang="en-US" spc="-30">
                <a:solidFill>
                  <a:srgbClr val="414042"/>
                </a:solidFill>
              </a:rPr>
              <a:t> </a:t>
            </a:r>
            <a:r>
              <a:rPr lang="en-US">
                <a:solidFill>
                  <a:srgbClr val="414042"/>
                </a:solidFill>
              </a:rPr>
              <a:t>ensuring</a:t>
            </a:r>
            <a:r>
              <a:rPr lang="en-US" spc="-30">
                <a:solidFill>
                  <a:srgbClr val="414042"/>
                </a:solidFill>
              </a:rPr>
              <a:t> </a:t>
            </a:r>
            <a:r>
              <a:rPr lang="en-US">
                <a:solidFill>
                  <a:srgbClr val="414042"/>
                </a:solidFill>
              </a:rPr>
              <a:t>that</a:t>
            </a:r>
            <a:r>
              <a:rPr lang="en-US" spc="-30">
                <a:solidFill>
                  <a:srgbClr val="414042"/>
                </a:solidFill>
              </a:rPr>
              <a:t> </a:t>
            </a:r>
            <a:r>
              <a:rPr lang="en-US">
                <a:solidFill>
                  <a:srgbClr val="414042"/>
                </a:solidFill>
              </a:rPr>
              <a:t>their</a:t>
            </a:r>
            <a:r>
              <a:rPr lang="en-US" spc="-30">
                <a:solidFill>
                  <a:srgbClr val="414042"/>
                </a:solidFill>
              </a:rPr>
              <a:t> </a:t>
            </a:r>
            <a:r>
              <a:rPr lang="en-US" spc="10">
                <a:solidFill>
                  <a:srgbClr val="414042"/>
                </a:solidFill>
              </a:rPr>
              <a:t>s</a:t>
            </a:r>
            <a:r>
              <a:rPr lang="en-US" spc="15">
                <a:solidFill>
                  <a:srgbClr val="414042"/>
                </a:solidFill>
              </a:rPr>
              <a:t>t</a:t>
            </a:r>
            <a:r>
              <a:rPr lang="en-US">
                <a:solidFill>
                  <a:srgbClr val="414042"/>
                </a:solidFill>
              </a:rPr>
              <a:t>aff</a:t>
            </a:r>
            <a:r>
              <a:rPr lang="en-US" spc="-30">
                <a:solidFill>
                  <a:srgbClr val="414042"/>
                </a:solidFill>
              </a:rPr>
              <a:t> </a:t>
            </a:r>
            <a:r>
              <a:rPr lang="en-US">
                <a:solidFill>
                  <a:srgbClr val="414042"/>
                </a:solidFill>
              </a:rPr>
              <a:t>a</a:t>
            </a:r>
            <a:r>
              <a:rPr lang="en-US" spc="-25">
                <a:solidFill>
                  <a:srgbClr val="414042"/>
                </a:solidFill>
              </a:rPr>
              <a:t>r</a:t>
            </a:r>
            <a:r>
              <a:rPr lang="en-US">
                <a:solidFill>
                  <a:srgbClr val="414042"/>
                </a:solidFill>
              </a:rPr>
              <a:t>e</a:t>
            </a:r>
            <a:r>
              <a:rPr lang="en-US" spc="-30">
                <a:solidFill>
                  <a:srgbClr val="414042"/>
                </a:solidFill>
              </a:rPr>
              <a:t> </a:t>
            </a:r>
            <a:r>
              <a:rPr lang="en-US">
                <a:solidFill>
                  <a:srgbClr val="414042"/>
                </a:solidFill>
              </a:rPr>
              <a:t>earning enough</a:t>
            </a:r>
            <a:r>
              <a:rPr lang="en-US" spc="140">
                <a:solidFill>
                  <a:srgbClr val="414042"/>
                </a:solidFill>
              </a:rPr>
              <a:t> </a:t>
            </a:r>
            <a:r>
              <a:rPr lang="en-US">
                <a:solidFill>
                  <a:srgbClr val="414042"/>
                </a:solidFill>
              </a:rPr>
              <a:t>to</a:t>
            </a:r>
            <a:r>
              <a:rPr lang="en-US" spc="140">
                <a:solidFill>
                  <a:srgbClr val="414042"/>
                </a:solidFill>
              </a:rPr>
              <a:t> </a:t>
            </a:r>
            <a:r>
              <a:rPr lang="en-US">
                <a:solidFill>
                  <a:srgbClr val="414042"/>
                </a:solidFill>
              </a:rPr>
              <a:t>live</a:t>
            </a:r>
            <a:r>
              <a:rPr lang="en-US" spc="140">
                <a:solidFill>
                  <a:srgbClr val="414042"/>
                </a:solidFill>
              </a:rPr>
              <a:t> </a:t>
            </a:r>
            <a:r>
              <a:rPr lang="en-US">
                <a:solidFill>
                  <a:srgbClr val="414042"/>
                </a:solidFill>
              </a:rPr>
              <a:t>on.</a:t>
            </a:r>
            <a:r>
              <a:rPr lang="en-US" spc="140">
                <a:solidFill>
                  <a:srgbClr val="414042"/>
                </a:solidFill>
              </a:rPr>
              <a:t> </a:t>
            </a:r>
            <a:r>
              <a:rPr lang="en-US">
                <a:solidFill>
                  <a:srgbClr val="414042"/>
                </a:solidFill>
              </a:rPr>
              <a:t>Gaining</a:t>
            </a:r>
            <a:r>
              <a:rPr lang="en-US" spc="140">
                <a:solidFill>
                  <a:srgbClr val="414042"/>
                </a:solidFill>
              </a:rPr>
              <a:t> </a:t>
            </a:r>
            <a:r>
              <a:rPr lang="en-US">
                <a:solidFill>
                  <a:srgbClr val="414042"/>
                </a:solidFill>
              </a:rPr>
              <a:t>the</a:t>
            </a:r>
            <a:r>
              <a:rPr lang="en-US" spc="140">
                <a:solidFill>
                  <a:srgbClr val="414042"/>
                </a:solidFill>
              </a:rPr>
              <a:t> </a:t>
            </a:r>
            <a:r>
              <a:rPr lang="en-US">
                <a:solidFill>
                  <a:srgbClr val="414042"/>
                </a:solidFill>
              </a:rPr>
              <a:t>Living</a:t>
            </a:r>
            <a:r>
              <a:rPr lang="en-US" spc="140">
                <a:solidFill>
                  <a:srgbClr val="414042"/>
                </a:solidFill>
              </a:rPr>
              <a:t> </a:t>
            </a:r>
            <a:r>
              <a:rPr lang="en-US">
                <a:solidFill>
                  <a:srgbClr val="414042"/>
                </a:solidFill>
              </a:rPr>
              <a:t>Wage</a:t>
            </a:r>
            <a:r>
              <a:rPr lang="en-US" spc="140">
                <a:solidFill>
                  <a:srgbClr val="414042"/>
                </a:solidFill>
              </a:rPr>
              <a:t> </a:t>
            </a:r>
            <a:r>
              <a:rPr lang="en-US">
                <a:solidFill>
                  <a:srgbClr val="414042"/>
                </a:solidFill>
              </a:rPr>
              <a:t>Employer</a:t>
            </a:r>
            <a:r>
              <a:rPr lang="en-US" spc="140">
                <a:solidFill>
                  <a:srgbClr val="414042"/>
                </a:solidFill>
              </a:rPr>
              <a:t> </a:t>
            </a:r>
            <a:r>
              <a:rPr lang="en-US">
                <a:solidFill>
                  <a:srgbClr val="414042"/>
                </a:solidFill>
              </a:rPr>
              <a:t>accreditation</a:t>
            </a:r>
            <a:r>
              <a:rPr lang="en-US" spc="140">
                <a:solidFill>
                  <a:srgbClr val="414042"/>
                </a:solidFill>
              </a:rPr>
              <a:t> </a:t>
            </a:r>
            <a:r>
              <a:rPr lang="en-US">
                <a:solidFill>
                  <a:srgbClr val="414042"/>
                </a:solidFill>
              </a:rPr>
              <a:t>demonstrates</a:t>
            </a:r>
            <a:r>
              <a:rPr lang="en-US" spc="-290">
                <a:solidFill>
                  <a:srgbClr val="414042"/>
                </a:solidFill>
              </a:rPr>
              <a:t> </a:t>
            </a:r>
            <a:r>
              <a:rPr lang="en-US">
                <a:solidFill>
                  <a:srgbClr val="414042"/>
                </a:solidFill>
              </a:rPr>
              <a:t>your commitment to fair pay to your employees, existing and new customers</a:t>
            </a:r>
            <a:r>
              <a:rPr lang="en-US" spc="5">
                <a:solidFill>
                  <a:srgbClr val="414042"/>
                </a:solidFill>
              </a:rPr>
              <a:t> </a:t>
            </a:r>
            <a:r>
              <a:rPr lang="en-US">
                <a:solidFill>
                  <a:srgbClr val="414042"/>
                </a:solidFill>
              </a:rPr>
              <a:t>and potential funders. As a proud Living Wage Employer since 2017, we are</a:t>
            </a:r>
            <a:r>
              <a:rPr lang="en-US" spc="5">
                <a:solidFill>
                  <a:srgbClr val="414042"/>
                </a:solidFill>
              </a:rPr>
              <a:t> </a:t>
            </a:r>
            <a:r>
              <a:rPr lang="en-US" spc="-5">
                <a:solidFill>
                  <a:srgbClr val="414042"/>
                </a:solidFill>
              </a:rPr>
              <a:t>offering grants to cover the cost of </a:t>
            </a:r>
            <a:r>
              <a:rPr lang="en-US">
                <a:solidFill>
                  <a:srgbClr val="414042"/>
                </a:solidFill>
              </a:rPr>
              <a:t>accreditation for three years for businesses</a:t>
            </a:r>
            <a:r>
              <a:rPr lang="en-US" spc="5">
                <a:solidFill>
                  <a:srgbClr val="414042"/>
                </a:solidFill>
              </a:rPr>
              <a:t> </a:t>
            </a:r>
            <a:r>
              <a:rPr lang="en-US">
                <a:solidFill>
                  <a:srgbClr val="414042"/>
                </a:solidFill>
              </a:rPr>
              <a:t>in</a:t>
            </a:r>
            <a:r>
              <a:rPr lang="en-US" spc="-60">
                <a:solidFill>
                  <a:srgbClr val="414042"/>
                </a:solidFill>
              </a:rPr>
              <a:t> </a:t>
            </a:r>
            <a:r>
              <a:rPr lang="en-US">
                <a:solidFill>
                  <a:srgbClr val="414042"/>
                </a:solidFill>
              </a:rPr>
              <a:t>the</a:t>
            </a:r>
            <a:r>
              <a:rPr lang="en-US" spc="-55">
                <a:solidFill>
                  <a:srgbClr val="414042"/>
                </a:solidFill>
              </a:rPr>
              <a:t> </a:t>
            </a:r>
            <a:r>
              <a:rPr lang="en-US">
                <a:solidFill>
                  <a:srgbClr val="414042"/>
                </a:solidFill>
              </a:rPr>
              <a:t>Royal</a:t>
            </a:r>
            <a:r>
              <a:rPr lang="en-US" spc="-60">
                <a:solidFill>
                  <a:srgbClr val="414042"/>
                </a:solidFill>
              </a:rPr>
              <a:t> </a:t>
            </a:r>
            <a:r>
              <a:rPr lang="en-US">
                <a:solidFill>
                  <a:srgbClr val="414042"/>
                </a:solidFill>
              </a:rPr>
              <a:t>Borough</a:t>
            </a:r>
            <a:r>
              <a:rPr lang="en-US" spc="-55">
                <a:solidFill>
                  <a:srgbClr val="414042"/>
                </a:solidFill>
              </a:rPr>
              <a:t> </a:t>
            </a:r>
            <a:r>
              <a:rPr lang="en-US">
                <a:solidFill>
                  <a:srgbClr val="414042"/>
                </a:solidFill>
              </a:rPr>
              <a:t>of</a:t>
            </a:r>
            <a:r>
              <a:rPr lang="en-US" spc="-60">
                <a:solidFill>
                  <a:srgbClr val="414042"/>
                </a:solidFill>
              </a:rPr>
              <a:t> </a:t>
            </a:r>
            <a:r>
              <a:rPr lang="en-US">
                <a:solidFill>
                  <a:srgbClr val="414042"/>
                </a:solidFill>
              </a:rPr>
              <a:t>Greenwich.</a:t>
            </a:r>
            <a:endParaRPr lang="en-US">
              <a:solidFill>
                <a:srgbClr val="414042"/>
              </a:solidFill>
              <a:ea typeface="Calibri"/>
              <a:cs typeface="Calibri"/>
            </a:endParaRPr>
          </a:p>
        </p:txBody>
      </p:sp>
      <p:pic>
        <p:nvPicPr>
          <p:cNvPr id="12" name="Picture 11" descr="A black and orange rectangle with a yellow square&#10;&#10;Description automatically generated">
            <a:extLst>
              <a:ext uri="{FF2B5EF4-FFF2-40B4-BE49-F238E27FC236}">
                <a16:creationId xmlns:a16="http://schemas.microsoft.com/office/drawing/2014/main" id="{D7BC2333-8EF0-252C-D83C-259E5E07C5BF}"/>
              </a:ext>
            </a:extLst>
          </p:cNvPr>
          <p:cNvPicPr>
            <a:picLocks noChangeAspect="1"/>
          </p:cNvPicPr>
          <p:nvPr/>
        </p:nvPicPr>
        <p:blipFill>
          <a:blip r:embed="rId5"/>
          <a:stretch>
            <a:fillRect/>
          </a:stretch>
        </p:blipFill>
        <p:spPr>
          <a:xfrm>
            <a:off x="6088810" y="1398650"/>
            <a:ext cx="5693434" cy="5584704"/>
          </a:xfrm>
          <a:prstGeom prst="rect">
            <a:avLst/>
          </a:prstGeom>
        </p:spPr>
      </p:pic>
      <p:sp>
        <p:nvSpPr>
          <p:cNvPr id="13" name="TextBox 12">
            <a:extLst>
              <a:ext uri="{FF2B5EF4-FFF2-40B4-BE49-F238E27FC236}">
                <a16:creationId xmlns:a16="http://schemas.microsoft.com/office/drawing/2014/main" id="{DCE15147-71FD-E928-96C0-595DDD9920ED}"/>
              </a:ext>
            </a:extLst>
          </p:cNvPr>
          <p:cNvSpPr txBox="1"/>
          <p:nvPr/>
        </p:nvSpPr>
        <p:spPr>
          <a:xfrm>
            <a:off x="6363420" y="3588590"/>
            <a:ext cx="3404556" cy="27853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69850"/>
            <a:r>
              <a:rPr lang="en-US" sz="1600" b="1">
                <a:solidFill>
                  <a:srgbClr val="FFFFFF"/>
                </a:solidFill>
                <a:latin typeface="Tahoma"/>
              </a:rPr>
              <a:t>EMPLOYERS</a:t>
            </a:r>
            <a:r>
              <a:rPr lang="en-US" sz="1600" b="1" spc="15">
                <a:solidFill>
                  <a:srgbClr val="FFFFFF"/>
                </a:solidFill>
                <a:latin typeface="Tahoma"/>
              </a:rPr>
              <a:t> </a:t>
            </a:r>
            <a:r>
              <a:rPr lang="en-US" sz="1600" b="1">
                <a:solidFill>
                  <a:srgbClr val="FFFFFF"/>
                </a:solidFill>
                <a:latin typeface="Tahoma"/>
              </a:rPr>
              <a:t>WHO</a:t>
            </a:r>
            <a:r>
              <a:rPr lang="en-US" sz="1600" b="1" spc="20">
                <a:solidFill>
                  <a:srgbClr val="FFFFFF"/>
                </a:solidFill>
                <a:latin typeface="Tahoma"/>
              </a:rPr>
              <a:t> </a:t>
            </a:r>
            <a:r>
              <a:rPr lang="en-US" sz="1600" b="1">
                <a:solidFill>
                  <a:srgbClr val="FFFFFF"/>
                </a:solidFill>
                <a:latin typeface="Tahoma"/>
              </a:rPr>
              <a:t>PAY</a:t>
            </a:r>
            <a:r>
              <a:rPr lang="en-US" sz="1600" b="1" spc="20">
                <a:solidFill>
                  <a:srgbClr val="FFFFFF"/>
                </a:solidFill>
                <a:latin typeface="Tahoma"/>
              </a:rPr>
              <a:t> </a:t>
            </a:r>
            <a:r>
              <a:rPr lang="en-US" sz="1600" b="1">
                <a:solidFill>
                  <a:srgbClr val="FFFFFF"/>
                </a:solidFill>
                <a:latin typeface="Tahoma"/>
              </a:rPr>
              <a:t>THE</a:t>
            </a:r>
            <a:r>
              <a:rPr lang="en-US" sz="1600" b="1" spc="15">
                <a:solidFill>
                  <a:srgbClr val="FFFFFF"/>
                </a:solidFill>
                <a:latin typeface="Tahoma"/>
              </a:rPr>
              <a:t> </a:t>
            </a:r>
            <a:r>
              <a:rPr lang="en-US" sz="1600" b="1">
                <a:solidFill>
                  <a:srgbClr val="FFFFFF"/>
                </a:solidFill>
                <a:latin typeface="Tahoma"/>
              </a:rPr>
              <a:t>REAL</a:t>
            </a:r>
            <a:r>
              <a:rPr lang="en-US" sz="1600" b="1" spc="20">
                <a:solidFill>
                  <a:srgbClr val="FFFFFF"/>
                </a:solidFill>
                <a:latin typeface="Tahoma"/>
              </a:rPr>
              <a:t> </a:t>
            </a:r>
            <a:r>
              <a:rPr lang="en-US" sz="1600" b="1">
                <a:solidFill>
                  <a:srgbClr val="FFFFFF"/>
                </a:solidFill>
                <a:latin typeface="Tahoma"/>
              </a:rPr>
              <a:t>LIVING</a:t>
            </a:r>
            <a:r>
              <a:rPr lang="en-US" sz="1600" b="1" spc="20">
                <a:solidFill>
                  <a:srgbClr val="FFFFFF"/>
                </a:solidFill>
                <a:latin typeface="Tahoma"/>
              </a:rPr>
              <a:t> </a:t>
            </a:r>
            <a:r>
              <a:rPr lang="en-US" sz="1600" b="1">
                <a:solidFill>
                  <a:srgbClr val="FFFFFF"/>
                </a:solidFill>
                <a:latin typeface="Tahoma"/>
              </a:rPr>
              <a:t>WAGE:</a:t>
            </a:r>
          </a:p>
          <a:p>
            <a:pPr marL="285750" indent="-285750">
              <a:buFont typeface="Arial"/>
              <a:buChar char="•"/>
            </a:pPr>
            <a:r>
              <a:rPr lang="en-US" sz="1300">
                <a:solidFill>
                  <a:srgbClr val="FFFFFF"/>
                </a:solidFill>
              </a:rPr>
              <a:t>see</a:t>
            </a:r>
            <a:r>
              <a:rPr lang="en-US" sz="1300" spc="10">
                <a:solidFill>
                  <a:srgbClr val="FFFFFF"/>
                </a:solidFill>
              </a:rPr>
              <a:t> </a:t>
            </a:r>
            <a:r>
              <a:rPr lang="en-US" sz="1300" b="1">
                <a:solidFill>
                  <a:srgbClr val="FFFFFF"/>
                </a:solidFill>
                <a:latin typeface="Tahoma"/>
              </a:rPr>
              <a:t>reduced</a:t>
            </a:r>
            <a:r>
              <a:rPr lang="en-US" sz="1300" b="1" spc="40">
                <a:solidFill>
                  <a:srgbClr val="FFFFFF"/>
                </a:solidFill>
                <a:latin typeface="Tahoma"/>
              </a:rPr>
              <a:t> </a:t>
            </a:r>
            <a:r>
              <a:rPr lang="en-US" sz="1300" b="1">
                <a:solidFill>
                  <a:srgbClr val="FFFFFF"/>
                </a:solidFill>
                <a:latin typeface="Tahoma"/>
              </a:rPr>
              <a:t>absenteeism</a:t>
            </a:r>
            <a:r>
              <a:rPr lang="en-US" sz="1300" b="1" spc="25">
                <a:solidFill>
                  <a:srgbClr val="FFFFFF"/>
                </a:solidFill>
                <a:latin typeface="Tahoma"/>
              </a:rPr>
              <a:t> </a:t>
            </a:r>
            <a:r>
              <a:rPr lang="en-US" sz="1300">
                <a:solidFill>
                  <a:srgbClr val="FFFFFF"/>
                </a:solidFill>
              </a:rPr>
              <a:t>and</a:t>
            </a:r>
            <a:r>
              <a:rPr lang="en-US" sz="1300" spc="15">
                <a:solidFill>
                  <a:srgbClr val="FFFFFF"/>
                </a:solidFill>
              </a:rPr>
              <a:t> </a:t>
            </a:r>
            <a:r>
              <a:rPr lang="en-US" sz="1300">
                <a:solidFill>
                  <a:srgbClr val="FFFFFF"/>
                </a:solidFill>
              </a:rPr>
              <a:t>sick</a:t>
            </a:r>
            <a:r>
              <a:rPr lang="en-US" sz="1300" spc="10">
                <a:solidFill>
                  <a:srgbClr val="FFFFFF"/>
                </a:solidFill>
              </a:rPr>
              <a:t> </a:t>
            </a:r>
            <a:r>
              <a:rPr lang="en-US" sz="1300">
                <a:solidFill>
                  <a:srgbClr val="FFFFFF"/>
                </a:solidFill>
              </a:rPr>
              <a:t>leave</a:t>
            </a:r>
            <a:endParaRPr lang="en-US" sz="1300">
              <a:solidFill>
                <a:srgbClr val="FFFFFF"/>
              </a:solidFill>
              <a:ea typeface="Calibri"/>
              <a:cs typeface="Calibri"/>
            </a:endParaRPr>
          </a:p>
          <a:p>
            <a:pPr marL="285750" indent="-285750">
              <a:buFont typeface="Arial"/>
              <a:buChar char="•"/>
            </a:pPr>
            <a:r>
              <a:rPr lang="en-US" sz="1300">
                <a:solidFill>
                  <a:srgbClr val="FFFFFF"/>
                </a:solidFill>
              </a:rPr>
              <a:t>receive</a:t>
            </a:r>
            <a:r>
              <a:rPr lang="en-US" sz="1300" spc="50">
                <a:solidFill>
                  <a:srgbClr val="FFFFFF"/>
                </a:solidFill>
              </a:rPr>
              <a:t> </a:t>
            </a:r>
            <a:r>
              <a:rPr lang="en-US" sz="1300">
                <a:solidFill>
                  <a:srgbClr val="FFFFFF"/>
                </a:solidFill>
              </a:rPr>
              <a:t>a</a:t>
            </a:r>
            <a:r>
              <a:rPr lang="en-US" sz="1300" spc="55">
                <a:solidFill>
                  <a:srgbClr val="FFFFFF"/>
                </a:solidFill>
              </a:rPr>
              <a:t> </a:t>
            </a:r>
            <a:r>
              <a:rPr lang="en-US" sz="1300" b="1">
                <a:solidFill>
                  <a:srgbClr val="FFFFFF"/>
                </a:solidFill>
                <a:latin typeface="Tahoma"/>
              </a:rPr>
              <a:t>better</a:t>
            </a:r>
            <a:r>
              <a:rPr lang="en-US" sz="1300" b="1" spc="90">
                <a:solidFill>
                  <a:srgbClr val="FFFFFF"/>
                </a:solidFill>
                <a:latin typeface="Tahoma"/>
              </a:rPr>
              <a:t> </a:t>
            </a:r>
            <a:r>
              <a:rPr lang="en-US" sz="1300" b="1">
                <a:solidFill>
                  <a:srgbClr val="FFFFFF"/>
                </a:solidFill>
                <a:latin typeface="Tahoma"/>
              </a:rPr>
              <a:t>quality</a:t>
            </a:r>
            <a:r>
              <a:rPr lang="en-US" sz="1300" b="1" spc="85">
                <a:solidFill>
                  <a:srgbClr val="FFFFFF"/>
                </a:solidFill>
                <a:latin typeface="Tahoma"/>
              </a:rPr>
              <a:t> </a:t>
            </a:r>
            <a:r>
              <a:rPr lang="en-US" sz="1300" b="1">
                <a:solidFill>
                  <a:srgbClr val="FFFFFF"/>
                </a:solidFill>
                <a:latin typeface="Tahoma"/>
              </a:rPr>
              <a:t>of</a:t>
            </a:r>
            <a:r>
              <a:rPr lang="en-US" sz="1300" b="1" spc="85">
                <a:solidFill>
                  <a:srgbClr val="FFFFFF"/>
                </a:solidFill>
                <a:latin typeface="Tahoma"/>
              </a:rPr>
              <a:t> </a:t>
            </a:r>
            <a:r>
              <a:rPr lang="en-US" sz="1300" b="1">
                <a:solidFill>
                  <a:srgbClr val="FFFFFF"/>
                </a:solidFill>
                <a:latin typeface="Tahoma"/>
              </a:rPr>
              <a:t>applications</a:t>
            </a:r>
            <a:r>
              <a:rPr lang="en-US" sz="1300" b="1" spc="70">
                <a:solidFill>
                  <a:srgbClr val="FFFFFF"/>
                </a:solidFill>
                <a:latin typeface="Tahoma"/>
              </a:rPr>
              <a:t> </a:t>
            </a:r>
            <a:r>
              <a:rPr lang="en-US" sz="1300">
                <a:solidFill>
                  <a:srgbClr val="FFFFFF"/>
                </a:solidFill>
              </a:rPr>
              <a:t>for</a:t>
            </a:r>
            <a:r>
              <a:rPr lang="en-US" sz="1300" spc="55">
                <a:solidFill>
                  <a:srgbClr val="FFFFFF"/>
                </a:solidFill>
              </a:rPr>
              <a:t> </a:t>
            </a:r>
            <a:r>
              <a:rPr lang="en-US" sz="1300">
                <a:solidFill>
                  <a:srgbClr val="FFFFFF"/>
                </a:solidFill>
              </a:rPr>
              <a:t>jobs find</a:t>
            </a:r>
            <a:r>
              <a:rPr lang="en-US" sz="1300" spc="-20">
                <a:solidFill>
                  <a:srgbClr val="FFFFFF"/>
                </a:solidFill>
              </a:rPr>
              <a:t> </a:t>
            </a:r>
            <a:r>
              <a:rPr lang="en-US" sz="1300">
                <a:solidFill>
                  <a:srgbClr val="FFFFFF"/>
                </a:solidFill>
              </a:rPr>
              <a:t>it</a:t>
            </a:r>
            <a:r>
              <a:rPr lang="en-US" sz="1300" spc="-15">
                <a:solidFill>
                  <a:srgbClr val="FFFFFF"/>
                </a:solidFill>
              </a:rPr>
              <a:t> </a:t>
            </a:r>
            <a:r>
              <a:rPr lang="en-US" sz="1300">
                <a:solidFill>
                  <a:srgbClr val="FFFFFF"/>
                </a:solidFill>
              </a:rPr>
              <a:t>easier</a:t>
            </a:r>
            <a:r>
              <a:rPr lang="en-US" sz="1300" spc="-20">
                <a:solidFill>
                  <a:srgbClr val="FFFFFF"/>
                </a:solidFill>
              </a:rPr>
              <a:t> </a:t>
            </a:r>
            <a:r>
              <a:rPr lang="en-US" sz="1300">
                <a:solidFill>
                  <a:srgbClr val="FFFFFF"/>
                </a:solidFill>
              </a:rPr>
              <a:t>to </a:t>
            </a:r>
            <a:r>
              <a:rPr lang="en-US" sz="1300" b="1">
                <a:solidFill>
                  <a:srgbClr val="FFFFFF"/>
                </a:solidFill>
                <a:latin typeface="Tahoma"/>
              </a:rPr>
              <a:t>recruit</a:t>
            </a:r>
            <a:r>
              <a:rPr lang="en-US" sz="1300" b="1" spc="10">
                <a:solidFill>
                  <a:srgbClr val="FFFFFF"/>
                </a:solidFill>
                <a:latin typeface="Tahoma"/>
              </a:rPr>
              <a:t> </a:t>
            </a:r>
            <a:r>
              <a:rPr lang="en-US" sz="1300">
                <a:solidFill>
                  <a:srgbClr val="FFFFFF"/>
                </a:solidFill>
              </a:rPr>
              <a:t>and</a:t>
            </a:r>
            <a:r>
              <a:rPr lang="en-US" sz="1300" spc="-15">
                <a:solidFill>
                  <a:srgbClr val="FFFFFF"/>
                </a:solidFill>
              </a:rPr>
              <a:t> </a:t>
            </a:r>
            <a:r>
              <a:rPr lang="en-US" sz="1300" b="1">
                <a:solidFill>
                  <a:srgbClr val="FFFFFF"/>
                </a:solidFill>
                <a:latin typeface="Tahoma"/>
              </a:rPr>
              <a:t>retain</a:t>
            </a:r>
            <a:r>
              <a:rPr lang="en-US" sz="1300" b="1" spc="10">
                <a:solidFill>
                  <a:srgbClr val="FFFFFF"/>
                </a:solidFill>
                <a:latin typeface="Tahoma"/>
              </a:rPr>
              <a:t> </a:t>
            </a:r>
            <a:r>
              <a:rPr lang="en-US" sz="1300">
                <a:solidFill>
                  <a:srgbClr val="FFFFFF"/>
                </a:solidFill>
              </a:rPr>
              <a:t>staff</a:t>
            </a:r>
            <a:endParaRPr lang="en-US" sz="1300">
              <a:solidFill>
                <a:srgbClr val="FFFFFF"/>
              </a:solidFill>
              <a:ea typeface="Calibri"/>
              <a:cs typeface="Calibri"/>
            </a:endParaRPr>
          </a:p>
          <a:p>
            <a:pPr marL="285750" indent="-285750">
              <a:buFont typeface="Arial"/>
              <a:buChar char="•"/>
            </a:pPr>
            <a:r>
              <a:rPr lang="en-US" sz="1300">
                <a:solidFill>
                  <a:srgbClr val="FFFFFF"/>
                </a:solidFill>
              </a:rPr>
              <a:t>see</a:t>
            </a:r>
            <a:r>
              <a:rPr lang="en-US" sz="1300" spc="75">
                <a:solidFill>
                  <a:srgbClr val="FFFFFF"/>
                </a:solidFill>
              </a:rPr>
              <a:t> </a:t>
            </a:r>
            <a:r>
              <a:rPr lang="en-US" sz="1300">
                <a:solidFill>
                  <a:srgbClr val="FFFFFF"/>
                </a:solidFill>
              </a:rPr>
              <a:t>a</a:t>
            </a:r>
            <a:r>
              <a:rPr lang="en-US" sz="1300" spc="75">
                <a:solidFill>
                  <a:srgbClr val="FFFFFF"/>
                </a:solidFill>
              </a:rPr>
              <a:t> </a:t>
            </a:r>
            <a:r>
              <a:rPr lang="en-US" sz="1300">
                <a:solidFill>
                  <a:srgbClr val="FFFFFF"/>
                </a:solidFill>
              </a:rPr>
              <a:t>huge</a:t>
            </a:r>
            <a:r>
              <a:rPr lang="en-US" sz="1300" spc="75">
                <a:solidFill>
                  <a:srgbClr val="FFFFFF"/>
                </a:solidFill>
              </a:rPr>
              <a:t> </a:t>
            </a:r>
            <a:r>
              <a:rPr lang="en-US" sz="1300">
                <a:solidFill>
                  <a:srgbClr val="FFFFFF"/>
                </a:solidFill>
              </a:rPr>
              <a:t>boost</a:t>
            </a:r>
            <a:r>
              <a:rPr lang="en-US" sz="1300" spc="75">
                <a:solidFill>
                  <a:srgbClr val="FFFFFF"/>
                </a:solidFill>
              </a:rPr>
              <a:t> </a:t>
            </a:r>
            <a:r>
              <a:rPr lang="en-US" sz="1300">
                <a:solidFill>
                  <a:srgbClr val="FFFFFF"/>
                </a:solidFill>
              </a:rPr>
              <a:t>to</a:t>
            </a:r>
            <a:r>
              <a:rPr lang="en-US" sz="1300" spc="75">
                <a:solidFill>
                  <a:srgbClr val="FFFFFF"/>
                </a:solidFill>
              </a:rPr>
              <a:t> </a:t>
            </a:r>
            <a:r>
              <a:rPr lang="en-US" sz="1300" b="1">
                <a:solidFill>
                  <a:srgbClr val="FFFFFF"/>
                </a:solidFill>
                <a:latin typeface="Tahoma"/>
              </a:rPr>
              <a:t>staff</a:t>
            </a:r>
            <a:r>
              <a:rPr lang="en-US" sz="1300" b="1" spc="110">
                <a:solidFill>
                  <a:srgbClr val="FFFFFF"/>
                </a:solidFill>
                <a:latin typeface="Tahoma"/>
              </a:rPr>
              <a:t> </a:t>
            </a:r>
            <a:r>
              <a:rPr lang="en-US" sz="1300" b="1">
                <a:solidFill>
                  <a:srgbClr val="FFFFFF"/>
                </a:solidFill>
                <a:latin typeface="Tahoma"/>
              </a:rPr>
              <a:t>morale</a:t>
            </a:r>
            <a:r>
              <a:rPr lang="en-US" sz="1300" b="1" spc="90">
                <a:solidFill>
                  <a:srgbClr val="FFFFFF"/>
                </a:solidFill>
                <a:latin typeface="Tahoma"/>
              </a:rPr>
              <a:t> </a:t>
            </a:r>
            <a:r>
              <a:rPr lang="en-US" sz="1300">
                <a:solidFill>
                  <a:srgbClr val="FFFFFF"/>
                </a:solidFill>
              </a:rPr>
              <a:t>and</a:t>
            </a:r>
            <a:r>
              <a:rPr lang="en-US" sz="1300" spc="80">
                <a:solidFill>
                  <a:srgbClr val="FFFFFF"/>
                </a:solidFill>
              </a:rPr>
              <a:t> </a:t>
            </a:r>
            <a:r>
              <a:rPr lang="en-US" sz="1300" b="1">
                <a:solidFill>
                  <a:srgbClr val="FFFFFF"/>
                </a:solidFill>
                <a:latin typeface="Tahoma"/>
              </a:rPr>
              <a:t>productivity</a:t>
            </a:r>
            <a:endParaRPr lang="en-US" sz="1300" b="1">
              <a:solidFill>
                <a:srgbClr val="FFFFFF"/>
              </a:solidFill>
              <a:latin typeface="Tahoma"/>
              <a:ea typeface="Tahoma"/>
              <a:cs typeface="Tahoma"/>
            </a:endParaRPr>
          </a:p>
          <a:p>
            <a:pPr marL="285750" indent="-285750">
              <a:buFont typeface="Arial"/>
              <a:buChar char="•"/>
            </a:pPr>
            <a:r>
              <a:rPr lang="en-US" sz="1300">
                <a:solidFill>
                  <a:srgbClr val="FFFFFF"/>
                </a:solidFill>
              </a:rPr>
              <a:t>see</a:t>
            </a:r>
            <a:r>
              <a:rPr lang="en-US" sz="1300" spc="-35">
                <a:solidFill>
                  <a:srgbClr val="FFFFFF"/>
                </a:solidFill>
              </a:rPr>
              <a:t> </a:t>
            </a:r>
            <a:r>
              <a:rPr lang="en-US" sz="1300">
                <a:solidFill>
                  <a:srgbClr val="FFFFFF"/>
                </a:solidFill>
              </a:rPr>
              <a:t>imp</a:t>
            </a:r>
            <a:r>
              <a:rPr lang="en-US" sz="1300" spc="-30">
                <a:solidFill>
                  <a:srgbClr val="FFFFFF"/>
                </a:solidFill>
              </a:rPr>
              <a:t>r</a:t>
            </a:r>
            <a:r>
              <a:rPr lang="en-US" sz="1300" spc="-25">
                <a:solidFill>
                  <a:srgbClr val="FFFFFF"/>
                </a:solidFill>
              </a:rPr>
              <a:t>ov</a:t>
            </a:r>
            <a:r>
              <a:rPr lang="en-US" sz="1300">
                <a:solidFill>
                  <a:srgbClr val="FFFFFF"/>
                </a:solidFill>
              </a:rPr>
              <a:t>ed</a:t>
            </a:r>
            <a:r>
              <a:rPr lang="en-US" sz="1300" spc="-35">
                <a:solidFill>
                  <a:srgbClr val="FFFFFF"/>
                </a:solidFill>
              </a:rPr>
              <a:t> </a:t>
            </a:r>
            <a:r>
              <a:rPr lang="en-US" sz="1300" b="1">
                <a:solidFill>
                  <a:srgbClr val="FFFFFF"/>
                </a:solidFill>
                <a:latin typeface="Tahoma"/>
              </a:rPr>
              <a:t>br</a:t>
            </a:r>
            <a:r>
              <a:rPr lang="en-US" sz="1300" b="1" spc="15">
                <a:solidFill>
                  <a:srgbClr val="FFFFFF"/>
                </a:solidFill>
                <a:latin typeface="Tahoma"/>
              </a:rPr>
              <a:t>a</a:t>
            </a:r>
            <a:r>
              <a:rPr lang="en-US" sz="1300" b="1">
                <a:solidFill>
                  <a:srgbClr val="FFFFFF"/>
                </a:solidFill>
                <a:latin typeface="Tahoma"/>
              </a:rPr>
              <a:t>nd</a:t>
            </a:r>
            <a:r>
              <a:rPr lang="en-US" sz="1300" b="1" spc="-5">
                <a:solidFill>
                  <a:srgbClr val="FFFFFF"/>
                </a:solidFill>
                <a:latin typeface="Tahoma"/>
              </a:rPr>
              <a:t> </a:t>
            </a:r>
            <a:r>
              <a:rPr lang="en-US" sz="1300" b="1">
                <a:solidFill>
                  <a:srgbClr val="FFFFFF"/>
                </a:solidFill>
                <a:latin typeface="Tahoma"/>
              </a:rPr>
              <a:t>aw</a:t>
            </a:r>
            <a:r>
              <a:rPr lang="en-US" sz="1300" b="1" spc="15">
                <a:solidFill>
                  <a:srgbClr val="FFFFFF"/>
                </a:solidFill>
                <a:latin typeface="Tahoma"/>
              </a:rPr>
              <a:t>a</a:t>
            </a:r>
            <a:r>
              <a:rPr lang="en-US" sz="1300" b="1" spc="-30">
                <a:solidFill>
                  <a:srgbClr val="FFFFFF"/>
                </a:solidFill>
                <a:latin typeface="Tahoma"/>
              </a:rPr>
              <a:t>r</a:t>
            </a:r>
            <a:r>
              <a:rPr lang="en-US" sz="1300" b="1">
                <a:solidFill>
                  <a:srgbClr val="FFFFFF"/>
                </a:solidFill>
                <a:latin typeface="Tahoma"/>
              </a:rPr>
              <a:t>eness</a:t>
            </a:r>
            <a:r>
              <a:rPr lang="en-US" sz="1300">
                <a:solidFill>
                  <a:srgbClr val="FFFFFF"/>
                </a:solidFill>
              </a:rPr>
              <a:t>.</a:t>
            </a:r>
            <a:endParaRPr lang="en-US" sz="1300">
              <a:solidFill>
                <a:srgbClr val="FFFFFF"/>
              </a:solidFill>
              <a:ea typeface="Calibri"/>
              <a:cs typeface="Calibri"/>
            </a:endParaRPr>
          </a:p>
          <a:p>
            <a:pPr marL="285750" indent="-285750">
              <a:buFont typeface="Arial"/>
              <a:buChar char="•"/>
            </a:pPr>
            <a:r>
              <a:rPr lang="en-US" sz="1300">
                <a:solidFill>
                  <a:srgbClr val="FFFFFF"/>
                </a:solidFill>
              </a:rPr>
              <a:t>secure</a:t>
            </a:r>
            <a:r>
              <a:rPr lang="en-US" sz="1300" spc="90">
                <a:solidFill>
                  <a:srgbClr val="FFFFFF"/>
                </a:solidFill>
              </a:rPr>
              <a:t> </a:t>
            </a:r>
            <a:r>
              <a:rPr lang="en-US" sz="1300">
                <a:solidFill>
                  <a:srgbClr val="FFFFFF"/>
                </a:solidFill>
              </a:rPr>
              <a:t>more</a:t>
            </a:r>
            <a:r>
              <a:rPr lang="en-US" sz="1300" spc="90">
                <a:solidFill>
                  <a:srgbClr val="FFFFFF"/>
                </a:solidFill>
              </a:rPr>
              <a:t> </a:t>
            </a:r>
            <a:r>
              <a:rPr lang="en-US" sz="1300" b="1">
                <a:solidFill>
                  <a:srgbClr val="FFFFFF"/>
                </a:solidFill>
                <a:latin typeface="Tahoma"/>
              </a:rPr>
              <a:t>contracts</a:t>
            </a:r>
            <a:r>
              <a:rPr lang="en-US" sz="1300" b="1" spc="130">
                <a:solidFill>
                  <a:srgbClr val="FFFFFF"/>
                </a:solidFill>
                <a:latin typeface="Tahoma"/>
              </a:rPr>
              <a:t> </a:t>
            </a:r>
            <a:r>
              <a:rPr lang="en-US" sz="1300" b="1">
                <a:solidFill>
                  <a:srgbClr val="FFFFFF"/>
                </a:solidFill>
                <a:latin typeface="Tahoma"/>
              </a:rPr>
              <a:t>and</a:t>
            </a:r>
            <a:r>
              <a:rPr lang="en-US" sz="1300" b="1" spc="125">
                <a:solidFill>
                  <a:srgbClr val="FFFFFF"/>
                </a:solidFill>
                <a:latin typeface="Tahoma"/>
              </a:rPr>
              <a:t> </a:t>
            </a:r>
            <a:r>
              <a:rPr lang="en-US" sz="1300" b="1">
                <a:solidFill>
                  <a:srgbClr val="FFFFFF"/>
                </a:solidFill>
                <a:latin typeface="Tahoma"/>
              </a:rPr>
              <a:t>funding</a:t>
            </a:r>
            <a:endParaRPr lang="en-US" sz="1300" b="1">
              <a:solidFill>
                <a:srgbClr val="FFFFFF"/>
              </a:solidFill>
              <a:latin typeface="Tahoma"/>
              <a:ea typeface="Tahoma"/>
              <a:cs typeface="Tahoma"/>
            </a:endParaRPr>
          </a:p>
          <a:p>
            <a:pPr marL="285750" indent="-285750">
              <a:buFont typeface="Arial"/>
              <a:buChar char="•"/>
            </a:pPr>
            <a:r>
              <a:rPr lang="en-US" sz="1300" b="1">
                <a:solidFill>
                  <a:srgbClr val="FFFFFF"/>
                </a:solidFill>
                <a:latin typeface="Tahoma"/>
              </a:rPr>
              <a:t>94%</a:t>
            </a:r>
            <a:r>
              <a:rPr lang="en-US" sz="1300" b="1" spc="80">
                <a:solidFill>
                  <a:srgbClr val="FFFFFF"/>
                </a:solidFill>
                <a:latin typeface="Tahoma"/>
              </a:rPr>
              <a:t> </a:t>
            </a:r>
            <a:r>
              <a:rPr lang="en-US" sz="1300">
                <a:solidFill>
                  <a:srgbClr val="FFFFFF"/>
                </a:solidFill>
              </a:rPr>
              <a:t>of</a:t>
            </a:r>
            <a:r>
              <a:rPr lang="en-US" sz="1300" spc="70">
                <a:solidFill>
                  <a:srgbClr val="FFFFFF"/>
                </a:solidFill>
              </a:rPr>
              <a:t> </a:t>
            </a:r>
            <a:r>
              <a:rPr lang="en-US" sz="1300">
                <a:solidFill>
                  <a:srgbClr val="FFFFFF"/>
                </a:solidFill>
              </a:rPr>
              <a:t>businesses</a:t>
            </a:r>
            <a:r>
              <a:rPr lang="en-US" sz="1300" spc="70">
                <a:solidFill>
                  <a:srgbClr val="FFFFFF"/>
                </a:solidFill>
              </a:rPr>
              <a:t> </a:t>
            </a:r>
            <a:r>
              <a:rPr lang="en-US" sz="1300">
                <a:solidFill>
                  <a:srgbClr val="FFFFFF"/>
                </a:solidFill>
              </a:rPr>
              <a:t>surveyed</a:t>
            </a:r>
            <a:r>
              <a:rPr lang="en-US" sz="1300" spc="70">
                <a:solidFill>
                  <a:srgbClr val="FFFFFF"/>
                </a:solidFill>
              </a:rPr>
              <a:t> </a:t>
            </a:r>
            <a:r>
              <a:rPr lang="en-US" sz="1300">
                <a:solidFill>
                  <a:srgbClr val="FFFFFF"/>
                </a:solidFill>
              </a:rPr>
              <a:t>benefitted</a:t>
            </a:r>
            <a:r>
              <a:rPr lang="en-US" sz="1300" spc="70">
                <a:solidFill>
                  <a:srgbClr val="FFFFFF"/>
                </a:solidFill>
              </a:rPr>
              <a:t> </a:t>
            </a:r>
            <a:r>
              <a:rPr lang="en-US" sz="1300">
                <a:solidFill>
                  <a:srgbClr val="FFFFFF"/>
                </a:solidFill>
              </a:rPr>
              <a:t>from</a:t>
            </a:r>
            <a:r>
              <a:rPr lang="en-US" sz="1300" spc="70">
                <a:solidFill>
                  <a:srgbClr val="FFFFFF"/>
                </a:solidFill>
              </a:rPr>
              <a:t> </a:t>
            </a:r>
            <a:r>
              <a:rPr lang="en-US" sz="1300">
                <a:solidFill>
                  <a:srgbClr val="FFFFFF"/>
                </a:solidFill>
              </a:rPr>
              <a:t>accreditation</a:t>
            </a:r>
            <a:endParaRPr lang="en-US" sz="1300">
              <a:solidFill>
                <a:srgbClr val="FFFFFF"/>
              </a:solidFill>
              <a:ea typeface="Calibri"/>
              <a:cs typeface="Calibri"/>
            </a:endParaRPr>
          </a:p>
        </p:txBody>
      </p:sp>
      <p:sp>
        <p:nvSpPr>
          <p:cNvPr id="14" name="TextBox 13">
            <a:extLst>
              <a:ext uri="{FF2B5EF4-FFF2-40B4-BE49-F238E27FC236}">
                <a16:creationId xmlns:a16="http://schemas.microsoft.com/office/drawing/2014/main" id="{4BBE6A83-84BC-BF9C-B2E6-F7E66CC4428B}"/>
              </a:ext>
            </a:extLst>
          </p:cNvPr>
          <p:cNvSpPr txBox="1"/>
          <p:nvPr/>
        </p:nvSpPr>
        <p:spPr>
          <a:xfrm>
            <a:off x="9756476" y="4767532"/>
            <a:ext cx="1779917"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69850"/>
            <a:r>
              <a:rPr lang="en-US" sz="1600">
                <a:solidFill>
                  <a:srgbClr val="231F20"/>
                </a:solidFill>
              </a:rPr>
              <a:t>Are you ready to join more</a:t>
            </a:r>
            <a:r>
              <a:rPr lang="en-US" sz="1600" spc="5">
                <a:solidFill>
                  <a:srgbClr val="231F20"/>
                </a:solidFill>
              </a:rPr>
              <a:t> </a:t>
            </a:r>
            <a:r>
              <a:rPr lang="en-US" sz="1600" spc="-10">
                <a:solidFill>
                  <a:srgbClr val="231F20"/>
                </a:solidFill>
              </a:rPr>
              <a:t>than</a:t>
            </a:r>
            <a:r>
              <a:rPr lang="en-US" sz="1600" spc="-60">
                <a:solidFill>
                  <a:srgbClr val="231F20"/>
                </a:solidFill>
              </a:rPr>
              <a:t> </a:t>
            </a:r>
            <a:r>
              <a:rPr lang="en-US" sz="1600" b="1" spc="-10">
                <a:solidFill>
                  <a:srgbClr val="231F20"/>
                </a:solidFill>
                <a:latin typeface="Tahoma"/>
              </a:rPr>
              <a:t>14,000</a:t>
            </a:r>
            <a:r>
              <a:rPr lang="en-US" sz="1600" b="1" spc="-35">
                <a:solidFill>
                  <a:srgbClr val="231F20"/>
                </a:solidFill>
                <a:latin typeface="Tahoma"/>
              </a:rPr>
              <a:t> </a:t>
            </a:r>
            <a:r>
              <a:rPr lang="en-US" sz="1600" b="1" spc="-5">
                <a:solidFill>
                  <a:srgbClr val="231F20"/>
                </a:solidFill>
                <a:latin typeface="Tahoma"/>
              </a:rPr>
              <a:t>UK</a:t>
            </a:r>
            <a:r>
              <a:rPr lang="en-US" sz="1600" b="1" spc="-35">
                <a:solidFill>
                  <a:srgbClr val="231F20"/>
                </a:solidFill>
                <a:latin typeface="Tahoma"/>
              </a:rPr>
              <a:t> </a:t>
            </a:r>
            <a:r>
              <a:rPr lang="en-US" sz="1600" b="1" spc="-5">
                <a:solidFill>
                  <a:srgbClr val="231F20"/>
                </a:solidFill>
                <a:latin typeface="Tahoma"/>
              </a:rPr>
              <a:t>employers</a:t>
            </a:r>
            <a:r>
              <a:rPr lang="en-US" sz="1600" b="1" spc="-345">
                <a:solidFill>
                  <a:srgbClr val="231F20"/>
                </a:solidFill>
                <a:latin typeface="Tahoma"/>
              </a:rPr>
              <a:t> </a:t>
            </a:r>
            <a:r>
              <a:rPr lang="en-US" sz="1600">
                <a:solidFill>
                  <a:srgbClr val="231F20"/>
                </a:solidFill>
              </a:rPr>
              <a:t>who are accredited Living</a:t>
            </a:r>
            <a:r>
              <a:rPr lang="en-US" sz="1600" spc="5">
                <a:solidFill>
                  <a:srgbClr val="231F20"/>
                </a:solidFill>
              </a:rPr>
              <a:t> </a:t>
            </a:r>
            <a:r>
              <a:rPr lang="en-US" sz="1600">
                <a:solidFill>
                  <a:srgbClr val="231F20"/>
                </a:solidFill>
              </a:rPr>
              <a:t>Wage</a:t>
            </a:r>
            <a:r>
              <a:rPr lang="en-US" sz="1600" spc="-70">
                <a:solidFill>
                  <a:srgbClr val="231F20"/>
                </a:solidFill>
              </a:rPr>
              <a:t> </a:t>
            </a:r>
            <a:r>
              <a:rPr lang="en-US" sz="1600">
                <a:solidFill>
                  <a:srgbClr val="231F20"/>
                </a:solidFill>
              </a:rPr>
              <a:t>Employers?</a:t>
            </a:r>
            <a:endParaRPr lang="en-US" sz="1600">
              <a:solidFill>
                <a:srgbClr val="231F20"/>
              </a:solidFill>
              <a:ea typeface="Calibri"/>
              <a:cs typeface="Calibri"/>
            </a:endParaRPr>
          </a:p>
        </p:txBody>
      </p:sp>
      <p:sp>
        <p:nvSpPr>
          <p:cNvPr id="15" name="TextBox 14">
            <a:extLst>
              <a:ext uri="{FF2B5EF4-FFF2-40B4-BE49-F238E27FC236}">
                <a16:creationId xmlns:a16="http://schemas.microsoft.com/office/drawing/2014/main" id="{9515C6CB-D33D-C1C0-F3C1-E4E16938CFED}"/>
              </a:ext>
            </a:extLst>
          </p:cNvPr>
          <p:cNvSpPr txBox="1"/>
          <p:nvPr/>
        </p:nvSpPr>
        <p:spPr>
          <a:xfrm>
            <a:off x="10389078" y="1719535"/>
            <a:ext cx="1132940"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41300"/>
            <a:r>
              <a:rPr lang="en-US" sz="2000" b="1">
                <a:solidFill>
                  <a:srgbClr val="FFFFFF"/>
                </a:solidFill>
                <a:ea typeface="Calibri"/>
                <a:cs typeface="Calibri"/>
                <a:hlinkClick r:id="rId6"/>
              </a:rPr>
              <a:t>Click here to find out more</a:t>
            </a:r>
            <a:endParaRPr lang="en-US" sz="2000" b="1">
              <a:solidFill>
                <a:srgbClr val="FFFFFF"/>
              </a:solidFill>
              <a:ea typeface="Calibri"/>
              <a:cs typeface="Calibri"/>
            </a:endParaRPr>
          </a:p>
        </p:txBody>
      </p:sp>
    </p:spTree>
    <p:extLst>
      <p:ext uri="{BB962C8B-B14F-4D97-AF65-F5344CB8AC3E}">
        <p14:creationId xmlns:p14="http://schemas.microsoft.com/office/powerpoint/2010/main" val="39512438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32C3CA"/>
        </a:solidFill>
        <a:effectLst/>
      </p:bgPr>
    </p:bg>
    <p:spTree>
      <p:nvGrpSpPr>
        <p:cNvPr id="1" name=""/>
        <p:cNvGrpSpPr/>
        <p:nvPr/>
      </p:nvGrpSpPr>
      <p:grpSpPr>
        <a:xfrm>
          <a:off x="0" y="0"/>
          <a:ext cx="0" cy="0"/>
          <a:chOff x="0" y="0"/>
          <a:chExt cx="0" cy="0"/>
        </a:xfrm>
      </p:grpSpPr>
      <p:pic>
        <p:nvPicPr>
          <p:cNvPr id="123" name="LWW_Assets_PatternShapes-09.png" descr="LWW_Assets_PatternShapes-09.png"/>
          <p:cNvPicPr>
            <a:picLocks noChangeAspect="1"/>
          </p:cNvPicPr>
          <p:nvPr/>
        </p:nvPicPr>
        <p:blipFill>
          <a:blip r:embed="rId3"/>
          <a:stretch>
            <a:fillRect/>
          </a:stretch>
        </p:blipFill>
        <p:spPr>
          <a:xfrm>
            <a:off x="5863550" y="4561174"/>
            <a:ext cx="6865763" cy="6858001"/>
          </a:xfrm>
          <a:prstGeom prst="rect">
            <a:avLst/>
          </a:prstGeom>
          <a:ln w="12700">
            <a:miter lim="400000"/>
          </a:ln>
        </p:spPr>
      </p:pic>
      <p:grpSp>
        <p:nvGrpSpPr>
          <p:cNvPr id="3" name="Group 2">
            <a:extLst>
              <a:ext uri="{FF2B5EF4-FFF2-40B4-BE49-F238E27FC236}">
                <a16:creationId xmlns:a16="http://schemas.microsoft.com/office/drawing/2014/main" id="{B0F03435-D39E-4CF6-A8E8-F7C252116836}"/>
              </a:ext>
            </a:extLst>
          </p:cNvPr>
          <p:cNvGrpSpPr/>
          <p:nvPr/>
        </p:nvGrpSpPr>
        <p:grpSpPr>
          <a:xfrm>
            <a:off x="-7316506" y="-2206383"/>
            <a:ext cx="23094177" cy="12936815"/>
            <a:chOff x="-7316506" y="-2206383"/>
            <a:chExt cx="23094177" cy="12936815"/>
          </a:xfrm>
        </p:grpSpPr>
        <p:pic>
          <p:nvPicPr>
            <p:cNvPr id="122" name="LWW_Assets_PatternShapes-11.png" descr="LWW_Assets_PatternShapes-11.png"/>
            <p:cNvPicPr>
              <a:picLocks noChangeAspect="1"/>
            </p:cNvPicPr>
            <p:nvPr/>
          </p:nvPicPr>
          <p:blipFill>
            <a:blip r:embed="rId4"/>
            <a:stretch>
              <a:fillRect/>
            </a:stretch>
          </p:blipFill>
          <p:spPr>
            <a:xfrm>
              <a:off x="6633670" y="-1734255"/>
              <a:ext cx="9144001" cy="5996280"/>
            </a:xfrm>
            <a:prstGeom prst="rect">
              <a:avLst/>
            </a:prstGeom>
            <a:ln w="12700">
              <a:miter lim="400000"/>
            </a:ln>
          </p:spPr>
        </p:pic>
        <p:pic>
          <p:nvPicPr>
            <p:cNvPr id="124" name="LWW_Assets_PatternShapes-08.png" descr="LWW_Assets_PatternShapes-08.png"/>
            <p:cNvPicPr>
              <a:picLocks noChangeAspect="1"/>
            </p:cNvPicPr>
            <p:nvPr/>
          </p:nvPicPr>
          <p:blipFill>
            <a:blip r:embed="rId5"/>
            <a:stretch>
              <a:fillRect/>
            </a:stretch>
          </p:blipFill>
          <p:spPr>
            <a:xfrm>
              <a:off x="-7316506" y="-2206383"/>
              <a:ext cx="10800406" cy="12936815"/>
            </a:xfrm>
            <a:prstGeom prst="rect">
              <a:avLst/>
            </a:prstGeom>
            <a:ln w="12700">
              <a:miter lim="400000"/>
            </a:ln>
          </p:spPr>
        </p:pic>
      </p:grpSp>
      <p:sp>
        <p:nvSpPr>
          <p:cNvPr id="8" name="Lorem ipsum dolor sit amet,  consectetur adipiscing elit.   In sed dui elementum, auctor metus nec, malesuada tortor. Fusce nec dapibus magna. Aliquam vulputate libero eu ex posuere, ut facilisis quam condimentum. Praesent mattis auctor ligula, at ultricies dolor fermentum quis. Integer tincidunt enim id libero facilisis luctus. Vivamus tempus diam libero, ac ultricies lacus porta ut. Suspendisse dictum ipsum tellus, quis varius libero interdum a.   Donec semper nisi leo, ac dictum mi fringilla at. Sed elit lectus, lacinia eget orci pulvinar, pharetra placerat metus. Cras sit amet est in velit accumsan finibus sit amet sed metus. Donec congue neque at justo maximus, vitae finibus risus consectetur. Suspendisse at finibus ante.">
            <a:extLst>
              <a:ext uri="{FF2B5EF4-FFF2-40B4-BE49-F238E27FC236}">
                <a16:creationId xmlns:a16="http://schemas.microsoft.com/office/drawing/2014/main" id="{E77C6D1C-2EFC-48C7-8A20-D4A13414FF97}"/>
              </a:ext>
            </a:extLst>
          </p:cNvPr>
          <p:cNvSpPr txBox="1"/>
          <p:nvPr/>
        </p:nvSpPr>
        <p:spPr>
          <a:xfrm>
            <a:off x="0" y="457099"/>
            <a:ext cx="12192000" cy="333424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sz="1400" b="0" spc="-28">
                <a:ln w="0" cap="flat">
                  <a:solidFill>
                    <a:srgbClr val="FFFFFF"/>
                  </a:solidFill>
                  <a:prstDash val="solid"/>
                  <a:miter lim="400000"/>
                </a:ln>
                <a:latin typeface="Quicksand"/>
                <a:ea typeface="Quicksand"/>
                <a:cs typeface="Quicksand"/>
                <a:sym typeface="Quicksand"/>
              </a:defRPr>
            </a:pPr>
            <a:endParaRPr kumimoji="0" lang="en-GB" sz="4200" b="1" i="0" u="none" strike="noStrike" kern="1200" cap="none" spc="0" normalizeH="0" baseline="0" noProof="0">
              <a:ln w="0" cap="flat">
                <a:noFill/>
                <a:prstDash val="solid"/>
                <a:miter lim="400000"/>
              </a:ln>
              <a:solidFill>
                <a:prstClr val="white"/>
              </a:solidFill>
              <a:effectLst/>
              <a:uLnTx/>
              <a:uFillTx/>
              <a:latin typeface="Quicksand" panose="02070303000000060000" pitchFamily="18" charset="0"/>
              <a:sym typeface="Quicksand"/>
            </a:endParaRPr>
          </a:p>
          <a:p>
            <a:pPr marL="0" marR="0" lvl="0" indent="0" algn="ctr" defTabSz="457200" rtl="0" eaLnBrk="1" fontAlgn="auto" latinLnBrk="0" hangingPunct="1">
              <a:lnSpc>
                <a:spcPct val="100000"/>
              </a:lnSpc>
              <a:spcBef>
                <a:spcPts val="0"/>
              </a:spcBef>
              <a:spcAft>
                <a:spcPts val="0"/>
              </a:spcAft>
              <a:buClrTx/>
              <a:buSzTx/>
              <a:buFontTx/>
              <a:buNone/>
              <a:tabLst/>
              <a:defRPr sz="1400" b="0" spc="-28">
                <a:ln w="0" cap="flat">
                  <a:solidFill>
                    <a:srgbClr val="FFFFFF"/>
                  </a:solidFill>
                  <a:prstDash val="solid"/>
                  <a:miter lim="400000"/>
                </a:ln>
                <a:latin typeface="Quicksand"/>
                <a:ea typeface="Quicksand"/>
                <a:cs typeface="Quicksand"/>
                <a:sym typeface="Quicksand"/>
              </a:defRPr>
            </a:pPr>
            <a:endParaRPr kumimoji="0" lang="en-GB" sz="4200" b="1" i="0" u="none" strike="noStrike" kern="1200" cap="none" spc="-28" normalizeH="0" baseline="0" noProof="0">
              <a:ln w="0" cap="flat">
                <a:noFill/>
                <a:prstDash val="solid"/>
                <a:miter lim="400000"/>
              </a:ln>
              <a:solidFill>
                <a:prstClr val="white"/>
              </a:solidFill>
              <a:effectLst/>
              <a:uLnTx/>
              <a:uFillTx/>
              <a:latin typeface="Quicksand" panose="02070303000000060000" pitchFamily="18" charset="0"/>
              <a:sym typeface="Quicksand"/>
            </a:endParaRPr>
          </a:p>
          <a:p>
            <a:pPr marL="0" marR="0" lvl="0" indent="0" algn="ctr" defTabSz="457200" rtl="0" eaLnBrk="1" fontAlgn="auto" latinLnBrk="0" hangingPunct="1">
              <a:lnSpc>
                <a:spcPct val="100000"/>
              </a:lnSpc>
              <a:spcBef>
                <a:spcPts val="0"/>
              </a:spcBef>
              <a:spcAft>
                <a:spcPts val="0"/>
              </a:spcAft>
              <a:buClrTx/>
              <a:buSzTx/>
              <a:buFontTx/>
              <a:buNone/>
              <a:tabLst/>
              <a:defRPr sz="1400" b="0" spc="-28">
                <a:ln w="0" cap="flat">
                  <a:solidFill>
                    <a:srgbClr val="FFFFFF"/>
                  </a:solidFill>
                  <a:prstDash val="solid"/>
                  <a:miter lim="400000"/>
                </a:ln>
                <a:latin typeface="Quicksand"/>
                <a:ea typeface="Quicksand"/>
                <a:cs typeface="Quicksand"/>
                <a:sym typeface="Quicksand"/>
              </a:defRPr>
            </a:pPr>
            <a:endParaRPr kumimoji="0" lang="en-GB" sz="4200" b="1" i="0" u="none" strike="noStrike" kern="1200" cap="none" spc="0" normalizeH="0" baseline="0" noProof="0">
              <a:ln w="0" cap="flat">
                <a:noFill/>
                <a:prstDash val="solid"/>
                <a:miter lim="400000"/>
              </a:ln>
              <a:solidFill>
                <a:prstClr val="white"/>
              </a:solidFill>
              <a:effectLst/>
              <a:uLnTx/>
              <a:uFillTx/>
              <a:latin typeface="Quicksand" panose="02070303000000060000" pitchFamily="18" charset="0"/>
              <a:sym typeface="Quicksand"/>
            </a:endParaRPr>
          </a:p>
          <a:p>
            <a:pPr marL="0" marR="0" lvl="0" indent="0" algn="ctr" defTabSz="457200" rtl="0" eaLnBrk="1" fontAlgn="auto" latinLnBrk="0" hangingPunct="1">
              <a:lnSpc>
                <a:spcPct val="100000"/>
              </a:lnSpc>
              <a:spcBef>
                <a:spcPts val="0"/>
              </a:spcBef>
              <a:spcAft>
                <a:spcPts val="0"/>
              </a:spcAft>
              <a:buClrTx/>
              <a:buSzTx/>
              <a:buFontTx/>
              <a:buNone/>
              <a:tabLst/>
              <a:defRPr sz="1400" b="0" spc="-28">
                <a:ln w="0" cap="flat">
                  <a:solidFill>
                    <a:srgbClr val="FFFFFF"/>
                  </a:solidFill>
                  <a:prstDash val="solid"/>
                  <a:miter lim="400000"/>
                </a:ln>
                <a:latin typeface="Quicksand"/>
                <a:ea typeface="Quicksand"/>
                <a:cs typeface="Quicksand"/>
                <a:sym typeface="Quicksand"/>
              </a:defRPr>
            </a:pPr>
            <a:endParaRPr kumimoji="0" lang="en-GB" sz="4200" b="1" i="0" u="none" strike="noStrike" kern="1200" cap="none" spc="-28" normalizeH="0" baseline="0" noProof="0">
              <a:ln w="0" cap="flat">
                <a:noFill/>
                <a:prstDash val="solid"/>
                <a:miter lim="400000"/>
              </a:ln>
              <a:solidFill>
                <a:prstClr val="white"/>
              </a:solidFill>
              <a:effectLst/>
              <a:uLnTx/>
              <a:uFillTx/>
              <a:latin typeface="Quicksand" panose="02070303000000060000" pitchFamily="18" charset="0"/>
              <a:sym typeface="Quicksand"/>
            </a:endParaRPr>
          </a:p>
          <a:p>
            <a:pPr marL="0" marR="0" lvl="0" indent="0" algn="ctr" defTabSz="457200" rtl="0" eaLnBrk="1" fontAlgn="auto" latinLnBrk="0" hangingPunct="1">
              <a:lnSpc>
                <a:spcPct val="100000"/>
              </a:lnSpc>
              <a:spcBef>
                <a:spcPts val="0"/>
              </a:spcBef>
              <a:spcAft>
                <a:spcPts val="0"/>
              </a:spcAft>
              <a:buClrTx/>
              <a:buSzTx/>
              <a:buFontTx/>
              <a:buNone/>
              <a:tabLst/>
              <a:defRPr sz="1400" b="0" spc="-28">
                <a:ln w="0" cap="flat">
                  <a:solidFill>
                    <a:srgbClr val="FFFFFF"/>
                  </a:solidFill>
                  <a:prstDash val="solid"/>
                  <a:miter lim="400000"/>
                </a:ln>
                <a:latin typeface="Quicksand"/>
                <a:ea typeface="Quicksand"/>
                <a:cs typeface="Quicksand"/>
                <a:sym typeface="Quicksand"/>
              </a:defRPr>
            </a:pPr>
            <a:r>
              <a:rPr kumimoji="0" lang="en-GB" sz="4200" b="1" i="0" u="none" strike="noStrike" kern="1200" cap="none" spc="0" normalizeH="0" baseline="0" noProof="0">
                <a:ln w="0" cap="flat">
                  <a:noFill/>
                  <a:prstDash val="solid"/>
                  <a:miter lim="400000"/>
                </a:ln>
                <a:solidFill>
                  <a:prstClr val="white"/>
                </a:solidFill>
                <a:effectLst/>
                <a:uLnTx/>
                <a:uFillTx/>
                <a:latin typeface="Quicksand" panose="02070303000000060000" pitchFamily="18" charset="0"/>
                <a:sym typeface="Quicksand"/>
              </a:rPr>
              <a:t>Thank you!</a:t>
            </a:r>
            <a:endParaRPr kumimoji="0" lang="en-GB" sz="4200" b="1" i="0" u="none" strike="noStrike" kern="1200" cap="none" spc="-28" normalizeH="0" baseline="0" noProof="0">
              <a:ln w="0" cap="flat">
                <a:noFill/>
                <a:prstDash val="solid"/>
                <a:miter lim="400000"/>
              </a:ln>
              <a:solidFill>
                <a:prstClr val="white"/>
              </a:solidFill>
              <a:effectLst/>
              <a:uLnTx/>
              <a:uFillTx/>
              <a:latin typeface="Quicksand" panose="02070303000000060000" pitchFamily="18" charset="0"/>
              <a:sym typeface="Quicksand"/>
            </a:endParaRPr>
          </a:p>
        </p:txBody>
      </p:sp>
      <p:pic>
        <p:nvPicPr>
          <p:cNvPr id="10" name="Picture 9" descr="A picture containing diagram&#10;&#10;Description automatically generated">
            <a:extLst>
              <a:ext uri="{FF2B5EF4-FFF2-40B4-BE49-F238E27FC236}">
                <a16:creationId xmlns:a16="http://schemas.microsoft.com/office/drawing/2014/main" id="{8F36D7B4-4B63-498C-B4C7-656F32CFE4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42908" y="504224"/>
            <a:ext cx="1232220" cy="971972"/>
          </a:xfrm>
          <a:prstGeom prst="rect">
            <a:avLst/>
          </a:prstGeom>
        </p:spPr>
      </p:pic>
      <p:sp>
        <p:nvSpPr>
          <p:cNvPr id="12" name="Content Placeholder 2">
            <a:extLst>
              <a:ext uri="{FF2B5EF4-FFF2-40B4-BE49-F238E27FC236}">
                <a16:creationId xmlns:a16="http://schemas.microsoft.com/office/drawing/2014/main" id="{AAF63AEA-EE3B-48DB-AFCE-015F9FCB02A4}"/>
              </a:ext>
            </a:extLst>
          </p:cNvPr>
          <p:cNvSpPr txBox="1">
            <a:spLocks/>
          </p:cNvSpPr>
          <p:nvPr/>
        </p:nvSpPr>
        <p:spPr>
          <a:xfrm>
            <a:off x="838200" y="2714267"/>
            <a:ext cx="10515600" cy="252743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400" b="0" i="0" u="none" strike="noStrike" kern="1200" cap="none" spc="0" normalizeH="0" baseline="0" noProof="0">
              <a:ln>
                <a:noFill/>
              </a:ln>
              <a:solidFill>
                <a:prstClr val="black"/>
              </a:solidFill>
              <a:effectLst/>
              <a:uLnTx/>
              <a:uFillTx/>
              <a:latin typeface="Quicksand" panose="02070303000000060000" pitchFamily="18" charset="0"/>
              <a:ea typeface="+mn-ea"/>
              <a:cs typeface="+mn-cs"/>
            </a:endParaRPr>
          </a:p>
        </p:txBody>
      </p:sp>
    </p:spTree>
    <p:extLst>
      <p:ext uri="{BB962C8B-B14F-4D97-AF65-F5344CB8AC3E}">
        <p14:creationId xmlns:p14="http://schemas.microsoft.com/office/powerpoint/2010/main" val="18726199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ADE87-B3D0-16C8-FF3D-1F673F2482EC}"/>
              </a:ext>
            </a:extLst>
          </p:cNvPr>
          <p:cNvSpPr>
            <a:spLocks noGrp="1"/>
          </p:cNvSpPr>
          <p:nvPr>
            <p:ph type="title"/>
          </p:nvPr>
        </p:nvSpPr>
        <p:spPr>
          <a:xfrm>
            <a:off x="914400" y="297873"/>
            <a:ext cx="10363200" cy="958273"/>
          </a:xfrm>
        </p:spPr>
        <p:txBody>
          <a:bodyPr/>
          <a:lstStyle/>
          <a:p>
            <a:r>
              <a:rPr lang="en-US">
                <a:cs typeface="Arial"/>
              </a:rPr>
              <a:t>RBG The Business Team </a:t>
            </a:r>
            <a:endParaRPr lang="en-US"/>
          </a:p>
        </p:txBody>
      </p:sp>
      <p:sp>
        <p:nvSpPr>
          <p:cNvPr id="3" name="Content Placeholder 2">
            <a:extLst>
              <a:ext uri="{FF2B5EF4-FFF2-40B4-BE49-F238E27FC236}">
                <a16:creationId xmlns:a16="http://schemas.microsoft.com/office/drawing/2014/main" id="{1FEDBDB7-7121-E7EA-D7DE-F4D3087A03D9}"/>
              </a:ext>
            </a:extLst>
          </p:cNvPr>
          <p:cNvSpPr>
            <a:spLocks noGrp="1"/>
          </p:cNvSpPr>
          <p:nvPr>
            <p:ph idx="1"/>
          </p:nvPr>
        </p:nvSpPr>
        <p:spPr>
          <a:xfrm>
            <a:off x="660400" y="1147781"/>
            <a:ext cx="10998200" cy="4430983"/>
          </a:xfrm>
        </p:spPr>
        <p:txBody>
          <a:bodyPr/>
          <a:lstStyle/>
          <a:p>
            <a:pPr>
              <a:buFont typeface="Wingdings"/>
              <a:buChar char="•"/>
            </a:pPr>
            <a:r>
              <a:rPr lang="en-US" sz="1400">
                <a:latin typeface="Arial"/>
                <a:ea typeface="Verdana"/>
                <a:cs typeface="Calibri"/>
              </a:rPr>
              <a:t>The Business Team, working alongside the Royal Borough's Business Support network (including those listed below) provides the Royal Borough of Greenwich's primary point of contact for aspiring entrepreneurs, start-ups, existing businesses and relocating businesses seeking to access available business support.</a:t>
            </a:r>
            <a:endParaRPr lang="en-US" sz="1400">
              <a:latin typeface="Arial"/>
              <a:ea typeface="Calibri"/>
              <a:cs typeface="Arial"/>
            </a:endParaRPr>
          </a:p>
          <a:p>
            <a:pPr>
              <a:buFont typeface="Wingdings"/>
              <a:buChar char="•"/>
            </a:pPr>
            <a:r>
              <a:rPr lang="en-US" sz="1400">
                <a:latin typeface="Arial"/>
                <a:ea typeface="Calibri"/>
                <a:cs typeface="Calibri"/>
              </a:rPr>
              <a:t>The key priorities of the Team are to : </a:t>
            </a:r>
            <a:endParaRPr lang="en-US" sz="1400">
              <a:latin typeface="Arial"/>
              <a:cs typeface="Arial"/>
            </a:endParaRPr>
          </a:p>
          <a:p>
            <a:pPr marL="0" indent="0">
              <a:buNone/>
            </a:pPr>
            <a:r>
              <a:rPr lang="en-US" sz="1400">
                <a:cs typeface="Arial"/>
              </a:rPr>
              <a:t>   1. Develop innovative actions and mechanisms to support enterprise and growth</a:t>
            </a:r>
          </a:p>
          <a:p>
            <a:pPr marL="0" indent="0">
              <a:buNone/>
            </a:pPr>
            <a:r>
              <a:rPr lang="en-US" sz="1400">
                <a:cs typeface="Arial"/>
              </a:rPr>
              <a:t>   2. Create the conditions for business growth </a:t>
            </a:r>
          </a:p>
          <a:p>
            <a:pPr marL="0" indent="0">
              <a:buNone/>
            </a:pPr>
            <a:r>
              <a:rPr lang="en-US" sz="1400">
                <a:cs typeface="Arial"/>
              </a:rPr>
              <a:t>   3. Co-ordinate available business support provision  </a:t>
            </a:r>
          </a:p>
          <a:p>
            <a:pPr marL="0" indent="0">
              <a:buNone/>
            </a:pPr>
            <a:r>
              <a:rPr lang="en-US" sz="1400">
                <a:cs typeface="Arial"/>
              </a:rPr>
              <a:t>   4. Secure benefit for new and existing local business from major development</a:t>
            </a:r>
          </a:p>
          <a:p>
            <a:r>
              <a:rPr lang="en-US" sz="1400">
                <a:cs typeface="Arial"/>
              </a:rPr>
              <a:t>Beyond sister Services within the Council, we work in partnership with a wide range of external partners such as the South East London Chamber of Commerce, the FSB, enterprise agencies, the HE/FE sector, traders’ associations, developers and private sector business support providers to develop innovative mechanisms to support businesses to thrive. Working together, through the Greenwich Business Support Partnership, we seek to create the best environment to start up, grow, attract and retain businesses in the borough</a:t>
            </a:r>
          </a:p>
          <a:p>
            <a:r>
              <a:rPr lang="en-US" sz="1400">
                <a:cs typeface="Arial"/>
              </a:rPr>
              <a:t>Working closely with Grow London Local, the team provides a signposting / referral service to make Greenwich residents and businesses aware of the available business support to local businesses</a:t>
            </a:r>
          </a:p>
          <a:p>
            <a:pPr>
              <a:buFontTx/>
              <a:buChar char="•"/>
            </a:pPr>
            <a:r>
              <a:rPr lang="en-US" sz="1400">
                <a:cs typeface="Arial"/>
              </a:rPr>
              <a:t>The Business Team also deals, locally, with inward investment and business retention enquiries. The team has access to a commercial property database system to supply up to date information on all commercial premises in the borough. Premises enquiries can be made directly to the Business Team at business@royalgreenwich.gov.uk  </a:t>
            </a:r>
          </a:p>
          <a:p>
            <a:pPr>
              <a:buFontTx/>
              <a:buChar char="•"/>
            </a:pPr>
            <a:r>
              <a:rPr lang="en-US" sz="1400">
                <a:cs typeface="Arial"/>
              </a:rPr>
              <a:t>Alternatively, service users may access the online premises search facility at</a:t>
            </a:r>
            <a:r>
              <a:rPr lang="en-US" sz="1200">
                <a:cs typeface="Arial"/>
              </a:rPr>
              <a:t> </a:t>
            </a:r>
            <a:r>
              <a:rPr lang="en-US" sz="1200">
                <a:solidFill>
                  <a:srgbClr val="0070C0"/>
                </a:solidFill>
                <a:cs typeface="Arial"/>
                <a:hlinkClick r:id="rId2">
                  <a:extLst>
                    <a:ext uri="{A12FA001-AC4F-418D-AE19-62706E023703}">
                      <ahyp:hlinkClr xmlns:ahyp="http://schemas.microsoft.com/office/drawing/2018/hyperlinkcolor" val="tx"/>
                    </a:ext>
                  </a:extLst>
                </a:hlinkClick>
              </a:rPr>
              <a:t>https://www.royalgreenwich.gov.uk/info/200218/business_support_and_advice/224/locating_your_business_in_royal_greenwich</a:t>
            </a:r>
            <a:endParaRPr lang="en-US" sz="1200">
              <a:solidFill>
                <a:srgbClr val="0070C0"/>
              </a:solidFill>
              <a:cs typeface="Arial"/>
              <a:hlinkClick r:id="" action="ppaction://noaction">
                <a:extLst>
                  <a:ext uri="{A12FA001-AC4F-418D-AE19-62706E023703}">
                    <ahyp:hlinkClr xmlns:ahyp="http://schemas.microsoft.com/office/drawing/2018/hyperlinkcolor" val="tx"/>
                  </a:ext>
                </a:extLst>
              </a:hlinkClick>
            </a:endParaRPr>
          </a:p>
          <a:p>
            <a:endParaRPr lang="en-US" sz="1000">
              <a:cs typeface="Arial"/>
            </a:endParaRPr>
          </a:p>
          <a:p>
            <a:pPr marL="0" indent="0">
              <a:buNone/>
            </a:pPr>
            <a:endParaRPr lang="en-US" sz="1200">
              <a:cs typeface="Arial"/>
            </a:endParaRPr>
          </a:p>
          <a:p>
            <a:pPr>
              <a:buFont typeface="Wingdings"/>
              <a:buChar char="•"/>
            </a:pPr>
            <a:endParaRPr lang="en-US" sz="1400">
              <a:cs typeface="Arial"/>
            </a:endParaRPr>
          </a:p>
          <a:p>
            <a:pPr>
              <a:buFont typeface="Wingdings"/>
              <a:buChar char="•"/>
            </a:pPr>
            <a:endParaRPr lang="en-US" sz="900">
              <a:cs typeface="Arial"/>
            </a:endParaRPr>
          </a:p>
        </p:txBody>
      </p:sp>
    </p:spTree>
    <p:extLst>
      <p:ext uri="{BB962C8B-B14F-4D97-AF65-F5344CB8AC3E}">
        <p14:creationId xmlns:p14="http://schemas.microsoft.com/office/powerpoint/2010/main" val="3603272455"/>
      </p:ext>
    </p:extLst>
  </p:cSld>
  <p:clrMapOvr>
    <a:masterClrMapping/>
  </p:clrMapOvr>
  <p:transition spd="slow">
    <p:wipe dir="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8758F93B-CA9B-DC1F-CD7F-9F60D6B8CB24}"/>
              </a:ext>
            </a:extLst>
          </p:cNvPr>
          <p:cNvSpPr>
            <a:spLocks noGrp="1" noChangeArrowheads="1"/>
          </p:cNvSpPr>
          <p:nvPr>
            <p:ph type="title"/>
          </p:nvPr>
        </p:nvSpPr>
        <p:spPr>
          <a:xfrm>
            <a:off x="2150926" y="914400"/>
            <a:ext cx="7772400" cy="2730624"/>
          </a:xfrm>
        </p:spPr>
        <p:txBody>
          <a:bodyPr/>
          <a:lstStyle/>
          <a:p>
            <a:pPr algn="ctr"/>
            <a:br>
              <a:rPr lang="en-GB" altLang="en-US" sz="3600">
                <a:latin typeface="Gill Sans" pitchFamily="34" charset="0"/>
              </a:rPr>
            </a:br>
            <a:r>
              <a:rPr lang="en-US" altLang="en-US" sz="3600">
                <a:latin typeface="Gill Sans"/>
              </a:rPr>
              <a:t>Royal Greenwich Business Support &amp; Networking Breakfast </a:t>
            </a:r>
            <a:br>
              <a:rPr lang="en-US" altLang="en-US" sz="3600">
                <a:latin typeface="Gill Sans"/>
              </a:rPr>
            </a:br>
            <a:r>
              <a:rPr lang="en-US" altLang="en-US" sz="3600">
                <a:latin typeface="Gill Sans"/>
              </a:rPr>
              <a:t>17</a:t>
            </a:r>
            <a:r>
              <a:rPr lang="en-US" altLang="en-US" sz="3600" baseline="30000">
                <a:latin typeface="Gill Sans"/>
              </a:rPr>
              <a:t>th</a:t>
            </a:r>
            <a:r>
              <a:rPr lang="en-US" altLang="en-US" sz="3600">
                <a:latin typeface="Gill Sans"/>
              </a:rPr>
              <a:t> May 2024 </a:t>
            </a:r>
            <a:br>
              <a:rPr lang="en-US" altLang="en-US" sz="3600">
                <a:latin typeface="Gill Sans"/>
              </a:rPr>
            </a:br>
            <a:br>
              <a:rPr lang="en-US" altLang="en-US" sz="3600">
                <a:latin typeface="Gill Sans"/>
              </a:rPr>
            </a:br>
            <a:br>
              <a:rPr lang="en-US" altLang="en-US" sz="3600">
                <a:latin typeface="Gill Sans" pitchFamily="34" charset="0"/>
              </a:rPr>
            </a:br>
            <a:endParaRPr lang="en-US" altLang="en-US" sz="3600">
              <a:latin typeface="Gill Sans" pitchFamily="34" charset="0"/>
            </a:endParaRPr>
          </a:p>
        </p:txBody>
      </p:sp>
      <p:pic>
        <p:nvPicPr>
          <p:cNvPr id="2" name="Picture 1" descr="A close up of a logo&#10;&#10;Description automatically generated">
            <a:extLst>
              <a:ext uri="{FF2B5EF4-FFF2-40B4-BE49-F238E27FC236}">
                <a16:creationId xmlns:a16="http://schemas.microsoft.com/office/drawing/2014/main" id="{31DD586C-9F64-4D21-A1E6-1402A76CD2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7528" y="4869161"/>
            <a:ext cx="8271992" cy="1033999"/>
          </a:xfrm>
          <a:prstGeom prst="rect">
            <a:avLst/>
          </a:prstGeom>
        </p:spPr>
      </p:pic>
      <p:sp>
        <p:nvSpPr>
          <p:cNvPr id="4" name="TextBox 3">
            <a:extLst>
              <a:ext uri="{FF2B5EF4-FFF2-40B4-BE49-F238E27FC236}">
                <a16:creationId xmlns:a16="http://schemas.microsoft.com/office/drawing/2014/main" id="{CF99181B-1928-EA22-DEC0-108776D686C0}"/>
              </a:ext>
            </a:extLst>
          </p:cNvPr>
          <p:cNvSpPr txBox="1"/>
          <p:nvPr/>
        </p:nvSpPr>
        <p:spPr>
          <a:xfrm>
            <a:off x="2875174" y="3985352"/>
            <a:ext cx="6429081" cy="400110"/>
          </a:xfrm>
          <a:prstGeom prst="rect">
            <a:avLst/>
          </a:prstGeom>
          <a:noFill/>
        </p:spPr>
        <p:txBody>
          <a:bodyPr wrap="square" lIns="91440" tIns="45720" rIns="91440" bIns="45720" anchor="t">
            <a:spAutoFit/>
          </a:bodyPr>
          <a:lstStyle/>
          <a:p>
            <a:r>
              <a:rPr lang="en-US" altLang="en-US">
                <a:latin typeface="Gill Sans"/>
              </a:rPr>
              <a:t>           </a:t>
            </a:r>
            <a:r>
              <a:rPr lang="en-US" altLang="en-US" sz="1800">
                <a:latin typeface="Gill Sans"/>
              </a:rPr>
              <a:t> </a:t>
            </a:r>
            <a:r>
              <a:rPr lang="en-US" altLang="en-US" sz="2000">
                <a:latin typeface="Gill Sans"/>
              </a:rPr>
              <a:t>Contact us at Business@royalgreenwich.gov.uk</a:t>
            </a:r>
            <a:endParaRPr lang="en-GB" sz="2000"/>
          </a:p>
        </p:txBody>
      </p:sp>
    </p:spTree>
    <p:extLst>
      <p:ext uri="{BB962C8B-B14F-4D97-AF65-F5344CB8AC3E}">
        <p14:creationId xmlns:p14="http://schemas.microsoft.com/office/powerpoint/2010/main" val="3409716299"/>
      </p:ext>
    </p:extLst>
  </p:cSld>
  <p:clrMapOvr>
    <a:masterClrMapping/>
  </p:clrMapOvr>
  <p:transition spd="slow">
    <p:wipe dir="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79886-4642-DC68-B003-305E1ACBC4B1}"/>
              </a:ext>
            </a:extLst>
          </p:cNvPr>
          <p:cNvSpPr>
            <a:spLocks noGrp="1"/>
          </p:cNvSpPr>
          <p:nvPr>
            <p:ph type="title"/>
          </p:nvPr>
        </p:nvSpPr>
        <p:spPr>
          <a:xfrm>
            <a:off x="493601" y="233027"/>
            <a:ext cx="8254377" cy="1052405"/>
          </a:xfrm>
        </p:spPr>
        <p:txBody>
          <a:bodyPr vert="horz" wrap="square" lIns="91440" tIns="45720" rIns="91440" bIns="45720" numCol="1" rtlCol="0" anchor="t" anchorCtr="0" compatLnSpc="1">
            <a:prstTxWarp prst="textNoShape">
              <a:avLst/>
            </a:prstTxWarp>
            <a:normAutofit fontScale="90000"/>
          </a:bodyPr>
          <a:lstStyle/>
          <a:p>
            <a:br>
              <a:rPr lang="en-US">
                <a:solidFill>
                  <a:srgbClr val="BF1313"/>
                </a:solidFill>
                <a:latin typeface="Helvetica"/>
                <a:cs typeface="Helvetica"/>
              </a:rPr>
            </a:br>
            <a:r>
              <a:rPr lang="en-US">
                <a:solidFill>
                  <a:srgbClr val="BF1313"/>
                </a:solidFill>
                <a:latin typeface="Helvetica"/>
                <a:cs typeface="Helvetica"/>
              </a:rPr>
              <a:t>The Venue - Woolwich Works </a:t>
            </a:r>
            <a:endParaRPr lang="en-US" sz="1400" kern="1200">
              <a:solidFill>
                <a:srgbClr val="BF1313"/>
              </a:solidFill>
              <a:cs typeface="Arial"/>
            </a:endParaRPr>
          </a:p>
          <a:p>
            <a:br>
              <a:rPr lang="en-US" sz="1400" kern="1200">
                <a:solidFill>
                  <a:schemeClr val="tx1"/>
                </a:solidFill>
                <a:latin typeface="+mj-lt"/>
                <a:ea typeface="+mj-ea"/>
                <a:cs typeface="+mj-cs"/>
              </a:rPr>
            </a:br>
            <a:br>
              <a:rPr lang="en-US" sz="1400" kern="1200">
                <a:solidFill>
                  <a:schemeClr val="tx1"/>
                </a:solidFill>
                <a:latin typeface="+mj-lt"/>
                <a:ea typeface="+mj-ea"/>
                <a:cs typeface="+mj-cs"/>
              </a:rPr>
            </a:br>
            <a:br>
              <a:rPr lang="en-US" sz="1400" kern="1200">
                <a:effectLst/>
              </a:rPr>
            </a:br>
            <a:endParaRPr lang="en-US" sz="1400" kern="1200">
              <a:solidFill>
                <a:schemeClr val="tx1"/>
              </a:solidFill>
              <a:latin typeface="+mj-lt"/>
              <a:cs typeface="Arial"/>
            </a:endParaRPr>
          </a:p>
        </p:txBody>
      </p:sp>
      <p:pic>
        <p:nvPicPr>
          <p:cNvPr id="11" name="Picture 10" descr="A close up of a logo&#10;&#10;Description automatically generated">
            <a:extLst>
              <a:ext uri="{FF2B5EF4-FFF2-40B4-BE49-F238E27FC236}">
                <a16:creationId xmlns:a16="http://schemas.microsoft.com/office/drawing/2014/main" id="{8F93B338-DEA9-205F-A6B2-5CC33562C9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813" y="5086875"/>
            <a:ext cx="7531765" cy="816285"/>
          </a:xfrm>
          <a:prstGeom prst="rect">
            <a:avLst/>
          </a:prstGeom>
        </p:spPr>
      </p:pic>
      <p:pic>
        <p:nvPicPr>
          <p:cNvPr id="4" name="Picture 3" descr="A group of people in a room&#10;&#10;Description automatically generated">
            <a:extLst>
              <a:ext uri="{FF2B5EF4-FFF2-40B4-BE49-F238E27FC236}">
                <a16:creationId xmlns:a16="http://schemas.microsoft.com/office/drawing/2014/main" id="{B31572E3-2849-CFA9-E474-C55C3481A4C5}"/>
              </a:ext>
            </a:extLst>
          </p:cNvPr>
          <p:cNvPicPr>
            <a:picLocks noChangeAspect="1"/>
          </p:cNvPicPr>
          <p:nvPr/>
        </p:nvPicPr>
        <p:blipFill>
          <a:blip r:embed="rId4"/>
          <a:stretch>
            <a:fillRect/>
          </a:stretch>
        </p:blipFill>
        <p:spPr>
          <a:xfrm>
            <a:off x="6854825" y="1286597"/>
            <a:ext cx="5086350" cy="3222624"/>
          </a:xfrm>
          <a:prstGeom prst="rect">
            <a:avLst/>
          </a:prstGeom>
        </p:spPr>
      </p:pic>
      <p:sp>
        <p:nvSpPr>
          <p:cNvPr id="10" name="TextBox 9">
            <a:extLst>
              <a:ext uri="{FF2B5EF4-FFF2-40B4-BE49-F238E27FC236}">
                <a16:creationId xmlns:a16="http://schemas.microsoft.com/office/drawing/2014/main" id="{64F212D1-D56E-5FA5-7040-B057FF5DDAF3}"/>
              </a:ext>
            </a:extLst>
          </p:cNvPr>
          <p:cNvSpPr txBox="1"/>
          <p:nvPr/>
        </p:nvSpPr>
        <p:spPr>
          <a:xfrm>
            <a:off x="490682" y="1469159"/>
            <a:ext cx="6150840"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400">
                <a:solidFill>
                  <a:srgbClr val="252213"/>
                </a:solidFill>
                <a:latin typeface="Arial "/>
                <a:cs typeface="Arial"/>
              </a:rPr>
              <a:t>Woolwich Works is a multi-disciplinary arts hub, the site includes multiple concert venues, two bars, a café, dance and recording studios, plus multiple places to entertain</a:t>
            </a:r>
            <a:endParaRPr lang="en-US">
              <a:solidFill>
                <a:srgbClr val="000000"/>
              </a:solidFill>
              <a:latin typeface="Arial "/>
              <a:cs typeface="Arial"/>
            </a:endParaRPr>
          </a:p>
          <a:p>
            <a:pPr marL="285750" indent="-285750">
              <a:buFont typeface="Arial"/>
              <a:buChar char="•"/>
            </a:pPr>
            <a:r>
              <a:rPr lang="en-US" sz="1400">
                <a:solidFill>
                  <a:srgbClr val="252213"/>
                </a:solidFill>
                <a:latin typeface="Arial "/>
                <a:cs typeface="Arial"/>
              </a:rPr>
              <a:t>The flexible spaces host a </a:t>
            </a:r>
            <a:r>
              <a:rPr lang="en-US" sz="1400" err="1">
                <a:solidFill>
                  <a:srgbClr val="252213"/>
                </a:solidFill>
                <a:latin typeface="Arial "/>
                <a:cs typeface="Arial"/>
              </a:rPr>
              <a:t>programme</a:t>
            </a:r>
            <a:r>
              <a:rPr lang="en-US" sz="1400">
                <a:solidFill>
                  <a:srgbClr val="252213"/>
                </a:solidFill>
                <a:latin typeface="Arial "/>
                <a:cs typeface="Arial"/>
              </a:rPr>
              <a:t> of public events including concerts, stand-up comedy, cabaret, dance and family shows. The venue is also available to hire for weddings, parties, conferences, community meetings and other events. </a:t>
            </a:r>
            <a:endParaRPr lang="en-US">
              <a:solidFill>
                <a:srgbClr val="000000"/>
              </a:solidFill>
              <a:latin typeface="Arial "/>
              <a:cs typeface="Arial"/>
            </a:endParaRPr>
          </a:p>
          <a:p>
            <a:pPr marL="285750" indent="-285750">
              <a:buFont typeface="Arial"/>
              <a:buChar char="•"/>
            </a:pPr>
            <a:r>
              <a:rPr lang="en-US" sz="1400">
                <a:solidFill>
                  <a:srgbClr val="252213"/>
                </a:solidFill>
                <a:latin typeface="Arial "/>
                <a:cs typeface="Arial"/>
              </a:rPr>
              <a:t>Woolwich Works supports the local community, enabling people to </a:t>
            </a:r>
            <a:r>
              <a:rPr lang="en-US" sz="1400" err="1">
                <a:solidFill>
                  <a:srgbClr val="252213"/>
                </a:solidFill>
                <a:latin typeface="Arial "/>
                <a:cs typeface="Arial"/>
              </a:rPr>
              <a:t>realise</a:t>
            </a:r>
            <a:r>
              <a:rPr lang="en-US" sz="1400">
                <a:solidFill>
                  <a:srgbClr val="252213"/>
                </a:solidFill>
                <a:latin typeface="Arial "/>
                <a:cs typeface="Arial"/>
              </a:rPr>
              <a:t> their creative potential, providing a platform for emerging talent, creating and delivering work-based learning, and supporting cultural and community </a:t>
            </a:r>
            <a:r>
              <a:rPr lang="en-US" sz="1400" err="1">
                <a:solidFill>
                  <a:srgbClr val="252213"/>
                </a:solidFill>
                <a:latin typeface="Arial "/>
                <a:cs typeface="Arial"/>
              </a:rPr>
              <a:t>organisations</a:t>
            </a:r>
            <a:endParaRPr lang="en-US" sz="1400">
              <a:solidFill>
                <a:srgbClr val="252213"/>
              </a:solidFill>
              <a:latin typeface="Arial "/>
              <a:cs typeface="Arial"/>
            </a:endParaRPr>
          </a:p>
          <a:p>
            <a:pPr marL="285750" indent="-285750">
              <a:buFont typeface="Arial"/>
              <a:buChar char="•"/>
            </a:pPr>
            <a:r>
              <a:rPr lang="en-US" sz="1400">
                <a:solidFill>
                  <a:srgbClr val="252213"/>
                </a:solidFill>
                <a:latin typeface="Arial "/>
                <a:cs typeface="Arial"/>
              </a:rPr>
              <a:t>Further information on venue hire can be found at  venue hire enquiries </a:t>
            </a:r>
            <a:r>
              <a:rPr lang="en-US" sz="1400" b="1">
                <a:solidFill>
                  <a:srgbClr val="0070C0"/>
                </a:solidFill>
                <a:latin typeface="Arial"/>
                <a:cs typeface="Arial"/>
                <a:hlinkClick r:id="rId5">
                  <a:extLst>
                    <a:ext uri="{A12FA001-AC4F-418D-AE19-62706E023703}">
                      <ahyp:hlinkClr xmlns:ahyp="http://schemas.microsoft.com/office/drawing/2018/hyperlinkcolor" val="tx"/>
                    </a:ext>
                  </a:extLst>
                </a:hlinkClick>
              </a:rPr>
              <a:t>https</a:t>
            </a:r>
            <a:r>
              <a:rPr lang="en-US" sz="1400" b="1">
                <a:solidFill>
                  <a:srgbClr val="0070C0"/>
                </a:solidFill>
                <a:ea typeface="+mn-lt"/>
                <a:cs typeface="+mn-lt"/>
                <a:hlinkClick r:id="rId5">
                  <a:extLst>
                    <a:ext uri="{A12FA001-AC4F-418D-AE19-62706E023703}">
                      <ahyp:hlinkClr xmlns:ahyp="http://schemas.microsoft.com/office/drawing/2018/hyperlinkcolor" val="tx"/>
                    </a:ext>
                  </a:extLst>
                </a:hlinkClick>
              </a:rPr>
              <a:t>://www.woolwich.works/venue-hire</a:t>
            </a:r>
            <a:endParaRPr lang="en-US" sz="1400" b="1">
              <a:solidFill>
                <a:srgbClr val="0070C0"/>
              </a:solidFill>
              <a:latin typeface="Arial"/>
              <a:cs typeface="Arial"/>
              <a:hlinkClick r:id="rId5">
                <a:extLst>
                  <a:ext uri="{A12FA001-AC4F-418D-AE19-62706E023703}">
                    <ahyp:hlinkClr xmlns:ahyp="http://schemas.microsoft.com/office/drawing/2018/hyperlinkcolor" val="tx"/>
                  </a:ext>
                </a:extLst>
              </a:hlinkClick>
            </a:endParaRPr>
          </a:p>
          <a:p>
            <a:endParaRPr lang="en-US">
              <a:solidFill>
                <a:srgbClr val="000000"/>
              </a:solidFill>
              <a:latin typeface="Arial"/>
              <a:cs typeface="Arial"/>
            </a:endParaRPr>
          </a:p>
        </p:txBody>
      </p:sp>
    </p:spTree>
    <p:extLst>
      <p:ext uri="{BB962C8B-B14F-4D97-AF65-F5344CB8AC3E}">
        <p14:creationId xmlns:p14="http://schemas.microsoft.com/office/powerpoint/2010/main" val="2873028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logo&#10;&#10;Description automatically generated">
            <a:extLst>
              <a:ext uri="{FF2B5EF4-FFF2-40B4-BE49-F238E27FC236}">
                <a16:creationId xmlns:a16="http://schemas.microsoft.com/office/drawing/2014/main" id="{31DD586C-9F64-4D21-A1E6-1402A76CD2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7528" y="5088524"/>
            <a:ext cx="8271992" cy="814636"/>
          </a:xfrm>
          <a:prstGeom prst="rect">
            <a:avLst/>
          </a:prstGeom>
        </p:spPr>
      </p:pic>
      <p:sp>
        <p:nvSpPr>
          <p:cNvPr id="10" name="TextBox 9">
            <a:extLst>
              <a:ext uri="{FF2B5EF4-FFF2-40B4-BE49-F238E27FC236}">
                <a16:creationId xmlns:a16="http://schemas.microsoft.com/office/drawing/2014/main" id="{0204066C-EC7B-0961-E5CC-65721A4B4DAC}"/>
              </a:ext>
            </a:extLst>
          </p:cNvPr>
          <p:cNvSpPr txBox="1"/>
          <p:nvPr/>
        </p:nvSpPr>
        <p:spPr>
          <a:xfrm>
            <a:off x="1012784" y="614905"/>
            <a:ext cx="10501613" cy="44935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b="1">
                <a:cs typeface="Arial"/>
              </a:rPr>
              <a:t>3.  </a:t>
            </a:r>
            <a:r>
              <a:rPr lang="en-US" sz="1300" b="1" u="sng">
                <a:cs typeface="Arial"/>
              </a:rPr>
              <a:t>Generative Start Up Business Support </a:t>
            </a:r>
            <a:r>
              <a:rPr lang="en-US" sz="1300" b="1" u="sng" err="1">
                <a:cs typeface="Arial"/>
              </a:rPr>
              <a:t>Programme</a:t>
            </a:r>
            <a:r>
              <a:rPr lang="en-US" sz="1300" b="1" u="sng">
                <a:cs typeface="Arial"/>
              </a:rPr>
              <a:t> </a:t>
            </a:r>
            <a:endParaRPr lang="en-US" sz="1300">
              <a:cs typeface="Arial"/>
            </a:endParaRPr>
          </a:p>
          <a:p>
            <a:pPr marL="742950" lvl="1" indent="-285750">
              <a:buFont typeface="Arial"/>
              <a:buChar char="•"/>
            </a:pPr>
            <a:r>
              <a:rPr lang="en-US" sz="1300">
                <a:cs typeface="Arial"/>
              </a:rPr>
              <a:t>This </a:t>
            </a:r>
            <a:r>
              <a:rPr lang="en-US" sz="1300" err="1">
                <a:cs typeface="Arial"/>
              </a:rPr>
              <a:t>Programme</a:t>
            </a:r>
            <a:r>
              <a:rPr lang="en-US" sz="1300">
                <a:cs typeface="Arial"/>
              </a:rPr>
              <a:t> being delivered by CNT Associates supports the development of co-operative/social enterprises and help potential community entrepreneurs to put their ideas into practice with an emphasis on businesses operating in the health and social care sector</a:t>
            </a:r>
          </a:p>
          <a:p>
            <a:pPr marL="742950" lvl="1" indent="-285750">
              <a:buFont typeface="Arial"/>
              <a:buChar char="•"/>
            </a:pPr>
            <a:r>
              <a:rPr lang="en-US" sz="1300">
                <a:cs typeface="Arial"/>
              </a:rPr>
              <a:t>The support provision includes:</a:t>
            </a:r>
          </a:p>
          <a:p>
            <a:pPr marL="1200150" lvl="2" indent="-285750">
              <a:buFont typeface="Courier New"/>
              <a:buChar char="o"/>
            </a:pPr>
            <a:r>
              <a:rPr lang="en-US" sz="1300">
                <a:cs typeface="Arial"/>
              </a:rPr>
              <a:t>Advice on co-operative/democratic/social enterprise models and managing the business. </a:t>
            </a:r>
          </a:p>
          <a:p>
            <a:pPr marL="1200150" lvl="2" indent="-285750">
              <a:buFont typeface="Courier New"/>
              <a:buChar char="o"/>
            </a:pPr>
            <a:r>
              <a:rPr lang="en-US" sz="1300">
                <a:cs typeface="Arial"/>
              </a:rPr>
              <a:t>Development support to groups and individuals in setting up a co-operative enterprise / social enterprise which will include diagnosing needs and devising development strategies </a:t>
            </a:r>
          </a:p>
          <a:p>
            <a:pPr marL="1200150" lvl="2" indent="-285750">
              <a:buFont typeface="Courier New"/>
              <a:buChar char="o"/>
            </a:pPr>
            <a:r>
              <a:rPr lang="en-US" sz="1300">
                <a:cs typeface="Arial"/>
              </a:rPr>
              <a:t>Administration of seed funding to support business development in the form of a grant to develop the social enterprise into a viable generative business</a:t>
            </a:r>
          </a:p>
          <a:p>
            <a:pPr lvl="2"/>
            <a:endParaRPr lang="en-US" sz="1300">
              <a:cs typeface="Arial"/>
            </a:endParaRPr>
          </a:p>
          <a:p>
            <a:r>
              <a:rPr lang="en-US" sz="1300" b="1">
                <a:cs typeface="Arial"/>
              </a:rPr>
              <a:t>4.  </a:t>
            </a:r>
            <a:r>
              <a:rPr lang="en-US" sz="1300" b="1" u="sng">
                <a:cs typeface="Arial"/>
              </a:rPr>
              <a:t>Greenwich London Living Wage Grant Support Scheme </a:t>
            </a:r>
            <a:endParaRPr lang="en-US" sz="1300">
              <a:cs typeface="Arial"/>
            </a:endParaRPr>
          </a:p>
          <a:p>
            <a:pPr marL="742950" lvl="1" indent="-285750">
              <a:buFont typeface="Arial"/>
              <a:buChar char="•"/>
            </a:pPr>
            <a:r>
              <a:rPr lang="en-US" sz="1300">
                <a:cs typeface="Arial"/>
              </a:rPr>
              <a:t>This grant scheme aims to encourage more businesses within the borough to become accredited London Living Wage employers. </a:t>
            </a:r>
          </a:p>
          <a:p>
            <a:pPr marL="742950" lvl="1" indent="-285750">
              <a:buFont typeface="Arial"/>
              <a:buChar char="•"/>
            </a:pPr>
            <a:r>
              <a:rPr lang="en-US" sz="1300">
                <a:cs typeface="Arial"/>
              </a:rPr>
              <a:t>As a Borough, we want to ensure that local people benefit from increased incomes, empowering them to have more control over their economic futures and improving their employment outcomes. </a:t>
            </a:r>
          </a:p>
          <a:p>
            <a:pPr marL="742950" lvl="1" indent="-285750">
              <a:buFont typeface="Arial"/>
              <a:buChar char="•"/>
            </a:pPr>
            <a:r>
              <a:rPr lang="en-US" sz="1300">
                <a:cs typeface="Arial"/>
              </a:rPr>
              <a:t>The Living Wage Employer accreditation strongly aligns with the shift towards inclusive economic growth and wider ambitions to have a more collaborative approach to shaping the local economy  </a:t>
            </a:r>
          </a:p>
          <a:p>
            <a:pPr marL="742950" lvl="1" indent="-285750">
              <a:buFont typeface="Arial"/>
              <a:buChar char="•"/>
            </a:pPr>
            <a:r>
              <a:rPr lang="en-US" sz="1300">
                <a:cs typeface="Arial"/>
              </a:rPr>
              <a:t>As an incentive, the Royal Borough of Greenwich is offering a grant to locally based businesses that achieve accreditation from the Living Wage Foundation. </a:t>
            </a:r>
          </a:p>
          <a:p>
            <a:pPr marL="742950" lvl="1" indent="-285750">
              <a:buFont typeface="Arial"/>
              <a:buChar char="•"/>
            </a:pPr>
            <a:r>
              <a:rPr lang="en-US" sz="1300">
                <a:solidFill>
                  <a:srgbClr val="0B0C0C"/>
                </a:solidFill>
                <a:cs typeface="Arial"/>
              </a:rPr>
              <a:t>A grant of 3 times the annual London Living Wage accreditation fee is being offered to businesses employing less than 251 staff that commit to paying the London Living Wage for a minimum 3-year period.</a:t>
            </a:r>
          </a:p>
          <a:p>
            <a:pPr marL="742950" lvl="1" indent="-285750">
              <a:buFont typeface="Arial"/>
              <a:buChar char="•"/>
            </a:pPr>
            <a:r>
              <a:rPr lang="en-US" sz="1300">
                <a:solidFill>
                  <a:srgbClr val="0B0C0C"/>
                </a:solidFill>
                <a:cs typeface="Arial"/>
              </a:rPr>
              <a:t>Weblink: </a:t>
            </a:r>
            <a:r>
              <a:rPr lang="en-US" sz="1300">
                <a:solidFill>
                  <a:schemeClr val="accent2"/>
                </a:solidFill>
                <a:ea typeface="+mn-lt"/>
                <a:cs typeface="+mn-lt"/>
                <a:hlinkClick r:id="rId3">
                  <a:extLst>
                    <a:ext uri="{A12FA001-AC4F-418D-AE19-62706E023703}">
                      <ahyp:hlinkClr xmlns:ahyp="http://schemas.microsoft.com/office/drawing/2018/hyperlinkcolor" val="tx"/>
                    </a:ext>
                  </a:extLst>
                </a:hlinkClick>
              </a:rPr>
              <a:t>https://www.royalgreenwich.gov.uk/info/200208/business_and_licences/2410/become_a_london_living_wage_employer</a:t>
            </a:r>
            <a:r>
              <a:rPr lang="en-US" sz="1300">
                <a:solidFill>
                  <a:schemeClr val="accent2"/>
                </a:solidFill>
                <a:ea typeface="+mn-lt"/>
                <a:cs typeface="+mn-lt"/>
              </a:rPr>
              <a:t> </a:t>
            </a:r>
            <a:endParaRPr lang="en-US" sz="1300">
              <a:solidFill>
                <a:schemeClr val="accent2"/>
              </a:solidFill>
              <a:cs typeface="Arial"/>
            </a:endParaRPr>
          </a:p>
        </p:txBody>
      </p:sp>
    </p:spTree>
    <p:extLst>
      <p:ext uri="{BB962C8B-B14F-4D97-AF65-F5344CB8AC3E}">
        <p14:creationId xmlns:p14="http://schemas.microsoft.com/office/powerpoint/2010/main" val="1362059251"/>
      </p:ext>
    </p:extLst>
  </p:cSld>
  <p:clrMapOvr>
    <a:masterClrMapping/>
  </p:clrMapOvr>
  <p:transition spd="slow">
    <p:wipe dir="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49763-C671-3617-BFC0-C08D36EFB92D}"/>
              </a:ext>
            </a:extLst>
          </p:cNvPr>
          <p:cNvSpPr txBox="1">
            <a:spLocks/>
          </p:cNvSpPr>
          <p:nvPr/>
        </p:nvSpPr>
        <p:spPr>
          <a:xfrm>
            <a:off x="2209800" y="847726"/>
            <a:ext cx="7753350" cy="842963"/>
          </a:xfrm>
          <a:prstGeom prst="rect">
            <a:avLst/>
          </a:prstGeom>
        </p:spPr>
        <p:txBody>
          <a:bodyPr lIns="91440" tIns="45720" rIns="91440" bIns="45720" anchor="t"/>
          <a:lstStyle>
            <a:lvl1pPr algn="l" rtl="0" eaLnBrk="0" fontAlgn="base" hangingPunct="0">
              <a:spcBef>
                <a:spcPct val="0"/>
              </a:spcBef>
              <a:spcAft>
                <a:spcPct val="0"/>
              </a:spcAft>
              <a:defRPr sz="4200" b="1">
                <a:solidFill>
                  <a:srgbClr val="90191A"/>
                </a:solidFill>
                <a:latin typeface="+mj-lt"/>
                <a:ea typeface="+mj-ea"/>
                <a:cs typeface="+mj-cs"/>
              </a:defRPr>
            </a:lvl1pPr>
            <a:lvl2pPr algn="l" rtl="0" eaLnBrk="0" fontAlgn="base" hangingPunct="0">
              <a:spcBef>
                <a:spcPct val="0"/>
              </a:spcBef>
              <a:spcAft>
                <a:spcPct val="0"/>
              </a:spcAft>
              <a:defRPr sz="4200" b="1">
                <a:solidFill>
                  <a:srgbClr val="90191A"/>
                </a:solidFill>
                <a:latin typeface="Arial" charset="0"/>
              </a:defRPr>
            </a:lvl2pPr>
            <a:lvl3pPr algn="l" rtl="0" eaLnBrk="0" fontAlgn="base" hangingPunct="0">
              <a:spcBef>
                <a:spcPct val="0"/>
              </a:spcBef>
              <a:spcAft>
                <a:spcPct val="0"/>
              </a:spcAft>
              <a:defRPr sz="4200" b="1">
                <a:solidFill>
                  <a:srgbClr val="90191A"/>
                </a:solidFill>
                <a:latin typeface="Arial" charset="0"/>
              </a:defRPr>
            </a:lvl3pPr>
            <a:lvl4pPr algn="l" rtl="0" eaLnBrk="0" fontAlgn="base" hangingPunct="0">
              <a:spcBef>
                <a:spcPct val="0"/>
              </a:spcBef>
              <a:spcAft>
                <a:spcPct val="0"/>
              </a:spcAft>
              <a:defRPr sz="4200" b="1">
                <a:solidFill>
                  <a:srgbClr val="90191A"/>
                </a:solidFill>
                <a:latin typeface="Arial" charset="0"/>
              </a:defRPr>
            </a:lvl4pPr>
            <a:lvl5pPr algn="l" rtl="0" eaLnBrk="0" fontAlgn="base" hangingPunct="0">
              <a:spcBef>
                <a:spcPct val="0"/>
              </a:spcBef>
              <a:spcAft>
                <a:spcPct val="0"/>
              </a:spcAft>
              <a:defRPr sz="4200" b="1">
                <a:solidFill>
                  <a:srgbClr val="90191A"/>
                </a:solidFill>
                <a:latin typeface="Arial" charset="0"/>
              </a:defRPr>
            </a:lvl5pPr>
            <a:lvl6pPr marL="640080" algn="l" rtl="0" eaLnBrk="0" fontAlgn="base" hangingPunct="0">
              <a:spcBef>
                <a:spcPct val="0"/>
              </a:spcBef>
              <a:spcAft>
                <a:spcPct val="0"/>
              </a:spcAft>
              <a:defRPr sz="4200" b="1">
                <a:solidFill>
                  <a:srgbClr val="90191A"/>
                </a:solidFill>
                <a:latin typeface="Arial" charset="0"/>
              </a:defRPr>
            </a:lvl6pPr>
            <a:lvl7pPr marL="1280160" algn="l" rtl="0" eaLnBrk="0" fontAlgn="base" hangingPunct="0">
              <a:spcBef>
                <a:spcPct val="0"/>
              </a:spcBef>
              <a:spcAft>
                <a:spcPct val="0"/>
              </a:spcAft>
              <a:defRPr sz="4200" b="1">
                <a:solidFill>
                  <a:srgbClr val="90191A"/>
                </a:solidFill>
                <a:latin typeface="Arial" charset="0"/>
              </a:defRPr>
            </a:lvl7pPr>
            <a:lvl8pPr marL="1920240" algn="l" rtl="0" eaLnBrk="0" fontAlgn="base" hangingPunct="0">
              <a:spcBef>
                <a:spcPct val="0"/>
              </a:spcBef>
              <a:spcAft>
                <a:spcPct val="0"/>
              </a:spcAft>
              <a:defRPr sz="4200" b="1">
                <a:solidFill>
                  <a:srgbClr val="90191A"/>
                </a:solidFill>
                <a:latin typeface="Arial" charset="0"/>
              </a:defRPr>
            </a:lvl8pPr>
            <a:lvl9pPr marL="2560320" algn="l" rtl="0" eaLnBrk="0" fontAlgn="base" hangingPunct="0">
              <a:spcBef>
                <a:spcPct val="0"/>
              </a:spcBef>
              <a:spcAft>
                <a:spcPct val="0"/>
              </a:spcAft>
              <a:defRPr sz="4200" b="1">
                <a:solidFill>
                  <a:srgbClr val="90191A"/>
                </a:solidFill>
                <a:latin typeface="Arial" charset="0"/>
              </a:defRPr>
            </a:lvl9pPr>
          </a:lstStyle>
          <a:p>
            <a:pPr algn="ctr">
              <a:defRPr/>
            </a:pPr>
            <a:r>
              <a:rPr lang="en-GB" altLang="en-US" sz="2700">
                <a:latin typeface="Times New Roman"/>
                <a:ea typeface="+mn-ea"/>
                <a:cs typeface="Times New Roman"/>
              </a:rPr>
              <a:t>Business Support Network </a:t>
            </a:r>
            <a:br>
              <a:rPr lang="en-GB" altLang="en-US" sz="2700">
                <a:latin typeface="Times New Roman" panose="02020603050405020304" pitchFamily="18" charset="0"/>
                <a:ea typeface="+mn-ea"/>
                <a:cs typeface="+mn-cs"/>
              </a:rPr>
            </a:br>
            <a:endParaRPr lang="en-GB" sz="2742" kern="0"/>
          </a:p>
        </p:txBody>
      </p:sp>
      <p:graphicFrame>
        <p:nvGraphicFramePr>
          <p:cNvPr id="4" name="Content Placeholder 5">
            <a:extLst>
              <a:ext uri="{FF2B5EF4-FFF2-40B4-BE49-F238E27FC236}">
                <a16:creationId xmlns:a16="http://schemas.microsoft.com/office/drawing/2014/main" id="{D05D31AD-5D00-0B1A-A6F8-5556B1042EDE}"/>
              </a:ext>
            </a:extLst>
          </p:cNvPr>
          <p:cNvGraphicFramePr>
            <a:graphicFrameLocks/>
          </p:cNvGraphicFramePr>
          <p:nvPr>
            <p:extLst>
              <p:ext uri="{D42A27DB-BD31-4B8C-83A1-F6EECF244321}">
                <p14:modId xmlns:p14="http://schemas.microsoft.com/office/powerpoint/2010/main" val="168383136"/>
              </p:ext>
            </p:extLst>
          </p:nvPr>
        </p:nvGraphicFramePr>
        <p:xfrm>
          <a:off x="438727" y="1454727"/>
          <a:ext cx="10952993" cy="4473240"/>
        </p:xfrm>
        <a:graphic>
          <a:graphicData uri="http://schemas.openxmlformats.org/drawingml/2006/table">
            <a:tbl>
              <a:tblPr firstRow="1" bandRow="1">
                <a:tableStyleId>{2D5ABB26-0587-4C30-8999-92F81FD0307C}</a:tableStyleId>
              </a:tblPr>
              <a:tblGrid>
                <a:gridCol w="1710560">
                  <a:extLst>
                    <a:ext uri="{9D8B030D-6E8A-4147-A177-3AD203B41FA5}">
                      <a16:colId xmlns:a16="http://schemas.microsoft.com/office/drawing/2014/main" val="2488566339"/>
                    </a:ext>
                  </a:extLst>
                </a:gridCol>
                <a:gridCol w="5628735">
                  <a:extLst>
                    <a:ext uri="{9D8B030D-6E8A-4147-A177-3AD203B41FA5}">
                      <a16:colId xmlns:a16="http://schemas.microsoft.com/office/drawing/2014/main" val="2225173051"/>
                    </a:ext>
                  </a:extLst>
                </a:gridCol>
                <a:gridCol w="1771592">
                  <a:extLst>
                    <a:ext uri="{9D8B030D-6E8A-4147-A177-3AD203B41FA5}">
                      <a16:colId xmlns:a16="http://schemas.microsoft.com/office/drawing/2014/main" val="3184164221"/>
                    </a:ext>
                  </a:extLst>
                </a:gridCol>
                <a:gridCol w="1842106">
                  <a:extLst>
                    <a:ext uri="{9D8B030D-6E8A-4147-A177-3AD203B41FA5}">
                      <a16:colId xmlns:a16="http://schemas.microsoft.com/office/drawing/2014/main" val="1191116522"/>
                    </a:ext>
                  </a:extLst>
                </a:gridCol>
              </a:tblGrid>
              <a:tr h="198954">
                <a:tc>
                  <a:txBody>
                    <a:bodyPr/>
                    <a:lstStyle/>
                    <a:p>
                      <a:r>
                        <a:rPr lang="en-GB" sz="1200" b="1">
                          <a:solidFill>
                            <a:srgbClr val="800000"/>
                          </a:solidFill>
                        </a:rPr>
                        <a:t>Agency</a:t>
                      </a:r>
                    </a:p>
                  </a:txBody>
                  <a:tcPr marL="59703" marR="59703" marT="29843" marB="29843"/>
                </a:tc>
                <a:tc>
                  <a:txBody>
                    <a:bodyPr/>
                    <a:lstStyle/>
                    <a:p>
                      <a:r>
                        <a:rPr lang="en-GB" sz="1200" b="1">
                          <a:solidFill>
                            <a:srgbClr val="800000"/>
                          </a:solidFill>
                        </a:rPr>
                        <a:t>Summary Description of Services </a:t>
                      </a:r>
                    </a:p>
                  </a:txBody>
                  <a:tcPr marL="59703" marR="59703" marT="29843" marB="29843"/>
                </a:tc>
                <a:tc>
                  <a:txBody>
                    <a:bodyPr/>
                    <a:lstStyle/>
                    <a:p>
                      <a:r>
                        <a:rPr lang="en-GB" sz="1200" b="1">
                          <a:solidFill>
                            <a:srgbClr val="800000"/>
                          </a:solidFill>
                        </a:rPr>
                        <a:t>Website</a:t>
                      </a:r>
                    </a:p>
                  </a:txBody>
                  <a:tcPr marL="59703" marR="59703" marT="29843" marB="29843"/>
                </a:tc>
                <a:tc>
                  <a:txBody>
                    <a:bodyPr/>
                    <a:lstStyle/>
                    <a:p>
                      <a:r>
                        <a:rPr lang="en-GB" sz="1200" b="1">
                          <a:solidFill>
                            <a:srgbClr val="800000"/>
                          </a:solidFill>
                        </a:rPr>
                        <a:t>Contact</a:t>
                      </a:r>
                    </a:p>
                  </a:txBody>
                  <a:tcPr marL="59703" marR="59703" marT="29843" marB="29843"/>
                </a:tc>
                <a:extLst>
                  <a:ext uri="{0D108BD9-81ED-4DB2-BD59-A6C34878D82A}">
                    <a16:rowId xmlns:a16="http://schemas.microsoft.com/office/drawing/2014/main" val="2119458293"/>
                  </a:ext>
                </a:extLst>
              </a:tr>
              <a:tr h="683172">
                <a:tc>
                  <a:txBody>
                    <a:bodyPr/>
                    <a:lstStyle/>
                    <a:p>
                      <a:endParaRPr lang="en-GB" sz="900" b="1">
                        <a:solidFill>
                          <a:schemeClr val="tx1"/>
                        </a:solidFill>
                      </a:endParaRPr>
                    </a:p>
                  </a:txBody>
                  <a:tcPr marL="59703" marR="59703" marT="29843" marB="29843"/>
                </a:tc>
                <a:tc>
                  <a:txBody>
                    <a:bodyPr/>
                    <a:lstStyle/>
                    <a:p>
                      <a:pPr lvl="0" algn="l">
                        <a:lnSpc>
                          <a:spcPct val="100000"/>
                        </a:lnSpc>
                        <a:spcBef>
                          <a:spcPts val="0"/>
                        </a:spcBef>
                        <a:spcAft>
                          <a:spcPts val="0"/>
                        </a:spcAft>
                        <a:buNone/>
                      </a:pPr>
                      <a:r>
                        <a:rPr lang="en-GB" sz="1050" b="1" i="0" u="none" strike="noStrike" noProof="0">
                          <a:solidFill>
                            <a:srgbClr val="000000"/>
                          </a:solidFill>
                          <a:latin typeface="Arial"/>
                        </a:rPr>
                        <a:t>Greenwich Local Labour and Business (</a:t>
                      </a:r>
                      <a:r>
                        <a:rPr lang="en-GB" sz="1050" b="1" i="0" u="none" strike="noStrike" noProof="0" err="1">
                          <a:solidFill>
                            <a:srgbClr val="000000"/>
                          </a:solidFill>
                          <a:latin typeface="Arial"/>
                        </a:rPr>
                        <a:t>GLLaB</a:t>
                      </a:r>
                      <a:r>
                        <a:rPr lang="en-GB" sz="1050" b="1" i="0" u="none" strike="noStrike" noProof="0">
                          <a:solidFill>
                            <a:srgbClr val="000000"/>
                          </a:solidFill>
                          <a:latin typeface="Arial"/>
                        </a:rPr>
                        <a:t>) is the Council’s Employment Support Service, set up to match local people to local vacancies. </a:t>
                      </a:r>
                      <a:r>
                        <a:rPr lang="en-GB" sz="1050" b="1" i="0" u="none" strike="noStrike" noProof="0" err="1">
                          <a:solidFill>
                            <a:srgbClr val="000000"/>
                          </a:solidFill>
                          <a:latin typeface="Arial"/>
                        </a:rPr>
                        <a:t>GLLaB</a:t>
                      </a:r>
                      <a:r>
                        <a:rPr lang="en-GB" sz="1050" b="1" i="0" u="none" strike="noStrike" noProof="0">
                          <a:solidFill>
                            <a:srgbClr val="000000"/>
                          </a:solidFill>
                          <a:latin typeface="Arial"/>
                        </a:rPr>
                        <a:t> has a strong track record in providing free recruitment solutions to all types and sizes of businesses </a:t>
                      </a:r>
                      <a:endParaRPr lang="en-US" sz="1050" b="1"/>
                    </a:p>
                  </a:txBody>
                  <a:tcPr marL="59703" marR="59703" marT="29843" marB="29843"/>
                </a:tc>
                <a:tc>
                  <a:txBody>
                    <a:bodyPr/>
                    <a:lstStyle/>
                    <a:p>
                      <a:pPr lvl="0">
                        <a:buNone/>
                      </a:pPr>
                      <a:r>
                        <a:rPr lang="en-GB" sz="1050" b="1" i="0" u="sng" strike="noStrike" noProof="0">
                          <a:solidFill>
                            <a:schemeClr val="tx1"/>
                          </a:solidFill>
                          <a:latin typeface="Arial"/>
                          <a:hlinkClick r:id="rId2">
                            <a:extLst>
                              <a:ext uri="{A12FA001-AC4F-418D-AE19-62706E023703}">
                                <ahyp:hlinkClr xmlns:ahyp="http://schemas.microsoft.com/office/drawing/2018/hyperlinkcolor" val="tx"/>
                              </a:ext>
                            </a:extLst>
                          </a:hlinkClick>
                        </a:rPr>
                        <a:t>www.royalgreenwich.gov.uk/info/200218/business_support_and_advice/77/recruitment_for_businesses</a:t>
                      </a:r>
                    </a:p>
                  </a:txBody>
                  <a:tcPr marL="59703" marR="59703" marT="29843" marB="29843"/>
                </a:tc>
                <a:tc>
                  <a:txBody>
                    <a:bodyPr/>
                    <a:lstStyle/>
                    <a:p>
                      <a:pPr lvl="0">
                        <a:buNone/>
                      </a:pPr>
                      <a:r>
                        <a:rPr lang="en-GB" sz="1050" b="1" i="0" u="sng" strike="noStrike" noProof="0">
                          <a:solidFill>
                            <a:schemeClr val="tx1"/>
                          </a:solidFill>
                          <a:latin typeface="Arial"/>
                          <a:hlinkClick r:id="rId3">
                            <a:extLst>
                              <a:ext uri="{A12FA001-AC4F-418D-AE19-62706E023703}">
                                <ahyp:hlinkClr xmlns:ahyp="http://schemas.microsoft.com/office/drawing/2018/hyperlinkcolor" val="tx"/>
                              </a:ext>
                            </a:extLst>
                          </a:hlinkClick>
                        </a:rPr>
                        <a:t>gllab-info@royalgreenwich.gov.uk</a:t>
                      </a:r>
                      <a:endParaRPr lang="en-US" sz="1050" b="1">
                        <a:solidFill>
                          <a:schemeClr val="tx1"/>
                        </a:solidFill>
                        <a:hlinkClick r:id="" action="ppaction://noaction">
                          <a:extLst>
                            <a:ext uri="{A12FA001-AC4F-418D-AE19-62706E023703}">
                              <ahyp:hlinkClr xmlns:ahyp="http://schemas.microsoft.com/office/drawing/2018/hyperlinkcolor" val="tx"/>
                            </a:ext>
                          </a:extLst>
                        </a:hlinkClick>
                      </a:endParaRPr>
                    </a:p>
                  </a:txBody>
                  <a:tcPr marL="59703" marR="59703" marT="29843" marB="29843"/>
                </a:tc>
                <a:extLst>
                  <a:ext uri="{0D108BD9-81ED-4DB2-BD59-A6C34878D82A}">
                    <a16:rowId xmlns:a16="http://schemas.microsoft.com/office/drawing/2014/main" val="3603916783"/>
                  </a:ext>
                </a:extLst>
              </a:tr>
              <a:tr h="477489">
                <a:tc>
                  <a:txBody>
                    <a:bodyPr/>
                    <a:lstStyle/>
                    <a:p>
                      <a:pPr lvl="0">
                        <a:buNone/>
                      </a:pPr>
                      <a:endParaRPr lang="en-GB" sz="900" b="1">
                        <a:solidFill>
                          <a:schemeClr val="tx1"/>
                        </a:solidFill>
                      </a:endParaRPr>
                    </a:p>
                  </a:txBody>
                  <a:tcPr marL="59702" marR="59702" marT="29842" marB="29842"/>
                </a:tc>
                <a:tc>
                  <a:txBody>
                    <a:bodyPr/>
                    <a:lstStyle/>
                    <a:p>
                      <a:pPr lvl="0">
                        <a:buNone/>
                      </a:pPr>
                      <a:r>
                        <a:rPr lang="en-GB" sz="1050" b="1" i="0" u="none" strike="noStrike" baseline="0" noProof="0">
                          <a:solidFill>
                            <a:srgbClr val="000000"/>
                          </a:solidFill>
                          <a:latin typeface="Arial"/>
                        </a:rPr>
                        <a:t>Greenwich Adult and Community Learning service currently provide training to local residents and employers in the borough. Over 2,500 learners have been on its courses this academic year with very high rates of success at over 95%. Please see link for the support provided to local businesses.</a:t>
                      </a:r>
                    </a:p>
                  </a:txBody>
                  <a:tcPr marL="59702" marR="59702" marT="29842" marB="29842"/>
                </a:tc>
                <a:tc>
                  <a:txBody>
                    <a:bodyPr/>
                    <a:lstStyle/>
                    <a:p>
                      <a:pPr lvl="0">
                        <a:buNone/>
                      </a:pPr>
                      <a:r>
                        <a:rPr lang="en-GB" sz="1050" b="1" i="0" u="none" strike="noStrike" noProof="0">
                          <a:solidFill>
                            <a:schemeClr val="tx1"/>
                          </a:solidFill>
                          <a:latin typeface="Arial"/>
                          <a:hlinkClick r:id="rId4">
                            <a:extLst>
                              <a:ext uri="{A12FA001-AC4F-418D-AE19-62706E023703}">
                                <ahyp:hlinkClr xmlns:ahyp="http://schemas.microsoft.com/office/drawing/2018/hyperlinkcolor" val="tx"/>
                              </a:ext>
                            </a:extLst>
                          </a:hlinkClick>
                        </a:rPr>
                        <a:t>Courses for starting or running your own business (greenwichlearns.org.uk)</a:t>
                      </a:r>
                      <a:endParaRPr lang="en-US" sz="1050" b="1">
                        <a:hlinkClick r:id="" action="ppaction://noaction">
                          <a:extLst>
                            <a:ext uri="{A12FA001-AC4F-418D-AE19-62706E023703}">
                              <ahyp:hlinkClr xmlns:ahyp="http://schemas.microsoft.com/office/drawing/2018/hyperlinkcolor" val="tx"/>
                            </a:ext>
                          </a:extLst>
                        </a:hlinkClick>
                      </a:endParaRPr>
                    </a:p>
                  </a:txBody>
                  <a:tcPr marL="59702" marR="59702" marT="29842" marB="29842"/>
                </a:tc>
                <a:tc>
                  <a:txBody>
                    <a:bodyPr/>
                    <a:lstStyle/>
                    <a:p>
                      <a:pPr lvl="0">
                        <a:buNone/>
                      </a:pPr>
                      <a:endParaRPr lang="en-GB" sz="1050" b="1">
                        <a:solidFill>
                          <a:schemeClr val="tx1"/>
                        </a:solidFill>
                      </a:endParaRPr>
                    </a:p>
                  </a:txBody>
                  <a:tcPr marL="59702" marR="59702" marT="29842" marB="29842"/>
                </a:tc>
                <a:extLst>
                  <a:ext uri="{0D108BD9-81ED-4DB2-BD59-A6C34878D82A}">
                    <a16:rowId xmlns:a16="http://schemas.microsoft.com/office/drawing/2014/main" val="265857118"/>
                  </a:ext>
                </a:extLst>
              </a:tr>
              <a:tr h="895294">
                <a:tc>
                  <a:txBody>
                    <a:bodyPr/>
                    <a:lstStyle/>
                    <a:p>
                      <a:endParaRPr lang="en-GB" sz="900" b="1">
                        <a:solidFill>
                          <a:schemeClr val="tx1"/>
                        </a:solidFill>
                      </a:endParaRPr>
                    </a:p>
                  </a:txBody>
                  <a:tcPr marL="59703" marR="59703" marT="29843" marB="29843"/>
                </a:tc>
                <a:tc>
                  <a:txBody>
                    <a:bodyPr/>
                    <a:lstStyle/>
                    <a:p>
                      <a:pPr marL="0" marR="0" lvl="0" indent="0" algn="l" rtl="0" eaLnBrk="1" fontAlgn="auto" latinLnBrk="0" hangingPunct="1">
                        <a:lnSpc>
                          <a:spcPct val="100000"/>
                        </a:lnSpc>
                        <a:spcBef>
                          <a:spcPts val="0"/>
                        </a:spcBef>
                        <a:spcAft>
                          <a:spcPts val="0"/>
                        </a:spcAft>
                        <a:buClrTx/>
                        <a:buSzTx/>
                        <a:buFontTx/>
                        <a:buNone/>
                      </a:pPr>
                      <a:r>
                        <a:rPr lang="en-GB" sz="1050" b="1">
                          <a:solidFill>
                            <a:schemeClr val="tx1"/>
                          </a:solidFill>
                        </a:rPr>
                        <a:t>The South East London Chamber of Commerce represents businesses in Greenwich, Lewisham, Bromley, Bexley and Croydon. It holds networking events to promote business between its members and provide assistance to enable them to develop.</a:t>
                      </a:r>
                      <a:endParaRPr lang="en-US" sz="1050" b="1"/>
                    </a:p>
                  </a:txBody>
                  <a:tcPr marL="59703" marR="59703" marT="29843" marB="29843"/>
                </a:tc>
                <a:tc>
                  <a:txBody>
                    <a:bodyPr/>
                    <a:lstStyle/>
                    <a:p>
                      <a:r>
                        <a:rPr lang="en-GB" sz="1050" b="1">
                          <a:solidFill>
                            <a:schemeClr val="tx1"/>
                          </a:solidFill>
                        </a:rPr>
                        <a:t>www.selondonchamber.org</a:t>
                      </a:r>
                    </a:p>
                  </a:txBody>
                  <a:tcPr marL="59703" marR="59703" marT="29843" marB="29843"/>
                </a:tc>
                <a:tc>
                  <a:txBody>
                    <a:bodyPr/>
                    <a:lstStyle/>
                    <a:p>
                      <a:r>
                        <a:rPr lang="en-GB" sz="1050" b="1">
                          <a:solidFill>
                            <a:schemeClr val="tx1"/>
                          </a:solidFill>
                        </a:rPr>
                        <a:t>office@selondonchamber.org</a:t>
                      </a:r>
                    </a:p>
                  </a:txBody>
                  <a:tcPr marL="59703" marR="59703" marT="29843" marB="29843"/>
                </a:tc>
                <a:extLst>
                  <a:ext uri="{0D108BD9-81ED-4DB2-BD59-A6C34878D82A}">
                    <a16:rowId xmlns:a16="http://schemas.microsoft.com/office/drawing/2014/main" val="1130500262"/>
                  </a:ext>
                </a:extLst>
              </a:tr>
              <a:tr h="756026">
                <a:tc>
                  <a:txBody>
                    <a:bodyPr/>
                    <a:lstStyle/>
                    <a:p>
                      <a:endParaRPr lang="en-GB" sz="900" b="1">
                        <a:solidFill>
                          <a:schemeClr val="tx1"/>
                        </a:solidFill>
                      </a:endParaRPr>
                    </a:p>
                  </a:txBody>
                  <a:tcPr marL="59703" marR="59703" marT="29843" marB="29843"/>
                </a:tc>
                <a:tc>
                  <a:txBody>
                    <a:bodyPr/>
                    <a:lstStyle/>
                    <a:p>
                      <a:r>
                        <a:rPr lang="en-GB" sz="1050" b="1">
                          <a:solidFill>
                            <a:schemeClr val="tx1"/>
                          </a:solidFill>
                        </a:rPr>
                        <a:t>The FSB - Federation of Small Businesses’ mission is to help smaller businesses achieve their ambitions. As experts in business, it offers members business services including advice, financial expertise, support and a powerful voice in government.</a:t>
                      </a:r>
                    </a:p>
                    <a:p>
                      <a:pPr lvl="0">
                        <a:buNone/>
                      </a:pPr>
                      <a:endParaRPr lang="en-GB" sz="1050" b="1">
                        <a:solidFill>
                          <a:schemeClr val="tx1"/>
                        </a:solidFill>
                      </a:endParaRPr>
                    </a:p>
                  </a:txBody>
                  <a:tcPr marL="59703" marR="59703" marT="29843" marB="29843"/>
                </a:tc>
                <a:tc>
                  <a:txBody>
                    <a:bodyPr/>
                    <a:lstStyle/>
                    <a:p>
                      <a:r>
                        <a:rPr lang="en-GB" sz="1050" b="1">
                          <a:solidFill>
                            <a:schemeClr val="tx1"/>
                          </a:solidFill>
                        </a:rPr>
                        <a:t>www.fsb.org.uk</a:t>
                      </a:r>
                    </a:p>
                  </a:txBody>
                  <a:tcPr marL="59703" marR="59703" marT="29843" marB="29843"/>
                </a:tc>
                <a:tc>
                  <a:txBody>
                    <a:bodyPr/>
                    <a:lstStyle/>
                    <a:p>
                      <a:r>
                        <a:rPr lang="en-GB" sz="1050" b="1">
                          <a:solidFill>
                            <a:schemeClr val="tx1"/>
                          </a:solidFill>
                        </a:rPr>
                        <a:t>Rachel.barham@fsb.org.uk</a:t>
                      </a:r>
                    </a:p>
                  </a:txBody>
                  <a:tcPr marL="59703" marR="59703" marT="29843" marB="29843"/>
                </a:tc>
                <a:extLst>
                  <a:ext uri="{0D108BD9-81ED-4DB2-BD59-A6C34878D82A}">
                    <a16:rowId xmlns:a16="http://schemas.microsoft.com/office/drawing/2014/main" val="3605308713"/>
                  </a:ext>
                </a:extLst>
              </a:tr>
              <a:tr h="756026">
                <a:tc>
                  <a:txBody>
                    <a:bodyPr/>
                    <a:lstStyle/>
                    <a:p>
                      <a:pPr lvl="0">
                        <a:buNone/>
                      </a:pPr>
                      <a:endParaRPr lang="en-GB" sz="900" b="1">
                        <a:solidFill>
                          <a:schemeClr val="tx1"/>
                        </a:solidFill>
                      </a:endParaRPr>
                    </a:p>
                  </a:txBody>
                  <a:tcPr marL="59702" marR="59702" marT="29842" marB="29842"/>
                </a:tc>
                <a:tc>
                  <a:txBody>
                    <a:bodyPr/>
                    <a:lstStyle/>
                    <a:p>
                      <a:pPr lvl="0" algn="l">
                        <a:lnSpc>
                          <a:spcPct val="100000"/>
                        </a:lnSpc>
                        <a:spcBef>
                          <a:spcPts val="0"/>
                        </a:spcBef>
                        <a:spcAft>
                          <a:spcPts val="0"/>
                        </a:spcAft>
                        <a:buNone/>
                      </a:pPr>
                      <a:r>
                        <a:rPr lang="en-GB" sz="1050" b="1" i="0" u="none" strike="noStrike" noProof="0">
                          <a:solidFill>
                            <a:srgbClr val="222222"/>
                          </a:solidFill>
                          <a:latin typeface="Helvetica"/>
                        </a:rPr>
                        <a:t>Delivered by GLL in partnership with the </a:t>
                      </a:r>
                      <a:r>
                        <a:rPr lang="en-GB" sz="1050" b="1" i="0" u="none" strike="noStrike" noProof="0">
                          <a:solidFill>
                            <a:srgbClr val="50529F"/>
                          </a:solidFill>
                          <a:latin typeface="Helvetica"/>
                        </a:rPr>
                        <a:t>British Library’s Business and IP Centre</a:t>
                      </a:r>
                      <a:r>
                        <a:rPr lang="en-GB" sz="1050" b="1" i="0" u="none" strike="noStrike" noProof="0">
                          <a:solidFill>
                            <a:srgbClr val="222222"/>
                          </a:solidFill>
                          <a:latin typeface="Helvetica"/>
                        </a:rPr>
                        <a:t>, Start Up Greenwich provides free support, advice and guidance to entrepreneurs in the borough who are wanting to start a business, or have recently done so.</a:t>
                      </a:r>
                      <a:endParaRPr lang="en-US" sz="1050" b="1"/>
                    </a:p>
                    <a:p>
                      <a:pPr lvl="0" algn="l">
                        <a:lnSpc>
                          <a:spcPct val="100000"/>
                        </a:lnSpc>
                        <a:spcBef>
                          <a:spcPts val="0"/>
                        </a:spcBef>
                        <a:spcAft>
                          <a:spcPts val="0"/>
                        </a:spcAft>
                        <a:buNone/>
                      </a:pPr>
                      <a:r>
                        <a:rPr lang="en-GB" sz="1050" b="1" i="0" u="none" strike="noStrike" noProof="0">
                          <a:solidFill>
                            <a:srgbClr val="222222"/>
                          </a:solidFill>
                          <a:latin typeface="Helvetica"/>
                        </a:rPr>
                        <a:t>Start Up Greenwich offers; practical workshops, 1-1 advice sessions with a business manager, networking events, as well as the opportunity to use co-working space</a:t>
                      </a:r>
                      <a:endParaRPr lang="en-GB" sz="1050" b="1"/>
                    </a:p>
                    <a:p>
                      <a:pPr lvl="0">
                        <a:buNone/>
                      </a:pPr>
                      <a:r>
                        <a:rPr lang="en-GB" sz="1050" b="1" i="0" u="none" strike="noStrike" noProof="0">
                          <a:solidFill>
                            <a:srgbClr val="171717"/>
                          </a:solidFill>
                        </a:rPr>
                        <a:t>.</a:t>
                      </a:r>
                      <a:endParaRPr lang="en-GB" sz="1050" b="1" i="0" u="none" strike="noStrike" noProof="0">
                        <a:solidFill>
                          <a:schemeClr val="tx1"/>
                        </a:solidFill>
                        <a:latin typeface="Arial"/>
                      </a:endParaRPr>
                    </a:p>
                  </a:txBody>
                  <a:tcPr marL="59702" marR="59702" marT="29842" marB="29842"/>
                </a:tc>
                <a:tc>
                  <a:txBody>
                    <a:bodyPr/>
                    <a:lstStyle/>
                    <a:p>
                      <a:pPr lvl="0" algn="l">
                        <a:lnSpc>
                          <a:spcPct val="100000"/>
                        </a:lnSpc>
                        <a:spcBef>
                          <a:spcPts val="0"/>
                        </a:spcBef>
                        <a:spcAft>
                          <a:spcPts val="0"/>
                        </a:spcAft>
                        <a:buNone/>
                      </a:pPr>
                      <a:r>
                        <a:rPr lang="en-GB" sz="1100" b="0" i="0" u="none" strike="noStrike" noProof="0">
                          <a:solidFill>
                            <a:schemeClr val="tx1"/>
                          </a:solidFill>
                          <a:hlinkClick r:id="rId5"/>
                        </a:rPr>
                        <a:t>Business Support For Start-Ups | Greenwich Libraries | Better</a:t>
                      </a:r>
                      <a:endParaRPr lang="en-US"/>
                    </a:p>
                  </a:txBody>
                  <a:tcPr marL="59702" marR="59702" marT="29842" marB="29842"/>
                </a:tc>
                <a:tc>
                  <a:txBody>
                    <a:bodyPr/>
                    <a:lstStyle/>
                    <a:p>
                      <a:pPr lvl="0">
                        <a:buNone/>
                      </a:pPr>
                      <a:r>
                        <a:rPr lang="en-GB" sz="1100" b="0" i="0" u="none" strike="noStrike" noProof="0">
                          <a:solidFill>
                            <a:schemeClr val="tx1"/>
                          </a:solidFill>
                        </a:rPr>
                        <a:t>startupgreenwich@gll.org</a:t>
                      </a:r>
                      <a:endParaRPr lang="en-US"/>
                    </a:p>
                  </a:txBody>
                  <a:tcPr marL="59702" marR="59702" marT="29842" marB="29842"/>
                </a:tc>
                <a:extLst>
                  <a:ext uri="{0D108BD9-81ED-4DB2-BD59-A6C34878D82A}">
                    <a16:rowId xmlns:a16="http://schemas.microsoft.com/office/drawing/2014/main" val="1375518955"/>
                  </a:ext>
                </a:extLst>
              </a:tr>
            </a:tbl>
          </a:graphicData>
        </a:graphic>
      </p:graphicFrame>
      <p:pic>
        <p:nvPicPr>
          <p:cNvPr id="18457" name="Picture 5">
            <a:extLst>
              <a:ext uri="{FF2B5EF4-FFF2-40B4-BE49-F238E27FC236}">
                <a16:creationId xmlns:a16="http://schemas.microsoft.com/office/drawing/2014/main" id="{BBAB8204-9356-9BCE-0AAC-6B21E106DFA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60173" y="3303645"/>
            <a:ext cx="1073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8" name="Picture 6">
            <a:extLst>
              <a:ext uri="{FF2B5EF4-FFF2-40B4-BE49-F238E27FC236}">
                <a16:creationId xmlns:a16="http://schemas.microsoft.com/office/drawing/2014/main" id="{2A7C1EDA-ED27-7AB1-4675-B858A6C8B56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55912" y="4148747"/>
            <a:ext cx="1227138"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9" name="Picture 9">
            <a:extLst>
              <a:ext uri="{FF2B5EF4-FFF2-40B4-BE49-F238E27FC236}">
                <a16:creationId xmlns:a16="http://schemas.microsoft.com/office/drawing/2014/main" id="{E1F26E76-50FE-915D-AD34-2A9BEA80179D}"/>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39305" y="1717531"/>
            <a:ext cx="10414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Deaf Awareness Week - Greenwich Learns">
            <a:extLst>
              <a:ext uri="{FF2B5EF4-FFF2-40B4-BE49-F238E27FC236}">
                <a16:creationId xmlns:a16="http://schemas.microsoft.com/office/drawing/2014/main" id="{F5610ABC-40C2-E210-D61F-68391EEE4292}"/>
              </a:ext>
            </a:extLst>
          </p:cNvPr>
          <p:cNvPicPr>
            <a:picLocks noChangeAspect="1"/>
          </p:cNvPicPr>
          <p:nvPr/>
        </p:nvPicPr>
        <p:blipFill>
          <a:blip r:embed="rId9"/>
          <a:stretch>
            <a:fillRect/>
          </a:stretch>
        </p:blipFill>
        <p:spPr>
          <a:xfrm>
            <a:off x="484268" y="2432250"/>
            <a:ext cx="1476704" cy="773110"/>
          </a:xfrm>
          <a:prstGeom prst="rect">
            <a:avLst/>
          </a:prstGeom>
        </p:spPr>
      </p:pic>
      <p:pic>
        <p:nvPicPr>
          <p:cNvPr id="5" name="Picture 4" descr="Start Up Greenwich - London Area ...">
            <a:extLst>
              <a:ext uri="{FF2B5EF4-FFF2-40B4-BE49-F238E27FC236}">
                <a16:creationId xmlns:a16="http://schemas.microsoft.com/office/drawing/2014/main" id="{DFC0E185-FEBE-28F8-1C08-4ECB20552F63}"/>
              </a:ext>
            </a:extLst>
          </p:cNvPr>
          <p:cNvPicPr>
            <a:picLocks noChangeAspect="1"/>
          </p:cNvPicPr>
          <p:nvPr/>
        </p:nvPicPr>
        <p:blipFill>
          <a:blip r:embed="rId10"/>
          <a:stretch>
            <a:fillRect/>
          </a:stretch>
        </p:blipFill>
        <p:spPr>
          <a:xfrm>
            <a:off x="387290" y="5181600"/>
            <a:ext cx="1568930" cy="333556"/>
          </a:xfrm>
          <a:prstGeom prst="rect">
            <a:avLst/>
          </a:prstGeom>
        </p:spPr>
      </p:pic>
    </p:spTree>
    <p:extLst>
      <p:ext uri="{BB962C8B-B14F-4D97-AF65-F5344CB8AC3E}">
        <p14:creationId xmlns:p14="http://schemas.microsoft.com/office/powerpoint/2010/main" val="205882450"/>
      </p:ext>
    </p:extLst>
  </p:cSld>
  <p:clrMapOvr>
    <a:masterClrMapping/>
  </p:clrMapOvr>
  <p:transition spd="slow">
    <p:wipe dir="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5D32B-BB04-4BB6-C69F-C174BE37DD7B}"/>
              </a:ext>
            </a:extLst>
          </p:cNvPr>
          <p:cNvSpPr>
            <a:spLocks noGrp="1"/>
          </p:cNvSpPr>
          <p:nvPr>
            <p:ph type="title"/>
          </p:nvPr>
        </p:nvSpPr>
        <p:spPr>
          <a:xfrm>
            <a:off x="2327276" y="608014"/>
            <a:ext cx="7788275" cy="465137"/>
          </a:xfrm>
        </p:spPr>
        <p:txBody>
          <a:bodyPr/>
          <a:lstStyle/>
          <a:p>
            <a:pPr algn="ctr">
              <a:defRPr/>
            </a:pPr>
            <a:r>
              <a:rPr lang="en-GB" altLang="en-US" kern="1200">
                <a:latin typeface="Times New Roman"/>
                <a:ea typeface="+mn-ea"/>
                <a:cs typeface="Times New Roman"/>
              </a:rPr>
              <a:t>Business Support Network </a:t>
            </a:r>
            <a:br>
              <a:rPr lang="en-GB" altLang="en-US" kern="1200">
                <a:latin typeface="Times New Roman" panose="02020603050405020304" pitchFamily="18" charset="0"/>
                <a:ea typeface="+mn-ea"/>
                <a:cs typeface="+mn-cs"/>
              </a:rPr>
            </a:br>
            <a:endParaRPr lang="en-GB"/>
          </a:p>
        </p:txBody>
      </p:sp>
      <p:graphicFrame>
        <p:nvGraphicFramePr>
          <p:cNvPr id="6" name="Content Placeholder 5">
            <a:extLst>
              <a:ext uri="{FF2B5EF4-FFF2-40B4-BE49-F238E27FC236}">
                <a16:creationId xmlns:a16="http://schemas.microsoft.com/office/drawing/2014/main" id="{0AA40B51-68F1-7F70-F6D4-05DFF2D4B92E}"/>
              </a:ext>
            </a:extLst>
          </p:cNvPr>
          <p:cNvGraphicFramePr>
            <a:graphicFrameLocks noGrp="1"/>
          </p:cNvGraphicFramePr>
          <p:nvPr>
            <p:ph idx="1"/>
            <p:extLst>
              <p:ext uri="{D42A27DB-BD31-4B8C-83A1-F6EECF244321}">
                <p14:modId xmlns:p14="http://schemas.microsoft.com/office/powerpoint/2010/main" val="2708487161"/>
              </p:ext>
            </p:extLst>
          </p:nvPr>
        </p:nvGraphicFramePr>
        <p:xfrm>
          <a:off x="300181" y="842818"/>
          <a:ext cx="11214799" cy="4656955"/>
        </p:xfrm>
        <a:graphic>
          <a:graphicData uri="http://schemas.openxmlformats.org/drawingml/2006/table">
            <a:tbl>
              <a:tblPr firstRow="1" lastRow="1" bandRow="1">
                <a:tableStyleId>{2D5ABB26-0587-4C30-8999-92F81FD0307C}</a:tableStyleId>
              </a:tblPr>
              <a:tblGrid>
                <a:gridCol w="1514866">
                  <a:extLst>
                    <a:ext uri="{9D8B030D-6E8A-4147-A177-3AD203B41FA5}">
                      <a16:colId xmlns:a16="http://schemas.microsoft.com/office/drawing/2014/main" val="1287675164"/>
                    </a:ext>
                  </a:extLst>
                </a:gridCol>
                <a:gridCol w="841075">
                  <a:extLst>
                    <a:ext uri="{9D8B030D-6E8A-4147-A177-3AD203B41FA5}">
                      <a16:colId xmlns:a16="http://schemas.microsoft.com/office/drawing/2014/main" val="2488566339"/>
                    </a:ext>
                  </a:extLst>
                </a:gridCol>
                <a:gridCol w="5806504">
                  <a:extLst>
                    <a:ext uri="{9D8B030D-6E8A-4147-A177-3AD203B41FA5}">
                      <a16:colId xmlns:a16="http://schemas.microsoft.com/office/drawing/2014/main" val="2225173051"/>
                    </a:ext>
                  </a:extLst>
                </a:gridCol>
                <a:gridCol w="1447450">
                  <a:extLst>
                    <a:ext uri="{9D8B030D-6E8A-4147-A177-3AD203B41FA5}">
                      <a16:colId xmlns:a16="http://schemas.microsoft.com/office/drawing/2014/main" val="3184164221"/>
                    </a:ext>
                  </a:extLst>
                </a:gridCol>
                <a:gridCol w="1604904">
                  <a:extLst>
                    <a:ext uri="{9D8B030D-6E8A-4147-A177-3AD203B41FA5}">
                      <a16:colId xmlns:a16="http://schemas.microsoft.com/office/drawing/2014/main" val="1191116522"/>
                    </a:ext>
                  </a:extLst>
                </a:gridCol>
              </a:tblGrid>
              <a:tr h="217031">
                <a:tc>
                  <a:txBody>
                    <a:bodyPr/>
                    <a:lstStyle/>
                    <a:p>
                      <a:pPr lvl="0">
                        <a:buNone/>
                      </a:pPr>
                      <a:endParaRPr lang="en-GB" sz="900" b="1">
                        <a:solidFill>
                          <a:srgbClr val="800000"/>
                        </a:solidFill>
                      </a:endParaRPr>
                    </a:p>
                  </a:txBody>
                  <a:tcPr marL="59702" marR="59702" marT="29861" marB="29861"/>
                </a:tc>
                <a:tc>
                  <a:txBody>
                    <a:bodyPr/>
                    <a:lstStyle/>
                    <a:p>
                      <a:r>
                        <a:rPr lang="en-GB" sz="1200" b="1">
                          <a:solidFill>
                            <a:srgbClr val="800000"/>
                          </a:solidFill>
                        </a:rPr>
                        <a:t>Agency</a:t>
                      </a:r>
                    </a:p>
                  </a:txBody>
                  <a:tcPr marL="59702" marR="59702" marT="29861" marB="29861"/>
                </a:tc>
                <a:tc>
                  <a:txBody>
                    <a:bodyPr/>
                    <a:lstStyle/>
                    <a:p>
                      <a:r>
                        <a:rPr lang="en-GB" sz="1200" b="1">
                          <a:solidFill>
                            <a:srgbClr val="800000"/>
                          </a:solidFill>
                        </a:rPr>
                        <a:t>Summary Description of Services </a:t>
                      </a:r>
                    </a:p>
                  </a:txBody>
                  <a:tcPr marL="59702" marR="59702" marT="29861" marB="29861"/>
                </a:tc>
                <a:tc>
                  <a:txBody>
                    <a:bodyPr/>
                    <a:lstStyle/>
                    <a:p>
                      <a:r>
                        <a:rPr lang="en-GB" sz="1200" b="1">
                          <a:solidFill>
                            <a:srgbClr val="800000"/>
                          </a:solidFill>
                        </a:rPr>
                        <a:t>Website</a:t>
                      </a:r>
                    </a:p>
                  </a:txBody>
                  <a:tcPr marL="59702" marR="59702" marT="29861" marB="29861"/>
                </a:tc>
                <a:tc>
                  <a:txBody>
                    <a:bodyPr/>
                    <a:lstStyle/>
                    <a:p>
                      <a:r>
                        <a:rPr lang="en-GB" sz="1200" b="1">
                          <a:solidFill>
                            <a:srgbClr val="800000"/>
                          </a:solidFill>
                        </a:rPr>
                        <a:t>Contact</a:t>
                      </a:r>
                    </a:p>
                  </a:txBody>
                  <a:tcPr marL="59702" marR="59702" marT="29861" marB="29861"/>
                </a:tc>
                <a:extLst>
                  <a:ext uri="{0D108BD9-81ED-4DB2-BD59-A6C34878D82A}">
                    <a16:rowId xmlns:a16="http://schemas.microsoft.com/office/drawing/2014/main" val="2119458293"/>
                  </a:ext>
                </a:extLst>
              </a:tr>
              <a:tr h="589083">
                <a:tc>
                  <a:txBody>
                    <a:bodyPr/>
                    <a:lstStyle/>
                    <a:p>
                      <a:pPr lvl="0">
                        <a:buNone/>
                      </a:pPr>
                      <a:endParaRPr lang="en-GB" sz="900" b="1">
                        <a:solidFill>
                          <a:schemeClr val="tx1"/>
                        </a:solidFill>
                      </a:endParaRPr>
                    </a:p>
                  </a:txBody>
                  <a:tcPr marL="59702" marR="59702" marT="29861" marB="29861"/>
                </a:tc>
                <a:tc>
                  <a:txBody>
                    <a:bodyPr/>
                    <a:lstStyle/>
                    <a:p>
                      <a:endParaRPr lang="en-GB" sz="900" b="1">
                        <a:solidFill>
                          <a:schemeClr val="tx1"/>
                        </a:solidFill>
                      </a:endParaRPr>
                    </a:p>
                  </a:txBody>
                  <a:tcPr marL="59702" marR="59702" marT="29861" marB="29861"/>
                </a:tc>
                <a:tc>
                  <a:txBody>
                    <a:bodyPr/>
                    <a:lstStyle/>
                    <a:p>
                      <a:endParaRPr lang="en-GB" sz="1200" b="1">
                        <a:solidFill>
                          <a:schemeClr val="tx1"/>
                        </a:solidFill>
                      </a:endParaRPr>
                    </a:p>
                    <a:p>
                      <a:pPr lvl="0">
                        <a:buNone/>
                      </a:pPr>
                      <a:r>
                        <a:rPr lang="en-GB" sz="1200" b="1">
                          <a:solidFill>
                            <a:schemeClr val="tx1"/>
                          </a:solidFill>
                        </a:rPr>
                        <a:t>South East Enterprise (SEE) offers a complete range of client focussed services to established businesses wishing to update their IT or business skills to support their business development and growth. They currently delivering the UKSPF-funded e-Business Programme and the Resilience strand of the Start-up and Resilience Programme</a:t>
                      </a:r>
                    </a:p>
                    <a:p>
                      <a:pPr lvl="0">
                        <a:buNone/>
                      </a:pPr>
                      <a:endParaRPr lang="en-GB" sz="1200" b="1">
                        <a:solidFill>
                          <a:schemeClr val="tx1"/>
                        </a:solidFill>
                      </a:endParaRPr>
                    </a:p>
                  </a:txBody>
                  <a:tcPr marL="59702" marR="59702" marT="29861" marB="29861"/>
                </a:tc>
                <a:tc>
                  <a:txBody>
                    <a:bodyPr/>
                    <a:lstStyle/>
                    <a:p>
                      <a:endParaRPr lang="en-GB" sz="1200" b="1">
                        <a:solidFill>
                          <a:schemeClr val="tx1"/>
                        </a:solidFill>
                      </a:endParaRPr>
                    </a:p>
                    <a:p>
                      <a:pPr lvl="0">
                        <a:buNone/>
                      </a:pPr>
                      <a:r>
                        <a:rPr lang="en-GB" sz="1200" b="1">
                          <a:solidFill>
                            <a:schemeClr val="tx1"/>
                          </a:solidFill>
                        </a:rPr>
                        <a:t>www.seenterprise.co.uk</a:t>
                      </a:r>
                    </a:p>
                  </a:txBody>
                  <a:tcPr marL="59702" marR="59702" marT="29861" marB="29861"/>
                </a:tc>
                <a:tc>
                  <a:txBody>
                    <a:bodyPr/>
                    <a:lstStyle/>
                    <a:p>
                      <a:endParaRPr lang="en-GB" sz="1200" b="1">
                        <a:solidFill>
                          <a:schemeClr val="tx1"/>
                        </a:solidFill>
                      </a:endParaRPr>
                    </a:p>
                    <a:p>
                      <a:pPr lvl="0">
                        <a:buNone/>
                      </a:pPr>
                      <a:r>
                        <a:rPr lang="en-GB" sz="1200" b="1">
                          <a:solidFill>
                            <a:schemeClr val="tx1"/>
                          </a:solidFill>
                        </a:rPr>
                        <a:t>info@seenterprise.co.uk </a:t>
                      </a:r>
                    </a:p>
                  </a:txBody>
                  <a:tcPr marL="59702" marR="59702" marT="29861" marB="29861"/>
                </a:tc>
                <a:extLst>
                  <a:ext uri="{0D108BD9-81ED-4DB2-BD59-A6C34878D82A}">
                    <a16:rowId xmlns:a16="http://schemas.microsoft.com/office/drawing/2014/main" val="3885285896"/>
                  </a:ext>
                </a:extLst>
              </a:tr>
              <a:tr h="883625">
                <a:tc>
                  <a:txBody>
                    <a:bodyPr/>
                    <a:lstStyle/>
                    <a:p>
                      <a:pPr lvl="0">
                        <a:buNone/>
                      </a:pPr>
                      <a:endParaRPr lang="en-GB" sz="900" b="1">
                        <a:solidFill>
                          <a:schemeClr val="tx1"/>
                        </a:solidFill>
                      </a:endParaRPr>
                    </a:p>
                  </a:txBody>
                  <a:tcPr marL="59702" marR="59702" marT="29861" marB="29861"/>
                </a:tc>
                <a:tc>
                  <a:txBody>
                    <a:bodyPr/>
                    <a:lstStyle/>
                    <a:p>
                      <a:endParaRPr lang="en-GB" sz="900" b="1">
                        <a:solidFill>
                          <a:schemeClr val="tx1"/>
                        </a:solidFill>
                      </a:endParaRPr>
                    </a:p>
                  </a:txBody>
                  <a:tcPr marL="59702" marR="59702" marT="29861" marB="29861"/>
                </a:tc>
                <a:tc>
                  <a:txBody>
                    <a:bodyPr/>
                    <a:lstStyle/>
                    <a:p>
                      <a:pPr lvl="0" algn="l">
                        <a:lnSpc>
                          <a:spcPct val="100000"/>
                        </a:lnSpc>
                        <a:spcBef>
                          <a:spcPts val="0"/>
                        </a:spcBef>
                        <a:spcAft>
                          <a:spcPts val="0"/>
                        </a:spcAft>
                        <a:buNone/>
                      </a:pPr>
                      <a:r>
                        <a:rPr lang="en-GB" sz="1200" b="1">
                          <a:solidFill>
                            <a:schemeClr val="accent2"/>
                          </a:solidFill>
                          <a:hlinkClick r:id="rId2">
                            <a:extLst>
                              <a:ext uri="{A12FA001-AC4F-418D-AE19-62706E023703}">
                                <ahyp:hlinkClr xmlns:ahyp="http://schemas.microsoft.com/office/drawing/2018/hyperlinkcolor" val="tx"/>
                              </a:ext>
                            </a:extLst>
                          </a:hlinkClick>
                        </a:rPr>
                        <a:t>GCDA Learning</a:t>
                      </a:r>
                      <a:r>
                        <a:rPr lang="en-GB" sz="1200" b="1">
                          <a:solidFill>
                            <a:schemeClr val="accent2"/>
                          </a:solidFill>
                        </a:rPr>
                        <a:t> </a:t>
                      </a:r>
                      <a:r>
                        <a:rPr lang="en-GB" sz="1200" b="1"/>
                        <a:t>offers free business course to support new and existing food businesses on a range of topics from marketing, costing, new products, product nutrition analysis, social media to embedding sustainability and much more.  For more information email:</a:t>
                      </a:r>
                      <a:r>
                        <a:rPr lang="en-GB" sz="1200" b="1" u="sng">
                          <a:solidFill>
                            <a:schemeClr val="accent2"/>
                          </a:solidFill>
                          <a:hlinkClick r:id="rId3">
                            <a:extLst>
                              <a:ext uri="{A12FA001-AC4F-418D-AE19-62706E023703}">
                                <ahyp:hlinkClr xmlns:ahyp="http://schemas.microsoft.com/office/drawing/2018/hyperlinkcolor" val="tx"/>
                              </a:ext>
                            </a:extLst>
                          </a:hlinkClick>
                        </a:rPr>
                        <a:t>Learning@gcda.org.uk</a:t>
                      </a:r>
                      <a:endParaRPr lang="en-US" b="1">
                        <a:solidFill>
                          <a:schemeClr val="accent2"/>
                        </a:solidFill>
                        <a:hlinkClick r:id="rId3">
                          <a:extLst>
                            <a:ext uri="{A12FA001-AC4F-418D-AE19-62706E023703}">
                              <ahyp:hlinkClr xmlns:ahyp="http://schemas.microsoft.com/office/drawing/2018/hyperlinkcolor" val="tx"/>
                            </a:ext>
                          </a:extLst>
                        </a:hlinkClick>
                      </a:endParaRPr>
                    </a:p>
                  </a:txBody>
                  <a:tcPr marL="59702" marR="59702" marT="29861" marB="29861"/>
                </a:tc>
                <a:tc>
                  <a:txBody>
                    <a:bodyPr/>
                    <a:lstStyle/>
                    <a:p>
                      <a:r>
                        <a:rPr lang="en-GB" sz="1200" b="1">
                          <a:solidFill>
                            <a:schemeClr val="tx1"/>
                          </a:solidFill>
                        </a:rPr>
                        <a:t>www.gcda.coop</a:t>
                      </a:r>
                    </a:p>
                  </a:txBody>
                  <a:tcPr marL="59702" marR="59702" marT="29861" marB="29861"/>
                </a:tc>
                <a:tc>
                  <a:txBody>
                    <a:bodyPr/>
                    <a:lstStyle/>
                    <a:p>
                      <a:endParaRPr lang="en-GB" sz="1200" b="1">
                        <a:solidFill>
                          <a:schemeClr val="tx1"/>
                        </a:solidFill>
                      </a:endParaRPr>
                    </a:p>
                  </a:txBody>
                  <a:tcPr marL="59702" marR="59702" marT="29861" marB="29861"/>
                </a:tc>
                <a:extLst>
                  <a:ext uri="{0D108BD9-81ED-4DB2-BD59-A6C34878D82A}">
                    <a16:rowId xmlns:a16="http://schemas.microsoft.com/office/drawing/2014/main" val="3068316157"/>
                  </a:ext>
                </a:extLst>
              </a:tr>
              <a:tr h="744105">
                <a:tc>
                  <a:txBody>
                    <a:bodyPr/>
                    <a:lstStyle/>
                    <a:p>
                      <a:pPr lvl="0">
                        <a:buNone/>
                      </a:pPr>
                      <a:endParaRPr lang="en-GB" sz="900" b="1">
                        <a:solidFill>
                          <a:schemeClr val="tx1"/>
                        </a:solidFill>
                      </a:endParaRPr>
                    </a:p>
                  </a:txBody>
                  <a:tcPr marL="59702" marR="59702" marT="29861" marB="29861"/>
                </a:tc>
                <a:tc>
                  <a:txBody>
                    <a:bodyPr/>
                    <a:lstStyle/>
                    <a:p>
                      <a:endParaRPr lang="en-GB" sz="900" b="1">
                        <a:solidFill>
                          <a:schemeClr val="tx1"/>
                        </a:solidFill>
                      </a:endParaRPr>
                    </a:p>
                  </a:txBody>
                  <a:tcPr marL="59702" marR="59702" marT="29861" marB="29861"/>
                </a:tc>
                <a:tc>
                  <a:txBody>
                    <a:bodyPr/>
                    <a:lstStyle/>
                    <a:p>
                      <a:r>
                        <a:rPr lang="en-GB" sz="1200" b="1">
                          <a:solidFill>
                            <a:schemeClr val="tx1"/>
                          </a:solidFill>
                        </a:rPr>
                        <a:t>Ravensbourne University London specialises in digital media and design. Ravensbourne collaborates with businesses, offering venue hire, business incubation services and freelance creative work through its Enterprise and Innovation Centre</a:t>
                      </a:r>
                    </a:p>
                  </a:txBody>
                  <a:tcPr marL="59702" marR="59702" marT="29861" marB="29861"/>
                </a:tc>
                <a:tc>
                  <a:txBody>
                    <a:bodyPr/>
                    <a:lstStyle/>
                    <a:p>
                      <a:r>
                        <a:rPr lang="en-GB" sz="1200" b="1">
                          <a:solidFill>
                            <a:schemeClr val="tx1"/>
                          </a:solidFill>
                        </a:rPr>
                        <a:t>www.ravensbourne.ac.uk/for-business </a:t>
                      </a:r>
                    </a:p>
                  </a:txBody>
                  <a:tcPr marL="59702" marR="59702" marT="29861" marB="29861"/>
                </a:tc>
                <a:tc>
                  <a:txBody>
                    <a:bodyPr/>
                    <a:lstStyle/>
                    <a:p>
                      <a:r>
                        <a:rPr lang="en-GB" sz="1200" b="1">
                          <a:solidFill>
                            <a:schemeClr val="tx1"/>
                          </a:solidFill>
                        </a:rPr>
                        <a:t>eic@rave.ac.uk</a:t>
                      </a:r>
                    </a:p>
                  </a:txBody>
                  <a:tcPr marL="59702" marR="59702" marT="29861" marB="29861"/>
                </a:tc>
                <a:extLst>
                  <a:ext uri="{0D108BD9-81ED-4DB2-BD59-A6C34878D82A}">
                    <a16:rowId xmlns:a16="http://schemas.microsoft.com/office/drawing/2014/main" val="2532875039"/>
                  </a:ext>
                </a:extLst>
              </a:tr>
              <a:tr h="604586">
                <a:tc>
                  <a:txBody>
                    <a:bodyPr/>
                    <a:lstStyle/>
                    <a:p>
                      <a:pPr lvl="0">
                        <a:buNone/>
                      </a:pPr>
                      <a:endParaRPr lang="en-GB" sz="900" b="1">
                        <a:solidFill>
                          <a:schemeClr val="tx1"/>
                        </a:solidFill>
                      </a:endParaRPr>
                    </a:p>
                  </a:txBody>
                  <a:tcPr marL="59702" marR="59702" marT="29861" marB="29861"/>
                </a:tc>
                <a:tc>
                  <a:txBody>
                    <a:bodyPr/>
                    <a:lstStyle/>
                    <a:p>
                      <a:endParaRPr lang="en-GB" sz="900" b="1">
                        <a:solidFill>
                          <a:schemeClr val="tx1"/>
                        </a:solidFill>
                      </a:endParaRPr>
                    </a:p>
                  </a:txBody>
                  <a:tcPr marL="59702" marR="59702" marT="29861" marB="29861"/>
                </a:tc>
                <a:tc>
                  <a:txBody>
                    <a:bodyPr/>
                    <a:lstStyle/>
                    <a:p>
                      <a:r>
                        <a:rPr lang="en-GB" sz="1200" b="1">
                          <a:solidFill>
                            <a:schemeClr val="tx1"/>
                          </a:solidFill>
                        </a:rPr>
                        <a:t>The University of Greenwich offers a wide range of support services for businesses. It also provides specialist facilities, training and access to world leading expertise.</a:t>
                      </a:r>
                    </a:p>
                  </a:txBody>
                  <a:tcPr marL="59702" marR="59702" marT="29861" marB="29861"/>
                </a:tc>
                <a:tc>
                  <a:txBody>
                    <a:bodyPr/>
                    <a:lstStyle/>
                    <a:p>
                      <a:r>
                        <a:rPr lang="en-GB" sz="1200" b="1">
                          <a:solidFill>
                            <a:schemeClr val="tx1"/>
                          </a:solidFill>
                        </a:rPr>
                        <a:t>www.gre.ac.uk</a:t>
                      </a:r>
                    </a:p>
                  </a:txBody>
                  <a:tcPr marL="59702" marR="59702" marT="29861" marB="29861"/>
                </a:tc>
                <a:tc>
                  <a:txBody>
                    <a:bodyPr/>
                    <a:lstStyle/>
                    <a:p>
                      <a:r>
                        <a:rPr lang="en-GB" sz="1200" b="1">
                          <a:solidFill>
                            <a:schemeClr val="tx1"/>
                          </a:solidFill>
                        </a:rPr>
                        <a:t>enterprise@gre.ac.uk</a:t>
                      </a:r>
                    </a:p>
                  </a:txBody>
                  <a:tcPr marL="59702" marR="59702" marT="29861" marB="29861"/>
                </a:tc>
                <a:extLst>
                  <a:ext uri="{0D108BD9-81ED-4DB2-BD59-A6C34878D82A}">
                    <a16:rowId xmlns:a16="http://schemas.microsoft.com/office/drawing/2014/main" val="1186190688"/>
                  </a:ext>
                </a:extLst>
              </a:tr>
              <a:tr h="604585">
                <a:tc>
                  <a:txBody>
                    <a:bodyPr/>
                    <a:lstStyle/>
                    <a:p>
                      <a:pPr lvl="0">
                        <a:buNone/>
                      </a:pPr>
                      <a:endParaRPr lang="en-GB" sz="900" b="1">
                        <a:solidFill>
                          <a:schemeClr val="tx1"/>
                        </a:solidFill>
                      </a:endParaRPr>
                    </a:p>
                  </a:txBody>
                  <a:tcPr marL="59702" marR="59702" marT="29861" marB="29861"/>
                </a:tc>
                <a:tc>
                  <a:txBody>
                    <a:bodyPr/>
                    <a:lstStyle/>
                    <a:p>
                      <a:endParaRPr lang="en-GB" sz="900" b="1">
                        <a:solidFill>
                          <a:schemeClr val="tx1"/>
                        </a:solidFill>
                      </a:endParaRPr>
                    </a:p>
                  </a:txBody>
                  <a:tcPr marL="59702" marR="59702" marT="29861" marB="29861"/>
                </a:tc>
                <a:tc>
                  <a:txBody>
                    <a:bodyPr/>
                    <a:lstStyle/>
                    <a:p>
                      <a:r>
                        <a:rPr lang="en-GB" sz="1200" b="1">
                          <a:solidFill>
                            <a:schemeClr val="tx1"/>
                          </a:solidFill>
                        </a:rPr>
                        <a:t>London South East Colleges (LSEC) has an excellent track record in delivering training and development services for business - ranging from statutory compliance training, leadership and management to apprenticeships.</a:t>
                      </a:r>
                    </a:p>
                  </a:txBody>
                  <a:tcPr marL="59702" marR="59702" marT="29861" marB="29861"/>
                </a:tc>
                <a:tc>
                  <a:txBody>
                    <a:bodyPr/>
                    <a:lstStyle/>
                    <a:p>
                      <a:r>
                        <a:rPr lang="en-GB" sz="1200" b="1">
                          <a:solidFill>
                            <a:schemeClr val="tx1"/>
                          </a:solidFill>
                        </a:rPr>
                        <a:t>www.LSEC.ac.uk</a:t>
                      </a:r>
                    </a:p>
                  </a:txBody>
                  <a:tcPr marL="59702" marR="59702" marT="29861" marB="29861"/>
                </a:tc>
                <a:tc>
                  <a:txBody>
                    <a:bodyPr/>
                    <a:lstStyle/>
                    <a:p>
                      <a:r>
                        <a:rPr lang="en-GB" sz="1200" b="1">
                          <a:solidFill>
                            <a:schemeClr val="tx1"/>
                          </a:solidFill>
                        </a:rPr>
                        <a:t>Innovation@LSEC.ac.uk</a:t>
                      </a:r>
                    </a:p>
                  </a:txBody>
                  <a:tcPr marL="59702" marR="59702" marT="29861" marB="29861"/>
                </a:tc>
                <a:extLst>
                  <a:ext uri="{0D108BD9-81ED-4DB2-BD59-A6C34878D82A}">
                    <a16:rowId xmlns:a16="http://schemas.microsoft.com/office/drawing/2014/main" val="1737663779"/>
                  </a:ext>
                </a:extLst>
              </a:tr>
            </a:tbl>
          </a:graphicData>
        </a:graphic>
      </p:graphicFrame>
      <p:pic>
        <p:nvPicPr>
          <p:cNvPr id="17440" name="Picture 11">
            <a:extLst>
              <a:ext uri="{FF2B5EF4-FFF2-40B4-BE49-F238E27FC236}">
                <a16:creationId xmlns:a16="http://schemas.microsoft.com/office/drawing/2014/main" id="{93701FD3-513E-A13E-584E-961A3D63E4E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4047" y="4754776"/>
            <a:ext cx="9080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1" name="Picture 12">
            <a:extLst>
              <a:ext uri="{FF2B5EF4-FFF2-40B4-BE49-F238E27FC236}">
                <a16:creationId xmlns:a16="http://schemas.microsoft.com/office/drawing/2014/main" id="{F70AC8D9-0D9E-38E0-9E09-720E709FD64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3301" y="4247359"/>
            <a:ext cx="1233487"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3" name="Picture 14">
            <a:extLst>
              <a:ext uri="{FF2B5EF4-FFF2-40B4-BE49-F238E27FC236}">
                <a16:creationId xmlns:a16="http://schemas.microsoft.com/office/drawing/2014/main" id="{A0FA09FE-039C-4646-F0F4-BD98B132C75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99290" y="1448680"/>
            <a:ext cx="835415" cy="82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4" name="Picture 15">
            <a:extLst>
              <a:ext uri="{FF2B5EF4-FFF2-40B4-BE49-F238E27FC236}">
                <a16:creationId xmlns:a16="http://schemas.microsoft.com/office/drawing/2014/main" id="{45D9032F-8E39-8996-942B-2433CBE6542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74928" y="2441541"/>
            <a:ext cx="1062038" cy="50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black text on a white background&#10;&#10;Description automatically generated">
            <a:extLst>
              <a:ext uri="{FF2B5EF4-FFF2-40B4-BE49-F238E27FC236}">
                <a16:creationId xmlns:a16="http://schemas.microsoft.com/office/drawing/2014/main" id="{1E8BC2FA-63F3-51FE-A662-4E34687CB0AB}"/>
              </a:ext>
            </a:extLst>
          </p:cNvPr>
          <p:cNvPicPr>
            <a:picLocks noChangeAspect="1"/>
          </p:cNvPicPr>
          <p:nvPr/>
        </p:nvPicPr>
        <p:blipFill>
          <a:blip r:embed="rId8"/>
          <a:stretch>
            <a:fillRect/>
          </a:stretch>
        </p:blipFill>
        <p:spPr>
          <a:xfrm>
            <a:off x="283454" y="3366695"/>
            <a:ext cx="1704220" cy="507397"/>
          </a:xfrm>
          <a:prstGeom prst="rect">
            <a:avLst/>
          </a:prstGeom>
        </p:spPr>
      </p:pic>
    </p:spTree>
  </p:cSld>
  <p:clrMapOvr>
    <a:masterClrMapping/>
  </p:clrMapOvr>
  <p:transition spd="slow">
    <p:wipe dir="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5D32B-BB04-4BB6-C69F-C174BE37DD7B}"/>
              </a:ext>
            </a:extLst>
          </p:cNvPr>
          <p:cNvSpPr>
            <a:spLocks noGrp="1"/>
          </p:cNvSpPr>
          <p:nvPr>
            <p:ph type="title"/>
          </p:nvPr>
        </p:nvSpPr>
        <p:spPr>
          <a:xfrm>
            <a:off x="2327276" y="608014"/>
            <a:ext cx="7788275" cy="465137"/>
          </a:xfrm>
        </p:spPr>
        <p:txBody>
          <a:bodyPr/>
          <a:lstStyle/>
          <a:p>
            <a:pPr algn="ctr">
              <a:defRPr/>
            </a:pPr>
            <a:r>
              <a:rPr lang="en-GB" altLang="en-US" kern="1200">
                <a:latin typeface="Times New Roman"/>
                <a:ea typeface="+mn-ea"/>
                <a:cs typeface="Times New Roman"/>
              </a:rPr>
              <a:t>Business Support Network </a:t>
            </a:r>
            <a:br>
              <a:rPr lang="en-GB" altLang="en-US" kern="1200">
                <a:latin typeface="Times New Roman" panose="02020603050405020304" pitchFamily="18" charset="0"/>
                <a:ea typeface="+mn-ea"/>
                <a:cs typeface="+mn-cs"/>
              </a:rPr>
            </a:br>
            <a:endParaRPr lang="en-GB"/>
          </a:p>
        </p:txBody>
      </p:sp>
      <p:graphicFrame>
        <p:nvGraphicFramePr>
          <p:cNvPr id="6" name="Content Placeholder 5">
            <a:extLst>
              <a:ext uri="{FF2B5EF4-FFF2-40B4-BE49-F238E27FC236}">
                <a16:creationId xmlns:a16="http://schemas.microsoft.com/office/drawing/2014/main" id="{0AA40B51-68F1-7F70-F6D4-05DFF2D4B92E}"/>
              </a:ext>
            </a:extLst>
          </p:cNvPr>
          <p:cNvGraphicFramePr>
            <a:graphicFrameLocks noGrp="1"/>
          </p:cNvGraphicFramePr>
          <p:nvPr>
            <p:ph idx="1"/>
            <p:extLst>
              <p:ext uri="{D42A27DB-BD31-4B8C-83A1-F6EECF244321}">
                <p14:modId xmlns:p14="http://schemas.microsoft.com/office/powerpoint/2010/main" val="2128342498"/>
              </p:ext>
            </p:extLst>
          </p:nvPr>
        </p:nvGraphicFramePr>
        <p:xfrm>
          <a:off x="300181" y="842818"/>
          <a:ext cx="11214799" cy="4839835"/>
        </p:xfrm>
        <a:graphic>
          <a:graphicData uri="http://schemas.openxmlformats.org/drawingml/2006/table">
            <a:tbl>
              <a:tblPr firstRow="1" lastRow="1" bandRow="1">
                <a:tableStyleId>{2D5ABB26-0587-4C30-8999-92F81FD0307C}</a:tableStyleId>
              </a:tblPr>
              <a:tblGrid>
                <a:gridCol w="1514866">
                  <a:extLst>
                    <a:ext uri="{9D8B030D-6E8A-4147-A177-3AD203B41FA5}">
                      <a16:colId xmlns:a16="http://schemas.microsoft.com/office/drawing/2014/main" val="1287675164"/>
                    </a:ext>
                  </a:extLst>
                </a:gridCol>
                <a:gridCol w="841075">
                  <a:extLst>
                    <a:ext uri="{9D8B030D-6E8A-4147-A177-3AD203B41FA5}">
                      <a16:colId xmlns:a16="http://schemas.microsoft.com/office/drawing/2014/main" val="2488566339"/>
                    </a:ext>
                  </a:extLst>
                </a:gridCol>
                <a:gridCol w="5806504">
                  <a:extLst>
                    <a:ext uri="{9D8B030D-6E8A-4147-A177-3AD203B41FA5}">
                      <a16:colId xmlns:a16="http://schemas.microsoft.com/office/drawing/2014/main" val="2225173051"/>
                    </a:ext>
                  </a:extLst>
                </a:gridCol>
                <a:gridCol w="1447450">
                  <a:extLst>
                    <a:ext uri="{9D8B030D-6E8A-4147-A177-3AD203B41FA5}">
                      <a16:colId xmlns:a16="http://schemas.microsoft.com/office/drawing/2014/main" val="3184164221"/>
                    </a:ext>
                  </a:extLst>
                </a:gridCol>
                <a:gridCol w="1604904">
                  <a:extLst>
                    <a:ext uri="{9D8B030D-6E8A-4147-A177-3AD203B41FA5}">
                      <a16:colId xmlns:a16="http://schemas.microsoft.com/office/drawing/2014/main" val="1191116522"/>
                    </a:ext>
                  </a:extLst>
                </a:gridCol>
              </a:tblGrid>
              <a:tr h="217031">
                <a:tc>
                  <a:txBody>
                    <a:bodyPr/>
                    <a:lstStyle/>
                    <a:p>
                      <a:pPr lvl="0">
                        <a:buNone/>
                      </a:pPr>
                      <a:endParaRPr lang="en-GB" sz="900" b="1">
                        <a:solidFill>
                          <a:srgbClr val="800000"/>
                        </a:solidFill>
                      </a:endParaRPr>
                    </a:p>
                  </a:txBody>
                  <a:tcPr marL="59702" marR="59702" marT="29861" marB="29861"/>
                </a:tc>
                <a:tc>
                  <a:txBody>
                    <a:bodyPr/>
                    <a:lstStyle/>
                    <a:p>
                      <a:r>
                        <a:rPr lang="en-GB" sz="1200" b="1">
                          <a:solidFill>
                            <a:srgbClr val="800000"/>
                          </a:solidFill>
                        </a:rPr>
                        <a:t>Agency</a:t>
                      </a:r>
                    </a:p>
                  </a:txBody>
                  <a:tcPr marL="59702" marR="59702" marT="29861" marB="29861"/>
                </a:tc>
                <a:tc>
                  <a:txBody>
                    <a:bodyPr/>
                    <a:lstStyle/>
                    <a:p>
                      <a:r>
                        <a:rPr lang="en-GB" sz="1200" b="1">
                          <a:solidFill>
                            <a:srgbClr val="800000"/>
                          </a:solidFill>
                        </a:rPr>
                        <a:t>Summary Description of Services </a:t>
                      </a:r>
                    </a:p>
                  </a:txBody>
                  <a:tcPr marL="59702" marR="59702" marT="29861" marB="29861"/>
                </a:tc>
                <a:tc>
                  <a:txBody>
                    <a:bodyPr/>
                    <a:lstStyle/>
                    <a:p>
                      <a:r>
                        <a:rPr lang="en-GB" sz="1200" b="1">
                          <a:solidFill>
                            <a:srgbClr val="800000"/>
                          </a:solidFill>
                        </a:rPr>
                        <a:t>Website</a:t>
                      </a:r>
                    </a:p>
                  </a:txBody>
                  <a:tcPr marL="59702" marR="59702" marT="29861" marB="29861"/>
                </a:tc>
                <a:tc>
                  <a:txBody>
                    <a:bodyPr/>
                    <a:lstStyle/>
                    <a:p>
                      <a:r>
                        <a:rPr lang="en-GB" sz="1200" b="1">
                          <a:solidFill>
                            <a:srgbClr val="800000"/>
                          </a:solidFill>
                        </a:rPr>
                        <a:t>Contact</a:t>
                      </a:r>
                    </a:p>
                  </a:txBody>
                  <a:tcPr marL="59702" marR="59702" marT="29861" marB="29861"/>
                </a:tc>
                <a:extLst>
                  <a:ext uri="{0D108BD9-81ED-4DB2-BD59-A6C34878D82A}">
                    <a16:rowId xmlns:a16="http://schemas.microsoft.com/office/drawing/2014/main" val="2119458293"/>
                  </a:ext>
                </a:extLst>
              </a:tr>
              <a:tr h="589083">
                <a:tc>
                  <a:txBody>
                    <a:bodyPr/>
                    <a:lstStyle/>
                    <a:p>
                      <a:pPr lvl="0">
                        <a:buNone/>
                      </a:pPr>
                      <a:endParaRPr lang="en-GB" sz="900" b="1">
                        <a:solidFill>
                          <a:schemeClr val="tx1"/>
                        </a:solidFill>
                      </a:endParaRPr>
                    </a:p>
                  </a:txBody>
                  <a:tcPr marL="59702" marR="59702" marT="29861" marB="29861"/>
                </a:tc>
                <a:tc>
                  <a:txBody>
                    <a:bodyPr/>
                    <a:lstStyle/>
                    <a:p>
                      <a:endParaRPr lang="en-GB" sz="900" b="1">
                        <a:solidFill>
                          <a:schemeClr val="tx1"/>
                        </a:solidFill>
                      </a:endParaRPr>
                    </a:p>
                  </a:txBody>
                  <a:tcPr marL="59702" marR="59702" marT="29861" marB="29861"/>
                </a:tc>
                <a:tc>
                  <a:txBody>
                    <a:bodyPr/>
                    <a:lstStyle/>
                    <a:p>
                      <a:endParaRPr lang="en-GB" sz="1200" b="1">
                        <a:solidFill>
                          <a:schemeClr val="tx1"/>
                        </a:solidFill>
                      </a:endParaRPr>
                    </a:p>
                    <a:p>
                      <a:pPr lvl="0">
                        <a:buNone/>
                      </a:pPr>
                      <a:r>
                        <a:rPr lang="en-GB" sz="1200" b="1">
                          <a:solidFill>
                            <a:schemeClr val="tx1"/>
                          </a:solidFill>
                        </a:rPr>
                        <a:t>In addition to academic courses, CU London (Coventry University Group), offer professional courses and qualifications in Management and Leadership. CU London have alo launched six IEMA accredited Sustainability and Net Zero short courses applicable for businesses across every sector. These CPD courses cater to the general workforce as well as team leader and managers. (Course fees are applicable) </a:t>
                      </a:r>
                    </a:p>
                    <a:p>
                      <a:pPr lvl="0">
                        <a:buNone/>
                      </a:pPr>
                      <a:endParaRPr lang="en-GB" sz="1200" b="1">
                        <a:solidFill>
                          <a:schemeClr val="tx1"/>
                        </a:solidFill>
                      </a:endParaRPr>
                    </a:p>
                  </a:txBody>
                  <a:tcPr marL="59702" marR="59702" marT="29861" marB="29861"/>
                </a:tc>
                <a:tc>
                  <a:txBody>
                    <a:bodyPr/>
                    <a:lstStyle/>
                    <a:p>
                      <a:endParaRPr lang="en-GB" sz="1200" b="1">
                        <a:solidFill>
                          <a:schemeClr val="tx1"/>
                        </a:solidFill>
                      </a:endParaRPr>
                    </a:p>
                    <a:p>
                      <a:pPr lvl="0">
                        <a:buNone/>
                      </a:pPr>
                      <a:r>
                        <a:rPr lang="en-GB" sz="1200" b="0" i="0" u="none" strike="noStrike" noProof="0">
                          <a:solidFill>
                            <a:schemeClr val="accent2"/>
                          </a:solidFill>
                          <a:latin typeface="Arial"/>
                          <a:hlinkClick r:id="rId2">
                            <a:extLst>
                              <a:ext uri="{A12FA001-AC4F-418D-AE19-62706E023703}">
                                <ahyp:hlinkClr xmlns:ahyp="http://schemas.microsoft.com/office/drawing/2018/hyperlinkcolor" val="tx"/>
                              </a:ext>
                            </a:extLst>
                          </a:hlinkClick>
                        </a:rPr>
                        <a:t>Professional courses at CU London (coventry.ac.uk)</a:t>
                      </a:r>
                      <a:endParaRPr lang="en-GB" b="0">
                        <a:solidFill>
                          <a:schemeClr val="accent2"/>
                        </a:solidFill>
                        <a:hlinkClick r:id="rId2">
                          <a:extLst>
                            <a:ext uri="{A12FA001-AC4F-418D-AE19-62706E023703}">
                              <ahyp:hlinkClr xmlns:ahyp="http://schemas.microsoft.com/office/drawing/2018/hyperlinkcolor" val="tx"/>
                            </a:ext>
                          </a:extLst>
                        </a:hlinkClick>
                      </a:endParaRPr>
                    </a:p>
                  </a:txBody>
                  <a:tcPr marL="59702" marR="59702" marT="29861" marB="29861"/>
                </a:tc>
                <a:tc>
                  <a:txBody>
                    <a:bodyPr/>
                    <a:lstStyle/>
                    <a:p>
                      <a:endParaRPr lang="en-GB" sz="1200" b="1">
                        <a:solidFill>
                          <a:schemeClr val="tx1"/>
                        </a:solidFill>
                      </a:endParaRPr>
                    </a:p>
                    <a:p>
                      <a:pPr lvl="0">
                        <a:buNone/>
                      </a:pPr>
                      <a:endParaRPr lang="en-GB" sz="1200" b="1">
                        <a:solidFill>
                          <a:schemeClr val="tx1"/>
                        </a:solidFill>
                      </a:endParaRPr>
                    </a:p>
                  </a:txBody>
                  <a:tcPr marL="59702" marR="59702" marT="29861" marB="29861"/>
                </a:tc>
                <a:extLst>
                  <a:ext uri="{0D108BD9-81ED-4DB2-BD59-A6C34878D82A}">
                    <a16:rowId xmlns:a16="http://schemas.microsoft.com/office/drawing/2014/main" val="3885285896"/>
                  </a:ext>
                </a:extLst>
              </a:tr>
              <a:tr h="883625">
                <a:tc>
                  <a:txBody>
                    <a:bodyPr/>
                    <a:lstStyle/>
                    <a:p>
                      <a:pPr lvl="0">
                        <a:buNone/>
                      </a:pPr>
                      <a:endParaRPr lang="en-GB" sz="900" b="1">
                        <a:solidFill>
                          <a:schemeClr val="tx1"/>
                        </a:solidFill>
                      </a:endParaRPr>
                    </a:p>
                  </a:txBody>
                  <a:tcPr marL="59702" marR="59702" marT="29861" marB="29861"/>
                </a:tc>
                <a:tc>
                  <a:txBody>
                    <a:bodyPr/>
                    <a:lstStyle/>
                    <a:p>
                      <a:endParaRPr lang="en-GB" sz="900" b="1">
                        <a:solidFill>
                          <a:schemeClr val="tx1"/>
                        </a:solidFill>
                      </a:endParaRPr>
                    </a:p>
                  </a:txBody>
                  <a:tcPr marL="59702" marR="59702" marT="29861" marB="29861"/>
                </a:tc>
                <a:tc>
                  <a:txBody>
                    <a:bodyPr/>
                    <a:lstStyle/>
                    <a:p>
                      <a:pPr lvl="0" algn="l">
                        <a:lnSpc>
                          <a:spcPct val="100000"/>
                        </a:lnSpc>
                        <a:spcBef>
                          <a:spcPts val="0"/>
                        </a:spcBef>
                        <a:spcAft>
                          <a:spcPts val="0"/>
                        </a:spcAft>
                        <a:buNone/>
                      </a:pPr>
                      <a:r>
                        <a:rPr lang="en-GB" sz="1200" b="1">
                          <a:solidFill>
                            <a:schemeClr val="accent2"/>
                          </a:solidFill>
                          <a:hlinkClick r:id="rId3">
                            <a:extLst>
                              <a:ext uri="{A12FA001-AC4F-418D-AE19-62706E023703}">
                                <ahyp:hlinkClr xmlns:ahyp="http://schemas.microsoft.com/office/drawing/2018/hyperlinkcolor" val="tx"/>
                              </a:ext>
                            </a:extLst>
                          </a:hlinkClick>
                        </a:rPr>
                        <a:t>GCDA Learning</a:t>
                      </a:r>
                      <a:r>
                        <a:rPr lang="en-GB" sz="1200" b="1">
                          <a:solidFill>
                            <a:schemeClr val="accent2"/>
                          </a:solidFill>
                        </a:rPr>
                        <a:t> </a:t>
                      </a:r>
                      <a:r>
                        <a:rPr lang="en-GB" sz="1200" b="1"/>
                        <a:t>offers free business course to support new and existing food businesses on a range of topics from marketing, costing, new products, product nutrition analysis, social media to embedding sustainability and much more.  For more information email:</a:t>
                      </a:r>
                      <a:r>
                        <a:rPr lang="en-GB" sz="1200" b="1" u="sng">
                          <a:solidFill>
                            <a:schemeClr val="accent2"/>
                          </a:solidFill>
                          <a:hlinkClick r:id="rId4">
                            <a:extLst>
                              <a:ext uri="{A12FA001-AC4F-418D-AE19-62706E023703}">
                                <ahyp:hlinkClr xmlns:ahyp="http://schemas.microsoft.com/office/drawing/2018/hyperlinkcolor" val="tx"/>
                              </a:ext>
                            </a:extLst>
                          </a:hlinkClick>
                        </a:rPr>
                        <a:t>Learning@gcda.org.uk</a:t>
                      </a:r>
                      <a:endParaRPr lang="en-US" b="1">
                        <a:solidFill>
                          <a:schemeClr val="accent2"/>
                        </a:solidFill>
                        <a:hlinkClick r:id="rId4">
                          <a:extLst>
                            <a:ext uri="{A12FA001-AC4F-418D-AE19-62706E023703}">
                              <ahyp:hlinkClr xmlns:ahyp="http://schemas.microsoft.com/office/drawing/2018/hyperlinkcolor" val="tx"/>
                            </a:ext>
                          </a:extLst>
                        </a:hlinkClick>
                      </a:endParaRPr>
                    </a:p>
                  </a:txBody>
                  <a:tcPr marL="59702" marR="59702" marT="29861" marB="29861"/>
                </a:tc>
                <a:tc>
                  <a:txBody>
                    <a:bodyPr/>
                    <a:lstStyle/>
                    <a:p>
                      <a:r>
                        <a:rPr lang="en-GB" sz="1200" b="1">
                          <a:solidFill>
                            <a:schemeClr val="tx1"/>
                          </a:solidFill>
                        </a:rPr>
                        <a:t>www.gcda.coop</a:t>
                      </a:r>
                    </a:p>
                  </a:txBody>
                  <a:tcPr marL="59702" marR="59702" marT="29861" marB="29861"/>
                </a:tc>
                <a:tc>
                  <a:txBody>
                    <a:bodyPr/>
                    <a:lstStyle/>
                    <a:p>
                      <a:endParaRPr lang="en-GB" sz="1200" b="1">
                        <a:solidFill>
                          <a:schemeClr val="tx1"/>
                        </a:solidFill>
                      </a:endParaRPr>
                    </a:p>
                  </a:txBody>
                  <a:tcPr marL="59702" marR="59702" marT="29861" marB="29861"/>
                </a:tc>
                <a:extLst>
                  <a:ext uri="{0D108BD9-81ED-4DB2-BD59-A6C34878D82A}">
                    <a16:rowId xmlns:a16="http://schemas.microsoft.com/office/drawing/2014/main" val="3068316157"/>
                  </a:ext>
                </a:extLst>
              </a:tr>
              <a:tr h="744105">
                <a:tc>
                  <a:txBody>
                    <a:bodyPr/>
                    <a:lstStyle/>
                    <a:p>
                      <a:pPr lvl="0">
                        <a:buNone/>
                      </a:pPr>
                      <a:endParaRPr lang="en-GB" sz="900" b="1">
                        <a:solidFill>
                          <a:schemeClr val="tx1"/>
                        </a:solidFill>
                      </a:endParaRPr>
                    </a:p>
                  </a:txBody>
                  <a:tcPr marL="59702" marR="59702" marT="29861" marB="29861"/>
                </a:tc>
                <a:tc>
                  <a:txBody>
                    <a:bodyPr/>
                    <a:lstStyle/>
                    <a:p>
                      <a:endParaRPr lang="en-GB" sz="900" b="1">
                        <a:solidFill>
                          <a:schemeClr val="tx1"/>
                        </a:solidFill>
                      </a:endParaRPr>
                    </a:p>
                  </a:txBody>
                  <a:tcPr marL="59702" marR="59702" marT="29861" marB="29861"/>
                </a:tc>
                <a:tc>
                  <a:txBody>
                    <a:bodyPr/>
                    <a:lstStyle/>
                    <a:p>
                      <a:r>
                        <a:rPr lang="en-GB" sz="1200" b="1">
                          <a:solidFill>
                            <a:schemeClr val="tx1"/>
                          </a:solidFill>
                        </a:rPr>
                        <a:t>Ravensbourne University London specialises in digital media and design. Ravensbourne collaborates with businesses, offering venue hire, business incubation services and freelance creative work through its Enterprise and Innovation Centre</a:t>
                      </a:r>
                    </a:p>
                  </a:txBody>
                  <a:tcPr marL="59702" marR="59702" marT="29861" marB="29861"/>
                </a:tc>
                <a:tc>
                  <a:txBody>
                    <a:bodyPr/>
                    <a:lstStyle/>
                    <a:p>
                      <a:r>
                        <a:rPr lang="en-GB" sz="1200" b="1">
                          <a:solidFill>
                            <a:schemeClr val="tx1"/>
                          </a:solidFill>
                        </a:rPr>
                        <a:t>www.ravensbourne.ac.uk/for-business </a:t>
                      </a:r>
                    </a:p>
                  </a:txBody>
                  <a:tcPr marL="59702" marR="59702" marT="29861" marB="29861"/>
                </a:tc>
                <a:tc>
                  <a:txBody>
                    <a:bodyPr/>
                    <a:lstStyle/>
                    <a:p>
                      <a:r>
                        <a:rPr lang="en-GB" sz="1200" b="1">
                          <a:solidFill>
                            <a:schemeClr val="tx1"/>
                          </a:solidFill>
                        </a:rPr>
                        <a:t>eic@rave.ac.uk</a:t>
                      </a:r>
                    </a:p>
                  </a:txBody>
                  <a:tcPr marL="59702" marR="59702" marT="29861" marB="29861"/>
                </a:tc>
                <a:extLst>
                  <a:ext uri="{0D108BD9-81ED-4DB2-BD59-A6C34878D82A}">
                    <a16:rowId xmlns:a16="http://schemas.microsoft.com/office/drawing/2014/main" val="2532875039"/>
                  </a:ext>
                </a:extLst>
              </a:tr>
              <a:tr h="604586">
                <a:tc>
                  <a:txBody>
                    <a:bodyPr/>
                    <a:lstStyle/>
                    <a:p>
                      <a:pPr lvl="0">
                        <a:buNone/>
                      </a:pPr>
                      <a:endParaRPr lang="en-GB" sz="900" b="1">
                        <a:solidFill>
                          <a:schemeClr val="tx1"/>
                        </a:solidFill>
                      </a:endParaRPr>
                    </a:p>
                  </a:txBody>
                  <a:tcPr marL="59702" marR="59702" marT="29861" marB="29861"/>
                </a:tc>
                <a:tc>
                  <a:txBody>
                    <a:bodyPr/>
                    <a:lstStyle/>
                    <a:p>
                      <a:endParaRPr lang="en-GB" sz="900" b="1">
                        <a:solidFill>
                          <a:schemeClr val="tx1"/>
                        </a:solidFill>
                      </a:endParaRPr>
                    </a:p>
                  </a:txBody>
                  <a:tcPr marL="59702" marR="59702" marT="29861" marB="29861"/>
                </a:tc>
                <a:tc>
                  <a:txBody>
                    <a:bodyPr/>
                    <a:lstStyle/>
                    <a:p>
                      <a:r>
                        <a:rPr lang="en-GB" sz="1200" b="1">
                          <a:solidFill>
                            <a:schemeClr val="tx1"/>
                          </a:solidFill>
                        </a:rPr>
                        <a:t>The University of Greenwich offers a wide range of support services for businesses. It also provides specialist facilities, training and access to world leading expertise.</a:t>
                      </a:r>
                    </a:p>
                  </a:txBody>
                  <a:tcPr marL="59702" marR="59702" marT="29861" marB="29861"/>
                </a:tc>
                <a:tc>
                  <a:txBody>
                    <a:bodyPr/>
                    <a:lstStyle/>
                    <a:p>
                      <a:r>
                        <a:rPr lang="en-GB" sz="1200" b="1">
                          <a:solidFill>
                            <a:schemeClr val="tx1"/>
                          </a:solidFill>
                        </a:rPr>
                        <a:t>www.gre.ac.uk</a:t>
                      </a:r>
                    </a:p>
                  </a:txBody>
                  <a:tcPr marL="59702" marR="59702" marT="29861" marB="29861"/>
                </a:tc>
                <a:tc>
                  <a:txBody>
                    <a:bodyPr/>
                    <a:lstStyle/>
                    <a:p>
                      <a:r>
                        <a:rPr lang="en-GB" sz="1200" b="1">
                          <a:solidFill>
                            <a:schemeClr val="tx1"/>
                          </a:solidFill>
                        </a:rPr>
                        <a:t>enterprise@gre.ac.uk</a:t>
                      </a:r>
                    </a:p>
                  </a:txBody>
                  <a:tcPr marL="59702" marR="59702" marT="29861" marB="29861"/>
                </a:tc>
                <a:extLst>
                  <a:ext uri="{0D108BD9-81ED-4DB2-BD59-A6C34878D82A}">
                    <a16:rowId xmlns:a16="http://schemas.microsoft.com/office/drawing/2014/main" val="1186190688"/>
                  </a:ext>
                </a:extLst>
              </a:tr>
              <a:tr h="604585">
                <a:tc>
                  <a:txBody>
                    <a:bodyPr/>
                    <a:lstStyle/>
                    <a:p>
                      <a:pPr lvl="0">
                        <a:buNone/>
                      </a:pPr>
                      <a:endParaRPr lang="en-GB" sz="900" b="1">
                        <a:solidFill>
                          <a:schemeClr val="tx1"/>
                        </a:solidFill>
                      </a:endParaRPr>
                    </a:p>
                  </a:txBody>
                  <a:tcPr marL="59702" marR="59702" marT="29861" marB="29861"/>
                </a:tc>
                <a:tc>
                  <a:txBody>
                    <a:bodyPr/>
                    <a:lstStyle/>
                    <a:p>
                      <a:endParaRPr lang="en-GB" sz="900" b="1">
                        <a:solidFill>
                          <a:schemeClr val="tx1"/>
                        </a:solidFill>
                      </a:endParaRPr>
                    </a:p>
                  </a:txBody>
                  <a:tcPr marL="59702" marR="59702" marT="29861" marB="29861"/>
                </a:tc>
                <a:tc>
                  <a:txBody>
                    <a:bodyPr/>
                    <a:lstStyle/>
                    <a:p>
                      <a:r>
                        <a:rPr lang="en-GB" sz="1200" b="1">
                          <a:solidFill>
                            <a:schemeClr val="tx1"/>
                          </a:solidFill>
                        </a:rPr>
                        <a:t>London South East Colleges (LSEC) has an excellent track record in delivering training and development services for business - ranging from statutory compliance training, leadership and management to apprenticeships.</a:t>
                      </a:r>
                    </a:p>
                  </a:txBody>
                  <a:tcPr marL="59702" marR="59702" marT="29861" marB="29861"/>
                </a:tc>
                <a:tc>
                  <a:txBody>
                    <a:bodyPr/>
                    <a:lstStyle/>
                    <a:p>
                      <a:r>
                        <a:rPr lang="en-GB" sz="1200" b="1">
                          <a:solidFill>
                            <a:schemeClr val="tx1"/>
                          </a:solidFill>
                        </a:rPr>
                        <a:t>www.LSEC.ac.uk</a:t>
                      </a:r>
                    </a:p>
                  </a:txBody>
                  <a:tcPr marL="59702" marR="59702" marT="29861" marB="29861"/>
                </a:tc>
                <a:tc>
                  <a:txBody>
                    <a:bodyPr/>
                    <a:lstStyle/>
                    <a:p>
                      <a:r>
                        <a:rPr lang="en-GB" sz="1200" b="1">
                          <a:solidFill>
                            <a:schemeClr val="tx1"/>
                          </a:solidFill>
                        </a:rPr>
                        <a:t>Innovation@LSEC.ac.uk</a:t>
                      </a:r>
                    </a:p>
                  </a:txBody>
                  <a:tcPr marL="59702" marR="59702" marT="29861" marB="29861"/>
                </a:tc>
                <a:extLst>
                  <a:ext uri="{0D108BD9-81ED-4DB2-BD59-A6C34878D82A}">
                    <a16:rowId xmlns:a16="http://schemas.microsoft.com/office/drawing/2014/main" val="1737663779"/>
                  </a:ext>
                </a:extLst>
              </a:tr>
            </a:tbl>
          </a:graphicData>
        </a:graphic>
      </p:graphicFrame>
      <p:pic>
        <p:nvPicPr>
          <p:cNvPr id="17440" name="Picture 11">
            <a:extLst>
              <a:ext uri="{FF2B5EF4-FFF2-40B4-BE49-F238E27FC236}">
                <a16:creationId xmlns:a16="http://schemas.microsoft.com/office/drawing/2014/main" id="{93701FD3-513E-A13E-584E-961A3D63E4E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4047" y="4754776"/>
            <a:ext cx="9080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1" name="Picture 12">
            <a:extLst>
              <a:ext uri="{FF2B5EF4-FFF2-40B4-BE49-F238E27FC236}">
                <a16:creationId xmlns:a16="http://schemas.microsoft.com/office/drawing/2014/main" id="{F70AC8D9-0D9E-38E0-9E09-720E709FD64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73301" y="4247359"/>
            <a:ext cx="1233487"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4" name="Picture 15">
            <a:extLst>
              <a:ext uri="{FF2B5EF4-FFF2-40B4-BE49-F238E27FC236}">
                <a16:creationId xmlns:a16="http://schemas.microsoft.com/office/drawing/2014/main" id="{45D9032F-8E39-8996-942B-2433CBE6542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74928" y="2441541"/>
            <a:ext cx="1062038" cy="50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black text on a white background&#10;&#10;Description automatically generated">
            <a:extLst>
              <a:ext uri="{FF2B5EF4-FFF2-40B4-BE49-F238E27FC236}">
                <a16:creationId xmlns:a16="http://schemas.microsoft.com/office/drawing/2014/main" id="{1E8BC2FA-63F3-51FE-A662-4E34687CB0AB}"/>
              </a:ext>
            </a:extLst>
          </p:cNvPr>
          <p:cNvPicPr>
            <a:picLocks noChangeAspect="1"/>
          </p:cNvPicPr>
          <p:nvPr/>
        </p:nvPicPr>
        <p:blipFill>
          <a:blip r:embed="rId8"/>
          <a:stretch>
            <a:fillRect/>
          </a:stretch>
        </p:blipFill>
        <p:spPr>
          <a:xfrm>
            <a:off x="283454" y="3366695"/>
            <a:ext cx="1704220" cy="507397"/>
          </a:xfrm>
          <a:prstGeom prst="rect">
            <a:avLst/>
          </a:prstGeom>
        </p:spPr>
      </p:pic>
      <p:pic>
        <p:nvPicPr>
          <p:cNvPr id="4" name="Picture 3" descr="Studying at CU | CU Coventry">
            <a:extLst>
              <a:ext uri="{FF2B5EF4-FFF2-40B4-BE49-F238E27FC236}">
                <a16:creationId xmlns:a16="http://schemas.microsoft.com/office/drawing/2014/main" id="{61D6F5B4-91D9-A3CA-B343-11A6DD2795DA}"/>
              </a:ext>
            </a:extLst>
          </p:cNvPr>
          <p:cNvPicPr>
            <a:picLocks noChangeAspect="1"/>
          </p:cNvPicPr>
          <p:nvPr/>
        </p:nvPicPr>
        <p:blipFill>
          <a:blip r:embed="rId9"/>
          <a:stretch>
            <a:fillRect/>
          </a:stretch>
        </p:blipFill>
        <p:spPr>
          <a:xfrm>
            <a:off x="378980" y="1073149"/>
            <a:ext cx="1239404" cy="1144156"/>
          </a:xfrm>
          <a:prstGeom prst="rect">
            <a:avLst/>
          </a:prstGeom>
        </p:spPr>
      </p:pic>
    </p:spTree>
    <p:extLst>
      <p:ext uri="{BB962C8B-B14F-4D97-AF65-F5344CB8AC3E}">
        <p14:creationId xmlns:p14="http://schemas.microsoft.com/office/powerpoint/2010/main" val="3250530243"/>
      </p:ext>
    </p:extLst>
  </p:cSld>
  <p:clrMapOvr>
    <a:masterClrMapping/>
  </p:clrMapOvr>
  <p:transition spd="slow">
    <p:wipe dir="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49763-C671-3617-BFC0-C08D36EFB92D}"/>
              </a:ext>
            </a:extLst>
          </p:cNvPr>
          <p:cNvSpPr txBox="1">
            <a:spLocks/>
          </p:cNvSpPr>
          <p:nvPr/>
        </p:nvSpPr>
        <p:spPr>
          <a:xfrm>
            <a:off x="2209800" y="847726"/>
            <a:ext cx="7753350" cy="842963"/>
          </a:xfrm>
          <a:prstGeom prst="rect">
            <a:avLst/>
          </a:prstGeom>
        </p:spPr>
        <p:txBody>
          <a:bodyPr lIns="91440" tIns="45720" rIns="91440" bIns="45720" anchor="t"/>
          <a:lstStyle>
            <a:lvl1pPr algn="l" rtl="0" eaLnBrk="0" fontAlgn="base" hangingPunct="0">
              <a:spcBef>
                <a:spcPct val="0"/>
              </a:spcBef>
              <a:spcAft>
                <a:spcPct val="0"/>
              </a:spcAft>
              <a:defRPr sz="4200" b="1">
                <a:solidFill>
                  <a:srgbClr val="90191A"/>
                </a:solidFill>
                <a:latin typeface="+mj-lt"/>
                <a:ea typeface="+mj-ea"/>
                <a:cs typeface="+mj-cs"/>
              </a:defRPr>
            </a:lvl1pPr>
            <a:lvl2pPr algn="l" rtl="0" eaLnBrk="0" fontAlgn="base" hangingPunct="0">
              <a:spcBef>
                <a:spcPct val="0"/>
              </a:spcBef>
              <a:spcAft>
                <a:spcPct val="0"/>
              </a:spcAft>
              <a:defRPr sz="4200" b="1">
                <a:solidFill>
                  <a:srgbClr val="90191A"/>
                </a:solidFill>
                <a:latin typeface="Arial" charset="0"/>
              </a:defRPr>
            </a:lvl2pPr>
            <a:lvl3pPr algn="l" rtl="0" eaLnBrk="0" fontAlgn="base" hangingPunct="0">
              <a:spcBef>
                <a:spcPct val="0"/>
              </a:spcBef>
              <a:spcAft>
                <a:spcPct val="0"/>
              </a:spcAft>
              <a:defRPr sz="4200" b="1">
                <a:solidFill>
                  <a:srgbClr val="90191A"/>
                </a:solidFill>
                <a:latin typeface="Arial" charset="0"/>
              </a:defRPr>
            </a:lvl3pPr>
            <a:lvl4pPr algn="l" rtl="0" eaLnBrk="0" fontAlgn="base" hangingPunct="0">
              <a:spcBef>
                <a:spcPct val="0"/>
              </a:spcBef>
              <a:spcAft>
                <a:spcPct val="0"/>
              </a:spcAft>
              <a:defRPr sz="4200" b="1">
                <a:solidFill>
                  <a:srgbClr val="90191A"/>
                </a:solidFill>
                <a:latin typeface="Arial" charset="0"/>
              </a:defRPr>
            </a:lvl4pPr>
            <a:lvl5pPr algn="l" rtl="0" eaLnBrk="0" fontAlgn="base" hangingPunct="0">
              <a:spcBef>
                <a:spcPct val="0"/>
              </a:spcBef>
              <a:spcAft>
                <a:spcPct val="0"/>
              </a:spcAft>
              <a:defRPr sz="4200" b="1">
                <a:solidFill>
                  <a:srgbClr val="90191A"/>
                </a:solidFill>
                <a:latin typeface="Arial" charset="0"/>
              </a:defRPr>
            </a:lvl5pPr>
            <a:lvl6pPr marL="640080" algn="l" rtl="0" eaLnBrk="0" fontAlgn="base" hangingPunct="0">
              <a:spcBef>
                <a:spcPct val="0"/>
              </a:spcBef>
              <a:spcAft>
                <a:spcPct val="0"/>
              </a:spcAft>
              <a:defRPr sz="4200" b="1">
                <a:solidFill>
                  <a:srgbClr val="90191A"/>
                </a:solidFill>
                <a:latin typeface="Arial" charset="0"/>
              </a:defRPr>
            </a:lvl6pPr>
            <a:lvl7pPr marL="1280160" algn="l" rtl="0" eaLnBrk="0" fontAlgn="base" hangingPunct="0">
              <a:spcBef>
                <a:spcPct val="0"/>
              </a:spcBef>
              <a:spcAft>
                <a:spcPct val="0"/>
              </a:spcAft>
              <a:defRPr sz="4200" b="1">
                <a:solidFill>
                  <a:srgbClr val="90191A"/>
                </a:solidFill>
                <a:latin typeface="Arial" charset="0"/>
              </a:defRPr>
            </a:lvl7pPr>
            <a:lvl8pPr marL="1920240" algn="l" rtl="0" eaLnBrk="0" fontAlgn="base" hangingPunct="0">
              <a:spcBef>
                <a:spcPct val="0"/>
              </a:spcBef>
              <a:spcAft>
                <a:spcPct val="0"/>
              </a:spcAft>
              <a:defRPr sz="4200" b="1">
                <a:solidFill>
                  <a:srgbClr val="90191A"/>
                </a:solidFill>
                <a:latin typeface="Arial" charset="0"/>
              </a:defRPr>
            </a:lvl8pPr>
            <a:lvl9pPr marL="2560320" algn="l" rtl="0" eaLnBrk="0" fontAlgn="base" hangingPunct="0">
              <a:spcBef>
                <a:spcPct val="0"/>
              </a:spcBef>
              <a:spcAft>
                <a:spcPct val="0"/>
              </a:spcAft>
              <a:defRPr sz="4200" b="1">
                <a:solidFill>
                  <a:srgbClr val="90191A"/>
                </a:solidFill>
                <a:latin typeface="Arial" charset="0"/>
              </a:defRPr>
            </a:lvl9pPr>
          </a:lstStyle>
          <a:p>
            <a:pPr algn="ctr">
              <a:defRPr/>
            </a:pPr>
            <a:r>
              <a:rPr lang="en-GB" altLang="en-US" sz="2700">
                <a:latin typeface="Times New Roman"/>
                <a:ea typeface="+mn-ea"/>
                <a:cs typeface="Times New Roman"/>
              </a:rPr>
              <a:t>Business Support Network </a:t>
            </a:r>
            <a:br>
              <a:rPr lang="en-GB" altLang="en-US" sz="2700">
                <a:latin typeface="Times New Roman" panose="02020603050405020304" pitchFamily="18" charset="0"/>
                <a:ea typeface="+mn-ea"/>
                <a:cs typeface="+mn-cs"/>
              </a:rPr>
            </a:br>
            <a:endParaRPr lang="en-GB" sz="2742" kern="0"/>
          </a:p>
        </p:txBody>
      </p:sp>
      <p:graphicFrame>
        <p:nvGraphicFramePr>
          <p:cNvPr id="4" name="Content Placeholder 5">
            <a:extLst>
              <a:ext uri="{FF2B5EF4-FFF2-40B4-BE49-F238E27FC236}">
                <a16:creationId xmlns:a16="http://schemas.microsoft.com/office/drawing/2014/main" id="{D05D31AD-5D00-0B1A-A6F8-5556B1042EDE}"/>
              </a:ext>
            </a:extLst>
          </p:cNvPr>
          <p:cNvGraphicFramePr>
            <a:graphicFrameLocks/>
          </p:cNvGraphicFramePr>
          <p:nvPr>
            <p:extLst>
              <p:ext uri="{D42A27DB-BD31-4B8C-83A1-F6EECF244321}">
                <p14:modId xmlns:p14="http://schemas.microsoft.com/office/powerpoint/2010/main" val="403439448"/>
              </p:ext>
            </p:extLst>
          </p:nvPr>
        </p:nvGraphicFramePr>
        <p:xfrm>
          <a:off x="115454" y="1373909"/>
          <a:ext cx="12076297" cy="4603729"/>
        </p:xfrm>
        <a:graphic>
          <a:graphicData uri="http://schemas.openxmlformats.org/drawingml/2006/table">
            <a:tbl>
              <a:tblPr firstRow="1" bandRow="1">
                <a:tableStyleId>{2D5ABB26-0587-4C30-8999-92F81FD0307C}</a:tableStyleId>
              </a:tblPr>
              <a:tblGrid>
                <a:gridCol w="1885989">
                  <a:extLst>
                    <a:ext uri="{9D8B030D-6E8A-4147-A177-3AD203B41FA5}">
                      <a16:colId xmlns:a16="http://schemas.microsoft.com/office/drawing/2014/main" val="2488566339"/>
                    </a:ext>
                  </a:extLst>
                </a:gridCol>
                <a:gridCol w="6793302">
                  <a:extLst>
                    <a:ext uri="{9D8B030D-6E8A-4147-A177-3AD203B41FA5}">
                      <a16:colId xmlns:a16="http://schemas.microsoft.com/office/drawing/2014/main" val="2225173051"/>
                    </a:ext>
                  </a:extLst>
                </a:gridCol>
                <a:gridCol w="1880952">
                  <a:extLst>
                    <a:ext uri="{9D8B030D-6E8A-4147-A177-3AD203B41FA5}">
                      <a16:colId xmlns:a16="http://schemas.microsoft.com/office/drawing/2014/main" val="3184164221"/>
                    </a:ext>
                  </a:extLst>
                </a:gridCol>
                <a:gridCol w="1516054">
                  <a:extLst>
                    <a:ext uri="{9D8B030D-6E8A-4147-A177-3AD203B41FA5}">
                      <a16:colId xmlns:a16="http://schemas.microsoft.com/office/drawing/2014/main" val="1191116522"/>
                    </a:ext>
                  </a:extLst>
                </a:gridCol>
              </a:tblGrid>
              <a:tr h="197101">
                <a:tc>
                  <a:txBody>
                    <a:bodyPr/>
                    <a:lstStyle/>
                    <a:p>
                      <a:r>
                        <a:rPr lang="en-GB" sz="900" b="1">
                          <a:solidFill>
                            <a:srgbClr val="800000"/>
                          </a:solidFill>
                        </a:rPr>
                        <a:t>Agency</a:t>
                      </a:r>
                    </a:p>
                  </a:txBody>
                  <a:tcPr marL="59703" marR="59703" marT="29843" marB="29843"/>
                </a:tc>
                <a:tc>
                  <a:txBody>
                    <a:bodyPr/>
                    <a:lstStyle/>
                    <a:p>
                      <a:r>
                        <a:rPr lang="en-GB" sz="900" b="1">
                          <a:solidFill>
                            <a:srgbClr val="800000"/>
                          </a:solidFill>
                        </a:rPr>
                        <a:t>Summary Description of Services </a:t>
                      </a:r>
                    </a:p>
                  </a:txBody>
                  <a:tcPr marL="59703" marR="59703" marT="29843" marB="29843"/>
                </a:tc>
                <a:tc>
                  <a:txBody>
                    <a:bodyPr/>
                    <a:lstStyle/>
                    <a:p>
                      <a:r>
                        <a:rPr lang="en-GB" sz="900" b="1">
                          <a:solidFill>
                            <a:srgbClr val="800000"/>
                          </a:solidFill>
                        </a:rPr>
                        <a:t>Website</a:t>
                      </a:r>
                    </a:p>
                  </a:txBody>
                  <a:tcPr marL="59703" marR="59703" marT="29843" marB="29843"/>
                </a:tc>
                <a:tc>
                  <a:txBody>
                    <a:bodyPr/>
                    <a:lstStyle/>
                    <a:p>
                      <a:r>
                        <a:rPr lang="en-GB" sz="900" b="1">
                          <a:solidFill>
                            <a:srgbClr val="800000"/>
                          </a:solidFill>
                        </a:rPr>
                        <a:t>Contact</a:t>
                      </a:r>
                    </a:p>
                  </a:txBody>
                  <a:tcPr marL="59703" marR="59703" marT="29843" marB="29843"/>
                </a:tc>
                <a:extLst>
                  <a:ext uri="{0D108BD9-81ED-4DB2-BD59-A6C34878D82A}">
                    <a16:rowId xmlns:a16="http://schemas.microsoft.com/office/drawing/2014/main" val="2119458293"/>
                  </a:ext>
                </a:extLst>
              </a:tr>
              <a:tr h="1182609">
                <a:tc>
                  <a:txBody>
                    <a:bodyPr/>
                    <a:lstStyle/>
                    <a:p>
                      <a:endParaRPr lang="en-GB" sz="900" b="1">
                        <a:solidFill>
                          <a:schemeClr val="tx1"/>
                        </a:solidFill>
                      </a:endParaRPr>
                    </a:p>
                  </a:txBody>
                  <a:tcPr marL="59703" marR="59703" marT="29843" marB="29843"/>
                </a:tc>
                <a:tc>
                  <a:txBody>
                    <a:bodyPr/>
                    <a:lstStyle/>
                    <a:p>
                      <a:pPr lvl="0" algn="l">
                        <a:lnSpc>
                          <a:spcPct val="100000"/>
                        </a:lnSpc>
                        <a:spcBef>
                          <a:spcPts val="0"/>
                        </a:spcBef>
                        <a:spcAft>
                          <a:spcPts val="0"/>
                        </a:spcAft>
                        <a:buNone/>
                      </a:pPr>
                      <a:r>
                        <a:rPr lang="en-US" sz="1200" b="1" i="0" u="none" strike="noStrike" noProof="0">
                          <a:solidFill>
                            <a:srgbClr val="171717"/>
                          </a:solidFill>
                          <a:latin typeface="Arial"/>
                        </a:rPr>
                        <a:t>Whether you’re a hairdresser, wholesaler, mechanic or any kind of small business owner, Grow London Local gives you access to expert business support. </a:t>
                      </a:r>
                      <a:r>
                        <a:rPr lang="en-US" sz="1200" b="1" i="0" u="none" strike="noStrike" noProof="0">
                          <a:solidFill>
                            <a:srgbClr val="000002"/>
                          </a:solidFill>
                          <a:latin typeface="Arial"/>
                        </a:rPr>
                        <a:t>The Business Support team from Grow London Local have a presence within the borough and can help to support you with accessing the business finance you need, finding marketing to help boost your sales and upskilling your team or yourself if you are not sure where to start. </a:t>
                      </a:r>
                      <a:endParaRPr lang="en-US"/>
                    </a:p>
                    <a:p>
                      <a:pPr lvl="0" algn="l">
                        <a:lnSpc>
                          <a:spcPct val="100000"/>
                        </a:lnSpc>
                        <a:spcBef>
                          <a:spcPts val="0"/>
                        </a:spcBef>
                        <a:spcAft>
                          <a:spcPts val="0"/>
                        </a:spcAft>
                        <a:buNone/>
                      </a:pPr>
                      <a:endParaRPr lang="en-US" sz="1200" b="1" i="0" u="none" strike="noStrike" noProof="0">
                        <a:solidFill>
                          <a:srgbClr val="000002"/>
                        </a:solidFill>
                        <a:latin typeface="Arial"/>
                      </a:endParaRPr>
                    </a:p>
                  </a:txBody>
                  <a:tcPr marL="59703" marR="59703" marT="29843" marB="29843"/>
                </a:tc>
                <a:tc>
                  <a:txBody>
                    <a:bodyPr/>
                    <a:lstStyle/>
                    <a:p>
                      <a:pPr lvl="0">
                        <a:buNone/>
                      </a:pPr>
                      <a:endParaRPr lang="en-GB" sz="1200" b="1" i="0" u="none" strike="noStrike" noProof="0">
                        <a:solidFill>
                          <a:srgbClr val="00515B"/>
                        </a:solidFill>
                        <a:latin typeface="Arial"/>
                      </a:endParaRPr>
                    </a:p>
                    <a:p>
                      <a:pPr lvl="0">
                        <a:buNone/>
                      </a:pPr>
                      <a:r>
                        <a:rPr lang="en-GB" sz="1200" b="1" i="0" u="none" strike="noStrike" noProof="0" err="1">
                          <a:solidFill>
                            <a:srgbClr val="00515B"/>
                          </a:solidFill>
                          <a:latin typeface="Arial"/>
                        </a:rPr>
                        <a:t>Grow.london</a:t>
                      </a:r>
                      <a:r>
                        <a:rPr lang="en-GB" sz="1200" b="1" i="0" u="none" strike="noStrike" noProof="0">
                          <a:solidFill>
                            <a:srgbClr val="00515B"/>
                          </a:solidFill>
                          <a:latin typeface="Arial"/>
                        </a:rPr>
                        <a:t>/local</a:t>
                      </a:r>
                      <a:endParaRPr lang="en-GB"/>
                    </a:p>
                  </a:txBody>
                  <a:tcPr marL="59703" marR="59703" marT="29843" marB="29843"/>
                </a:tc>
                <a:tc>
                  <a:txBody>
                    <a:bodyPr/>
                    <a:lstStyle/>
                    <a:p>
                      <a:pPr lvl="0">
                        <a:buNone/>
                      </a:pPr>
                      <a:endParaRPr lang="en-GB" sz="1000" b="1" i="0" u="none" strike="noStrike" noProof="0">
                        <a:solidFill>
                          <a:schemeClr val="tx1"/>
                        </a:solidFill>
                        <a:latin typeface="Arial"/>
                      </a:endParaRPr>
                    </a:p>
                    <a:p>
                      <a:pPr lvl="0">
                        <a:buNone/>
                      </a:pPr>
                      <a:r>
                        <a:rPr lang="en-GB" sz="1000" b="1" i="0" u="none" strike="noStrike" noProof="0">
                          <a:solidFill>
                            <a:schemeClr val="tx1"/>
                          </a:solidFill>
                          <a:latin typeface="Arial"/>
                          <a:hlinkClick r:id="rId2">
                            <a:extLst>
                              <a:ext uri="{A12FA001-AC4F-418D-AE19-62706E023703}">
                                <ahyp:hlinkClr xmlns:ahyp="http://schemas.microsoft.com/office/drawing/2018/hyperlinkcolor" val="tx"/>
                              </a:ext>
                            </a:extLst>
                          </a:hlinkClick>
                        </a:rPr>
                        <a:t>talabi@londonandpartners.com</a:t>
                      </a:r>
                      <a:r>
                        <a:rPr lang="en-GB" sz="1000" b="1" i="0" u="none" strike="noStrike" noProof="0">
                          <a:solidFill>
                            <a:schemeClr val="tx1"/>
                          </a:solidFill>
                          <a:latin typeface="Arial"/>
                        </a:rPr>
                        <a:t> </a:t>
                      </a:r>
                      <a:endParaRPr lang="en-US" b="1">
                        <a:solidFill>
                          <a:schemeClr val="tx1"/>
                        </a:solidFill>
                      </a:endParaRPr>
                    </a:p>
                  </a:txBody>
                  <a:tcPr marL="59703" marR="59703" marT="29843" marB="29843"/>
                </a:tc>
                <a:extLst>
                  <a:ext uri="{0D108BD9-81ED-4DB2-BD59-A6C34878D82A}">
                    <a16:rowId xmlns:a16="http://schemas.microsoft.com/office/drawing/2014/main" val="3603916783"/>
                  </a:ext>
                </a:extLst>
              </a:tr>
              <a:tr h="1027744">
                <a:tc>
                  <a:txBody>
                    <a:bodyPr/>
                    <a:lstStyle/>
                    <a:p>
                      <a:pPr lvl="0">
                        <a:buNone/>
                      </a:pPr>
                      <a:endParaRPr lang="en-GB" sz="900" b="1">
                        <a:solidFill>
                          <a:schemeClr val="tx1"/>
                        </a:solidFill>
                      </a:endParaRPr>
                    </a:p>
                  </a:txBody>
                  <a:tcPr marL="59702" marR="59702" marT="29842" marB="29842"/>
                </a:tc>
                <a:tc>
                  <a:txBody>
                    <a:bodyPr/>
                    <a:lstStyle/>
                    <a:p>
                      <a:pPr lvl="0" algn="l">
                        <a:lnSpc>
                          <a:spcPct val="100000"/>
                        </a:lnSpc>
                        <a:spcBef>
                          <a:spcPts val="0"/>
                        </a:spcBef>
                        <a:spcAft>
                          <a:spcPts val="0"/>
                        </a:spcAft>
                        <a:buNone/>
                      </a:pPr>
                      <a:r>
                        <a:rPr lang="en-US" sz="1200" b="1" i="0" u="none" strike="noStrike" noProof="0">
                          <a:solidFill>
                            <a:srgbClr val="11100F"/>
                          </a:solidFill>
                          <a:latin typeface="Arial"/>
                        </a:rPr>
                        <a:t>Shifting London is an initiative run by the School for Social Entrepreneurs</a:t>
                      </a:r>
                      <a:r>
                        <a:rPr lang="en-US" sz="1200" b="1" i="0" u="none" strike="noStrike" noProof="0">
                          <a:solidFill>
                            <a:schemeClr val="tx1"/>
                          </a:solidFill>
                          <a:latin typeface="Arial"/>
                        </a:rPr>
                        <a:t> (SSE) and funded by the UK government through the UK Shared Prosperity Fund.  </a:t>
                      </a:r>
                      <a:r>
                        <a:rPr lang="en-US" sz="1200" b="1" i="0" u="none" strike="noStrike" noProof="0">
                          <a:solidFill>
                            <a:srgbClr val="11100F"/>
                          </a:solidFill>
                          <a:latin typeface="Arial"/>
                        </a:rPr>
                        <a:t> If </a:t>
                      </a:r>
                      <a:r>
                        <a:rPr lang="en-US" sz="1200" b="1" i="0" u="none" strike="noStrike" noProof="0">
                          <a:solidFill>
                            <a:schemeClr val="tx1"/>
                          </a:solidFill>
                          <a:latin typeface="Arial"/>
                        </a:rPr>
                        <a:t>you’re a changemaker with a social or environmental project or business, the Shifting London Start Up and Trade Up learning </a:t>
                      </a:r>
                      <a:r>
                        <a:rPr lang="en-US" sz="1200" b="1" i="0" u="none" strike="noStrike" noProof="0" err="1">
                          <a:solidFill>
                            <a:schemeClr val="tx1"/>
                          </a:solidFill>
                          <a:latin typeface="Arial"/>
                        </a:rPr>
                        <a:t>programmes</a:t>
                      </a:r>
                      <a:r>
                        <a:rPr lang="en-US" sz="1200" b="1" i="0" u="none" strike="noStrike" noProof="0">
                          <a:solidFill>
                            <a:schemeClr val="tx1"/>
                          </a:solidFill>
                          <a:latin typeface="Arial"/>
                        </a:rPr>
                        <a:t> can supercharge your mission through learning, 1:1 coaching, funding and support. </a:t>
                      </a:r>
                      <a:r>
                        <a:rPr lang="en-US" sz="1200" b="1" i="0" u="none" strike="noStrike" noProof="0">
                          <a:solidFill>
                            <a:srgbClr val="000000"/>
                          </a:solidFill>
                          <a:latin typeface="Arial"/>
                        </a:rPr>
                        <a:t>The</a:t>
                      </a:r>
                      <a:r>
                        <a:rPr lang="en-US" sz="1200" b="1" i="0" u="none" strike="noStrike" noProof="0">
                          <a:solidFill>
                            <a:schemeClr val="tx1"/>
                          </a:solidFill>
                          <a:latin typeface="Arial"/>
                        </a:rPr>
                        <a:t> </a:t>
                      </a:r>
                      <a:r>
                        <a:rPr lang="en-US" sz="1200" b="1" i="0" u="none" strike="noStrike" noProof="0" err="1">
                          <a:solidFill>
                            <a:srgbClr val="2E2E2E"/>
                          </a:solidFill>
                          <a:latin typeface="Arial"/>
                        </a:rPr>
                        <a:t>programme</a:t>
                      </a:r>
                      <a:r>
                        <a:rPr lang="en-US" sz="1200" b="1" i="0" u="none" strike="noStrike" noProof="0">
                          <a:solidFill>
                            <a:schemeClr val="tx1"/>
                          </a:solidFill>
                          <a:latin typeface="Arial"/>
                        </a:rPr>
                        <a:t> runs from January 2024 to December 2024</a:t>
                      </a:r>
                      <a:endParaRPr lang="en-US" sz="1200" b="1" i="0" u="none" strike="noStrike" noProof="0">
                        <a:solidFill>
                          <a:srgbClr val="2E2E2E"/>
                        </a:solidFill>
                        <a:latin typeface="Arial"/>
                      </a:endParaRPr>
                    </a:p>
                  </a:txBody>
                  <a:tcPr marL="59703" marR="59703" marT="29843" marB="29843"/>
                </a:tc>
                <a:tc>
                  <a:txBody>
                    <a:bodyPr/>
                    <a:lstStyle/>
                    <a:p>
                      <a:pPr lvl="0">
                        <a:buNone/>
                      </a:pPr>
                      <a:r>
                        <a:rPr lang="en-GB" sz="1200" b="1" i="0" u="none" strike="noStrike" noProof="0">
                          <a:solidFill>
                            <a:schemeClr val="tx1"/>
                          </a:solidFill>
                          <a:latin typeface="Arial"/>
                        </a:rPr>
                        <a:t>https://www.the-sse.org/</a:t>
                      </a:r>
                      <a:endParaRPr lang="en-US" sz="1200" b="1">
                        <a:latin typeface="Arial"/>
                      </a:endParaRPr>
                    </a:p>
                    <a:p>
                      <a:pPr lvl="0">
                        <a:buNone/>
                      </a:pPr>
                      <a:endParaRPr lang="en-GB" sz="1200" b="1" i="0" u="none" strike="noStrike" noProof="0">
                        <a:solidFill>
                          <a:schemeClr val="tx1"/>
                        </a:solidFill>
                        <a:latin typeface="Arial"/>
                      </a:endParaRPr>
                    </a:p>
                  </a:txBody>
                  <a:tcPr marL="59703" marR="59703" marT="29843" marB="29843"/>
                </a:tc>
                <a:tc>
                  <a:txBody>
                    <a:bodyPr/>
                    <a:lstStyle/>
                    <a:p>
                      <a:pPr lvl="0">
                        <a:buNone/>
                      </a:pPr>
                      <a:r>
                        <a:rPr lang="en-GB" sz="1200" b="1" i="0" u="none" strike="noStrike" noProof="0">
                          <a:solidFill>
                            <a:schemeClr val="tx1"/>
                          </a:solidFill>
                          <a:latin typeface="Arial"/>
                        </a:rPr>
                        <a:t>shiftinglondon@sse.org.uk</a:t>
                      </a:r>
                      <a:endParaRPr lang="en-US" sz="1200" b="1">
                        <a:latin typeface="Arial"/>
                      </a:endParaRPr>
                    </a:p>
                  </a:txBody>
                  <a:tcPr marL="59703" marR="59703" marT="29843" marB="29843"/>
                </a:tc>
                <a:extLst>
                  <a:ext uri="{0D108BD9-81ED-4DB2-BD59-A6C34878D82A}">
                    <a16:rowId xmlns:a16="http://schemas.microsoft.com/office/drawing/2014/main" val="2696693377"/>
                  </a:ext>
                </a:extLst>
              </a:tr>
              <a:tr h="830643">
                <a:tc>
                  <a:txBody>
                    <a:bodyPr/>
                    <a:lstStyle/>
                    <a:p>
                      <a:endParaRPr lang="en-GB" sz="900" b="1">
                        <a:solidFill>
                          <a:schemeClr val="tx1"/>
                        </a:solidFill>
                      </a:endParaRPr>
                    </a:p>
                  </a:txBody>
                  <a:tcPr marL="59703" marR="59703" marT="29843" marB="29843"/>
                </a:tc>
                <a:tc>
                  <a:txBody>
                    <a:bodyPr/>
                    <a:lstStyle/>
                    <a:p>
                      <a:pPr lvl="0" algn="l">
                        <a:lnSpc>
                          <a:spcPct val="100000"/>
                        </a:lnSpc>
                        <a:spcBef>
                          <a:spcPts val="0"/>
                        </a:spcBef>
                        <a:spcAft>
                          <a:spcPts val="0"/>
                        </a:spcAft>
                        <a:buNone/>
                      </a:pPr>
                      <a:r>
                        <a:rPr lang="en-GB" sz="1200" b="1" i="0" u="none" strike="noStrike" noProof="0">
                          <a:solidFill>
                            <a:srgbClr val="1D1D1D"/>
                          </a:solidFill>
                          <a:latin typeface="Arial"/>
                        </a:rPr>
                        <a:t>Empower100 is an 8-week accelerator to help founders unlock the next stage of growth for their startup through a series of workshops, networking, training, peer-to-peer support and pitch events. It is designed specifically for Black, Asian and minority ethnic founders, women founders and founders with a disability.</a:t>
                      </a:r>
                      <a:endParaRPr lang="en-US" sz="1200" b="1">
                        <a:latin typeface="Arial"/>
                      </a:endParaRPr>
                    </a:p>
                  </a:txBody>
                  <a:tcPr marL="59703" marR="59703" marT="29843" marB="29843"/>
                </a:tc>
                <a:tc>
                  <a:txBody>
                    <a:bodyPr/>
                    <a:lstStyle/>
                    <a:p>
                      <a:pPr lvl="0">
                        <a:buNone/>
                      </a:pPr>
                      <a:r>
                        <a:rPr lang="en-GB" sz="1200" b="1" i="0" u="none" strike="noStrike" noProof="0">
                          <a:solidFill>
                            <a:schemeClr val="tx1"/>
                          </a:solidFill>
                          <a:latin typeface="Arial"/>
                          <a:hlinkClick r:id="rId3"/>
                        </a:rPr>
                        <a:t>Empower100</a:t>
                      </a:r>
                      <a:r>
                        <a:rPr lang="en-GB" sz="1200" b="1" i="0" u="none" strike="noStrike" noProof="0">
                          <a:solidFill>
                            <a:schemeClr val="tx1"/>
                          </a:solidFill>
                          <a:latin typeface="Arial"/>
                          <a:hlinkClick r:id="rId3">
                            <a:extLst>
                              <a:ext uri="{A12FA001-AC4F-418D-AE19-62706E023703}">
                                <ahyp:hlinkClr xmlns:ahyp="http://schemas.microsoft.com/office/drawing/2018/hyperlinkcolor" val="tx"/>
                              </a:ext>
                            </a:extLst>
                          </a:hlinkClick>
                        </a:rPr>
                        <a:t> | Free investment-readiness programme in London (virginstartup.org)</a:t>
                      </a:r>
                      <a:endParaRPr lang="en-US" sz="1200" b="1">
                        <a:latin typeface="Arial"/>
                      </a:endParaRPr>
                    </a:p>
                  </a:txBody>
                  <a:tcPr marL="59703" marR="59703" marT="29843" marB="29843"/>
                </a:tc>
                <a:tc>
                  <a:txBody>
                    <a:bodyPr/>
                    <a:lstStyle/>
                    <a:p>
                      <a:pPr lvl="0">
                        <a:buNone/>
                      </a:pPr>
                      <a:endParaRPr lang="en-GB" sz="1200" b="1" i="0" u="none" strike="noStrike" noProof="0">
                        <a:solidFill>
                          <a:schemeClr val="tx1"/>
                        </a:solidFill>
                        <a:latin typeface="Arial"/>
                      </a:endParaRPr>
                    </a:p>
                  </a:txBody>
                  <a:tcPr marL="59703" marR="59703" marT="29843" marB="29843"/>
                </a:tc>
                <a:extLst>
                  <a:ext uri="{0D108BD9-81ED-4DB2-BD59-A6C34878D82A}">
                    <a16:rowId xmlns:a16="http://schemas.microsoft.com/office/drawing/2014/main" val="3143754232"/>
                  </a:ext>
                </a:extLst>
              </a:tr>
              <a:tr h="1365632">
                <a:tc>
                  <a:txBody>
                    <a:bodyPr/>
                    <a:lstStyle/>
                    <a:p>
                      <a:pPr lvl="0">
                        <a:buNone/>
                      </a:pPr>
                      <a:endParaRPr lang="en-GB" sz="900" b="1">
                        <a:solidFill>
                          <a:schemeClr val="tx1"/>
                        </a:solidFill>
                      </a:endParaRPr>
                    </a:p>
                  </a:txBody>
                  <a:tcPr marL="59703" marR="59703" marT="29843" marB="29843"/>
                </a:tc>
                <a:tc>
                  <a:txBody>
                    <a:bodyPr/>
                    <a:lstStyle/>
                    <a:p>
                      <a:pPr lvl="0" algn="l">
                        <a:lnSpc>
                          <a:spcPct val="100000"/>
                        </a:lnSpc>
                        <a:spcBef>
                          <a:spcPts val="0"/>
                        </a:spcBef>
                        <a:spcAft>
                          <a:spcPts val="0"/>
                        </a:spcAft>
                        <a:buNone/>
                      </a:pPr>
                      <a:r>
                        <a:rPr lang="en-US" sz="1200" b="1" i="0" u="none" strike="noStrike" noProof="0">
                          <a:solidFill>
                            <a:srgbClr val="1F1B33"/>
                          </a:solidFill>
                          <a:latin typeface="Arial"/>
                        </a:rPr>
                        <a:t>Whether you need to identify more efficient ways of working, target new markets, or create a plan to take your business and team to the next level, the Help to Grow: Management Course aims to provide the knowledge and support you need </a:t>
                      </a:r>
                      <a:r>
                        <a:rPr lang="en-US" sz="1200" b="1" i="0" u="none" strike="noStrike" noProof="0">
                          <a:solidFill>
                            <a:srgbClr val="000002"/>
                          </a:solidFill>
                          <a:latin typeface="Arial"/>
                        </a:rPr>
                        <a:t>to achieve both your leadership and business goals. </a:t>
                      </a:r>
                      <a:r>
                        <a:rPr lang="en-US" sz="1200" b="1" i="0" u="none" strike="noStrike" noProof="0">
                          <a:solidFill>
                            <a:srgbClr val="000002"/>
                          </a:solidFill>
                        </a:rPr>
                        <a:t>The course consists of 12 modules, 10 hours of 1-2-1 mentoring, and peer network sessions. This is designed to be completed alongside full-time work, the course is delivered in 50 hours spread across 12 weeks. The course costs are </a:t>
                      </a:r>
                      <a:r>
                        <a:rPr lang="en-US" sz="1200" b="1" i="0" u="none" strike="noStrike" noProof="0">
                          <a:solidFill>
                            <a:srgbClr val="000002"/>
                          </a:solidFill>
                          <a:latin typeface="Arial"/>
                        </a:rPr>
                        <a:t>90% funded by the government.</a:t>
                      </a:r>
                    </a:p>
                  </a:txBody>
                  <a:tcPr marL="59703" marR="59703" marT="29843" marB="29843"/>
                </a:tc>
                <a:tc>
                  <a:txBody>
                    <a:bodyPr/>
                    <a:lstStyle/>
                    <a:p>
                      <a:pPr lvl="0">
                        <a:buNone/>
                      </a:pPr>
                      <a:r>
                        <a:rPr lang="en-GB" sz="1200" b="0" i="0" u="none" strike="noStrike" noProof="0">
                          <a:solidFill>
                            <a:srgbClr val="00515B"/>
                          </a:solidFill>
                        </a:rPr>
                        <a:t>smallbusinesscharter.org/help-to-grow-management</a:t>
                      </a:r>
                      <a:endParaRPr lang="en-US"/>
                    </a:p>
                    <a:p>
                      <a:pPr lvl="0">
                        <a:buNone/>
                      </a:pPr>
                      <a:endParaRPr lang="en-GB" sz="1200" b="1" i="0" u="none" strike="noStrike" noProof="0">
                        <a:solidFill>
                          <a:srgbClr val="00515B"/>
                        </a:solidFill>
                        <a:latin typeface="Arial"/>
                      </a:endParaRPr>
                    </a:p>
                  </a:txBody>
                  <a:tcPr marL="59703" marR="59703" marT="29843" marB="29843"/>
                </a:tc>
                <a:tc>
                  <a:txBody>
                    <a:bodyPr/>
                    <a:lstStyle/>
                    <a:p>
                      <a:pPr lvl="0">
                        <a:buNone/>
                      </a:pPr>
                      <a:r>
                        <a:rPr lang="en-GB" sz="1000" b="0" i="0" u="none" strike="noStrike" noProof="0">
                          <a:solidFill>
                            <a:schemeClr val="tx1"/>
                          </a:solidFill>
                        </a:rPr>
                        <a:t>sohail.ullah@lsbu.ac.uk</a:t>
                      </a:r>
                      <a:endParaRPr lang="en-US"/>
                    </a:p>
                    <a:p>
                      <a:pPr lvl="0">
                        <a:buNone/>
                      </a:pPr>
                      <a:endParaRPr lang="en-GB" sz="1000" b="1" i="0" u="none" strike="noStrike" noProof="0">
                        <a:solidFill>
                          <a:schemeClr val="tx1"/>
                        </a:solidFill>
                        <a:latin typeface="Arial"/>
                      </a:endParaRPr>
                    </a:p>
                  </a:txBody>
                  <a:tcPr marL="59703" marR="59703" marT="29843" marB="29843"/>
                </a:tc>
                <a:extLst>
                  <a:ext uri="{0D108BD9-81ED-4DB2-BD59-A6C34878D82A}">
                    <a16:rowId xmlns:a16="http://schemas.microsoft.com/office/drawing/2014/main" val="1130500262"/>
                  </a:ext>
                </a:extLst>
              </a:tr>
            </a:tbl>
          </a:graphicData>
        </a:graphic>
      </p:graphicFrame>
      <p:pic>
        <p:nvPicPr>
          <p:cNvPr id="5" name="Picture 4" descr="A black background with white text&#10;&#10;Description automatically generated">
            <a:extLst>
              <a:ext uri="{FF2B5EF4-FFF2-40B4-BE49-F238E27FC236}">
                <a16:creationId xmlns:a16="http://schemas.microsoft.com/office/drawing/2014/main" id="{E1BC90CA-5493-B3AC-F3FB-11B3A87102BC}"/>
              </a:ext>
            </a:extLst>
          </p:cNvPr>
          <p:cNvPicPr>
            <a:picLocks noChangeAspect="1"/>
          </p:cNvPicPr>
          <p:nvPr/>
        </p:nvPicPr>
        <p:blipFill>
          <a:blip r:embed="rId4"/>
          <a:stretch>
            <a:fillRect/>
          </a:stretch>
        </p:blipFill>
        <p:spPr>
          <a:xfrm>
            <a:off x="80865" y="2942487"/>
            <a:ext cx="1386054" cy="353413"/>
          </a:xfrm>
          <a:prstGeom prst="rect">
            <a:avLst/>
          </a:prstGeom>
        </p:spPr>
      </p:pic>
      <p:pic>
        <p:nvPicPr>
          <p:cNvPr id="6" name="Picture 5" descr="Virgin StartUp Logo">
            <a:extLst>
              <a:ext uri="{FF2B5EF4-FFF2-40B4-BE49-F238E27FC236}">
                <a16:creationId xmlns:a16="http://schemas.microsoft.com/office/drawing/2014/main" id="{2F1F39D4-7FF6-F939-914E-6BFA56387532}"/>
              </a:ext>
            </a:extLst>
          </p:cNvPr>
          <p:cNvPicPr>
            <a:picLocks noChangeAspect="1"/>
          </p:cNvPicPr>
          <p:nvPr/>
        </p:nvPicPr>
        <p:blipFill>
          <a:blip r:embed="rId5"/>
          <a:stretch>
            <a:fillRect/>
          </a:stretch>
        </p:blipFill>
        <p:spPr>
          <a:xfrm>
            <a:off x="123496" y="3774584"/>
            <a:ext cx="688428" cy="646387"/>
          </a:xfrm>
          <a:prstGeom prst="rect">
            <a:avLst/>
          </a:prstGeom>
        </p:spPr>
      </p:pic>
      <p:pic>
        <p:nvPicPr>
          <p:cNvPr id="3" name="Picture 2" descr="A blue background with white text&#10;&#10;Description automatically generated">
            <a:extLst>
              <a:ext uri="{FF2B5EF4-FFF2-40B4-BE49-F238E27FC236}">
                <a16:creationId xmlns:a16="http://schemas.microsoft.com/office/drawing/2014/main" id="{862C13DB-632D-1211-43E1-BFB25066CB7E}"/>
              </a:ext>
            </a:extLst>
          </p:cNvPr>
          <p:cNvPicPr>
            <a:picLocks noChangeAspect="1"/>
          </p:cNvPicPr>
          <p:nvPr/>
        </p:nvPicPr>
        <p:blipFill>
          <a:blip r:embed="rId6"/>
          <a:stretch>
            <a:fillRect/>
          </a:stretch>
        </p:blipFill>
        <p:spPr>
          <a:xfrm>
            <a:off x="120869" y="1692443"/>
            <a:ext cx="1402934" cy="850951"/>
          </a:xfrm>
          <a:prstGeom prst="rect">
            <a:avLst/>
          </a:prstGeom>
        </p:spPr>
      </p:pic>
      <p:pic>
        <p:nvPicPr>
          <p:cNvPr id="7" name="Picture 6" descr="A blue and white sign with white text&#10;&#10;Description automatically generated">
            <a:extLst>
              <a:ext uri="{FF2B5EF4-FFF2-40B4-BE49-F238E27FC236}">
                <a16:creationId xmlns:a16="http://schemas.microsoft.com/office/drawing/2014/main" id="{6B26E145-5992-193D-E76A-FCEAA7822B34}"/>
              </a:ext>
            </a:extLst>
          </p:cNvPr>
          <p:cNvPicPr>
            <a:picLocks noChangeAspect="1"/>
          </p:cNvPicPr>
          <p:nvPr/>
        </p:nvPicPr>
        <p:blipFill>
          <a:blip r:embed="rId7"/>
          <a:stretch>
            <a:fillRect/>
          </a:stretch>
        </p:blipFill>
        <p:spPr>
          <a:xfrm>
            <a:off x="78806" y="5079279"/>
            <a:ext cx="1554299" cy="403624"/>
          </a:xfrm>
          <a:prstGeom prst="rect">
            <a:avLst/>
          </a:prstGeom>
        </p:spPr>
      </p:pic>
    </p:spTree>
    <p:extLst>
      <p:ext uri="{BB962C8B-B14F-4D97-AF65-F5344CB8AC3E}">
        <p14:creationId xmlns:p14="http://schemas.microsoft.com/office/powerpoint/2010/main" val="2342593931"/>
      </p:ext>
    </p:extLst>
  </p:cSld>
  <p:clrMapOvr>
    <a:masterClrMapping/>
  </p:clrMapOvr>
  <p:transition spd="slow">
    <p:wipe dir="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49763-C671-3617-BFC0-C08D36EFB92D}"/>
              </a:ext>
            </a:extLst>
          </p:cNvPr>
          <p:cNvSpPr txBox="1">
            <a:spLocks/>
          </p:cNvSpPr>
          <p:nvPr/>
        </p:nvSpPr>
        <p:spPr>
          <a:xfrm>
            <a:off x="2209800" y="847726"/>
            <a:ext cx="7753350" cy="842963"/>
          </a:xfrm>
          <a:prstGeom prst="rect">
            <a:avLst/>
          </a:prstGeom>
        </p:spPr>
        <p:txBody>
          <a:bodyPr lIns="91440" tIns="45720" rIns="91440" bIns="45720" anchor="t"/>
          <a:lstStyle>
            <a:lvl1pPr algn="l" rtl="0" eaLnBrk="0" fontAlgn="base" hangingPunct="0">
              <a:spcBef>
                <a:spcPct val="0"/>
              </a:spcBef>
              <a:spcAft>
                <a:spcPct val="0"/>
              </a:spcAft>
              <a:defRPr sz="4200" b="1">
                <a:solidFill>
                  <a:srgbClr val="90191A"/>
                </a:solidFill>
                <a:latin typeface="+mj-lt"/>
                <a:ea typeface="+mj-ea"/>
                <a:cs typeface="+mj-cs"/>
              </a:defRPr>
            </a:lvl1pPr>
            <a:lvl2pPr algn="l" rtl="0" eaLnBrk="0" fontAlgn="base" hangingPunct="0">
              <a:spcBef>
                <a:spcPct val="0"/>
              </a:spcBef>
              <a:spcAft>
                <a:spcPct val="0"/>
              </a:spcAft>
              <a:defRPr sz="4200" b="1">
                <a:solidFill>
                  <a:srgbClr val="90191A"/>
                </a:solidFill>
                <a:latin typeface="Arial" charset="0"/>
              </a:defRPr>
            </a:lvl2pPr>
            <a:lvl3pPr algn="l" rtl="0" eaLnBrk="0" fontAlgn="base" hangingPunct="0">
              <a:spcBef>
                <a:spcPct val="0"/>
              </a:spcBef>
              <a:spcAft>
                <a:spcPct val="0"/>
              </a:spcAft>
              <a:defRPr sz="4200" b="1">
                <a:solidFill>
                  <a:srgbClr val="90191A"/>
                </a:solidFill>
                <a:latin typeface="Arial" charset="0"/>
              </a:defRPr>
            </a:lvl3pPr>
            <a:lvl4pPr algn="l" rtl="0" eaLnBrk="0" fontAlgn="base" hangingPunct="0">
              <a:spcBef>
                <a:spcPct val="0"/>
              </a:spcBef>
              <a:spcAft>
                <a:spcPct val="0"/>
              </a:spcAft>
              <a:defRPr sz="4200" b="1">
                <a:solidFill>
                  <a:srgbClr val="90191A"/>
                </a:solidFill>
                <a:latin typeface="Arial" charset="0"/>
              </a:defRPr>
            </a:lvl4pPr>
            <a:lvl5pPr algn="l" rtl="0" eaLnBrk="0" fontAlgn="base" hangingPunct="0">
              <a:spcBef>
                <a:spcPct val="0"/>
              </a:spcBef>
              <a:spcAft>
                <a:spcPct val="0"/>
              </a:spcAft>
              <a:defRPr sz="4200" b="1">
                <a:solidFill>
                  <a:srgbClr val="90191A"/>
                </a:solidFill>
                <a:latin typeface="Arial" charset="0"/>
              </a:defRPr>
            </a:lvl5pPr>
            <a:lvl6pPr marL="640080" algn="l" rtl="0" eaLnBrk="0" fontAlgn="base" hangingPunct="0">
              <a:spcBef>
                <a:spcPct val="0"/>
              </a:spcBef>
              <a:spcAft>
                <a:spcPct val="0"/>
              </a:spcAft>
              <a:defRPr sz="4200" b="1">
                <a:solidFill>
                  <a:srgbClr val="90191A"/>
                </a:solidFill>
                <a:latin typeface="Arial" charset="0"/>
              </a:defRPr>
            </a:lvl6pPr>
            <a:lvl7pPr marL="1280160" algn="l" rtl="0" eaLnBrk="0" fontAlgn="base" hangingPunct="0">
              <a:spcBef>
                <a:spcPct val="0"/>
              </a:spcBef>
              <a:spcAft>
                <a:spcPct val="0"/>
              </a:spcAft>
              <a:defRPr sz="4200" b="1">
                <a:solidFill>
                  <a:srgbClr val="90191A"/>
                </a:solidFill>
                <a:latin typeface="Arial" charset="0"/>
              </a:defRPr>
            </a:lvl7pPr>
            <a:lvl8pPr marL="1920240" algn="l" rtl="0" eaLnBrk="0" fontAlgn="base" hangingPunct="0">
              <a:spcBef>
                <a:spcPct val="0"/>
              </a:spcBef>
              <a:spcAft>
                <a:spcPct val="0"/>
              </a:spcAft>
              <a:defRPr sz="4200" b="1">
                <a:solidFill>
                  <a:srgbClr val="90191A"/>
                </a:solidFill>
                <a:latin typeface="Arial" charset="0"/>
              </a:defRPr>
            </a:lvl8pPr>
            <a:lvl9pPr marL="2560320" algn="l" rtl="0" eaLnBrk="0" fontAlgn="base" hangingPunct="0">
              <a:spcBef>
                <a:spcPct val="0"/>
              </a:spcBef>
              <a:spcAft>
                <a:spcPct val="0"/>
              </a:spcAft>
              <a:defRPr sz="4200" b="1">
                <a:solidFill>
                  <a:srgbClr val="90191A"/>
                </a:solidFill>
                <a:latin typeface="Arial" charset="0"/>
              </a:defRPr>
            </a:lvl9pPr>
          </a:lstStyle>
          <a:p>
            <a:pPr algn="ctr">
              <a:defRPr/>
            </a:pPr>
            <a:r>
              <a:rPr lang="en-GB" altLang="en-US" sz="2700">
                <a:latin typeface="Times New Roman"/>
                <a:ea typeface="+mn-ea"/>
                <a:cs typeface="Times New Roman"/>
              </a:rPr>
              <a:t>Business Support Network</a:t>
            </a:r>
            <a:br>
              <a:rPr lang="en-GB" altLang="en-US" sz="2700">
                <a:latin typeface="Times New Roman" panose="02020603050405020304" pitchFamily="18" charset="0"/>
                <a:ea typeface="+mn-ea"/>
                <a:cs typeface="+mn-cs"/>
              </a:rPr>
            </a:br>
            <a:endParaRPr lang="en-GB" sz="2742" kern="0"/>
          </a:p>
        </p:txBody>
      </p:sp>
      <p:graphicFrame>
        <p:nvGraphicFramePr>
          <p:cNvPr id="4" name="Content Placeholder 5">
            <a:extLst>
              <a:ext uri="{FF2B5EF4-FFF2-40B4-BE49-F238E27FC236}">
                <a16:creationId xmlns:a16="http://schemas.microsoft.com/office/drawing/2014/main" id="{D05D31AD-5D00-0B1A-A6F8-5556B1042EDE}"/>
              </a:ext>
            </a:extLst>
          </p:cNvPr>
          <p:cNvGraphicFramePr>
            <a:graphicFrameLocks/>
          </p:cNvGraphicFramePr>
          <p:nvPr>
            <p:extLst>
              <p:ext uri="{D42A27DB-BD31-4B8C-83A1-F6EECF244321}">
                <p14:modId xmlns:p14="http://schemas.microsoft.com/office/powerpoint/2010/main" val="3337312572"/>
              </p:ext>
            </p:extLst>
          </p:nvPr>
        </p:nvGraphicFramePr>
        <p:xfrm>
          <a:off x="63359" y="1556323"/>
          <a:ext cx="12076292" cy="4420652"/>
        </p:xfrm>
        <a:graphic>
          <a:graphicData uri="http://schemas.openxmlformats.org/drawingml/2006/table">
            <a:tbl>
              <a:tblPr firstRow="1" bandRow="1">
                <a:tableStyleId>{2D5ABB26-0587-4C30-8999-92F81FD0307C}</a:tableStyleId>
              </a:tblPr>
              <a:tblGrid>
                <a:gridCol w="1628913">
                  <a:extLst>
                    <a:ext uri="{9D8B030D-6E8A-4147-A177-3AD203B41FA5}">
                      <a16:colId xmlns:a16="http://schemas.microsoft.com/office/drawing/2014/main" val="2488566339"/>
                    </a:ext>
                  </a:extLst>
                </a:gridCol>
                <a:gridCol w="7550978">
                  <a:extLst>
                    <a:ext uri="{9D8B030D-6E8A-4147-A177-3AD203B41FA5}">
                      <a16:colId xmlns:a16="http://schemas.microsoft.com/office/drawing/2014/main" val="2225173051"/>
                    </a:ext>
                  </a:extLst>
                </a:gridCol>
                <a:gridCol w="963280">
                  <a:extLst>
                    <a:ext uri="{9D8B030D-6E8A-4147-A177-3AD203B41FA5}">
                      <a16:colId xmlns:a16="http://schemas.microsoft.com/office/drawing/2014/main" val="3184164221"/>
                    </a:ext>
                  </a:extLst>
                </a:gridCol>
                <a:gridCol w="1933121">
                  <a:extLst>
                    <a:ext uri="{9D8B030D-6E8A-4147-A177-3AD203B41FA5}">
                      <a16:colId xmlns:a16="http://schemas.microsoft.com/office/drawing/2014/main" val="1191116522"/>
                    </a:ext>
                  </a:extLst>
                </a:gridCol>
              </a:tblGrid>
              <a:tr h="213678">
                <a:tc>
                  <a:txBody>
                    <a:bodyPr/>
                    <a:lstStyle/>
                    <a:p>
                      <a:r>
                        <a:rPr lang="en-GB" sz="1200" b="1">
                          <a:solidFill>
                            <a:srgbClr val="800000"/>
                          </a:solidFill>
                        </a:rPr>
                        <a:t>Agency</a:t>
                      </a:r>
                    </a:p>
                  </a:txBody>
                  <a:tcPr marL="59703" marR="59703" marT="29843" marB="29843"/>
                </a:tc>
                <a:tc>
                  <a:txBody>
                    <a:bodyPr/>
                    <a:lstStyle/>
                    <a:p>
                      <a:r>
                        <a:rPr lang="en-GB" sz="1200" b="1">
                          <a:solidFill>
                            <a:srgbClr val="800000"/>
                          </a:solidFill>
                        </a:rPr>
                        <a:t>Summary Description of Services </a:t>
                      </a:r>
                    </a:p>
                  </a:txBody>
                  <a:tcPr marL="59703" marR="59703" marT="29843" marB="29843"/>
                </a:tc>
                <a:tc>
                  <a:txBody>
                    <a:bodyPr/>
                    <a:lstStyle/>
                    <a:p>
                      <a:r>
                        <a:rPr lang="en-GB" sz="1200" b="1">
                          <a:solidFill>
                            <a:srgbClr val="800000"/>
                          </a:solidFill>
                        </a:rPr>
                        <a:t>Website</a:t>
                      </a:r>
                    </a:p>
                  </a:txBody>
                  <a:tcPr marL="59703" marR="59703" marT="29843" marB="29843"/>
                </a:tc>
                <a:tc>
                  <a:txBody>
                    <a:bodyPr/>
                    <a:lstStyle/>
                    <a:p>
                      <a:r>
                        <a:rPr lang="en-GB" sz="1200" b="1">
                          <a:solidFill>
                            <a:srgbClr val="800000"/>
                          </a:solidFill>
                        </a:rPr>
                        <a:t>Contact</a:t>
                      </a:r>
                    </a:p>
                  </a:txBody>
                  <a:tcPr marL="59703" marR="59703" marT="29843" marB="29843"/>
                </a:tc>
                <a:extLst>
                  <a:ext uri="{0D108BD9-81ED-4DB2-BD59-A6C34878D82A}">
                    <a16:rowId xmlns:a16="http://schemas.microsoft.com/office/drawing/2014/main" val="2119458293"/>
                  </a:ext>
                </a:extLst>
              </a:tr>
              <a:tr h="1106100">
                <a:tc>
                  <a:txBody>
                    <a:bodyPr/>
                    <a:lstStyle/>
                    <a:p>
                      <a:endParaRPr lang="en-GB" sz="900" b="1">
                        <a:solidFill>
                          <a:schemeClr val="tx1"/>
                        </a:solidFill>
                      </a:endParaRPr>
                    </a:p>
                  </a:txBody>
                  <a:tcPr marL="59703" marR="59703" marT="29843" marB="29843"/>
                </a:tc>
                <a:tc>
                  <a:txBody>
                    <a:bodyPr/>
                    <a:lstStyle/>
                    <a:p>
                      <a:pPr marL="0" marR="0" lvl="0" indent="0" algn="l">
                        <a:lnSpc>
                          <a:spcPct val="100000"/>
                        </a:lnSpc>
                        <a:spcBef>
                          <a:spcPts val="0"/>
                        </a:spcBef>
                        <a:spcAft>
                          <a:spcPts val="0"/>
                        </a:spcAft>
                        <a:buNone/>
                      </a:pPr>
                      <a:r>
                        <a:rPr lang="en-US" sz="1050" b="1" i="0" u="none" strike="noStrike" noProof="0">
                          <a:solidFill>
                            <a:schemeClr val="tx1"/>
                          </a:solidFill>
                          <a:latin typeface="Arial"/>
                        </a:rPr>
                        <a:t>Minority Business Matters is a business accelerator </a:t>
                      </a:r>
                      <a:r>
                        <a:rPr lang="en-US" sz="1050" b="1" i="0" u="none" strike="noStrike" noProof="0" err="1">
                          <a:solidFill>
                            <a:schemeClr val="tx1"/>
                          </a:solidFill>
                          <a:latin typeface="Arial"/>
                        </a:rPr>
                        <a:t>programme</a:t>
                      </a:r>
                      <a:r>
                        <a:rPr lang="en-US" sz="1050" b="1" i="0" u="none" strike="noStrike" noProof="0">
                          <a:solidFill>
                            <a:schemeClr val="tx1"/>
                          </a:solidFill>
                          <a:latin typeface="Arial"/>
                        </a:rPr>
                        <a:t> for ethnic minority businesses (EMBs) in London. We define EMBs as being at least 51% owned, managed and controlled by people from ethnic minority backgrounds. </a:t>
                      </a:r>
                      <a:endParaRPr lang="en-US" sz="1050" b="1">
                        <a:solidFill>
                          <a:schemeClr val="tx1"/>
                        </a:solidFill>
                        <a:latin typeface="Arial"/>
                      </a:endParaRPr>
                    </a:p>
                    <a:p>
                      <a:pPr marL="0" marR="0" lvl="0" indent="0" algn="l">
                        <a:lnSpc>
                          <a:spcPct val="100000"/>
                        </a:lnSpc>
                        <a:spcBef>
                          <a:spcPts val="0"/>
                        </a:spcBef>
                        <a:spcAft>
                          <a:spcPts val="0"/>
                        </a:spcAft>
                        <a:buNone/>
                      </a:pPr>
                      <a:r>
                        <a:rPr lang="en-US" sz="1050" b="1" i="0" u="none" strike="noStrike" noProof="0">
                          <a:solidFill>
                            <a:schemeClr val="tx1"/>
                          </a:solidFill>
                          <a:latin typeface="Arial"/>
                        </a:rPr>
                        <a:t>We offer one-to-one support, learning </a:t>
                      </a:r>
                      <a:r>
                        <a:rPr lang="en-US" sz="1050" b="1" i="0" u="none" strike="noStrike" noProof="0" err="1">
                          <a:solidFill>
                            <a:schemeClr val="tx1"/>
                          </a:solidFill>
                          <a:latin typeface="Arial"/>
                        </a:rPr>
                        <a:t>programmes</a:t>
                      </a:r>
                      <a:r>
                        <a:rPr lang="en-US" sz="1050" b="1" i="0" u="none" strike="noStrike" noProof="0">
                          <a:solidFill>
                            <a:schemeClr val="tx1"/>
                          </a:solidFill>
                          <a:latin typeface="Arial"/>
                        </a:rPr>
                        <a:t>, networking and pitching opportunities to help you:  1. Access new markets 2. Supply leading brands 3. Expand your networks 4. Build your capabilities Increase sustainability – Register you interest to access the free </a:t>
                      </a:r>
                      <a:r>
                        <a:rPr lang="en-US" sz="1050" b="1" i="0" u="none" strike="noStrike" noProof="0" err="1">
                          <a:solidFill>
                            <a:schemeClr val="tx1"/>
                          </a:solidFill>
                          <a:latin typeface="Arial"/>
                        </a:rPr>
                        <a:t>programme</a:t>
                      </a:r>
                      <a:r>
                        <a:rPr lang="en-US" sz="1050" b="1" i="0" u="none" strike="noStrike" noProof="0">
                          <a:solidFill>
                            <a:schemeClr val="tx1"/>
                          </a:solidFill>
                          <a:latin typeface="Arial"/>
                        </a:rPr>
                        <a:t> of support </a:t>
                      </a:r>
                      <a:endParaRPr lang="en-US" sz="1050" b="1">
                        <a:solidFill>
                          <a:schemeClr val="tx1"/>
                        </a:solidFill>
                        <a:latin typeface="Arial"/>
                      </a:endParaRPr>
                    </a:p>
                    <a:p>
                      <a:pPr marL="0" marR="0" lvl="0" indent="0" algn="l" defTabSz="1280160" rtl="0" eaLnBrk="1" fontAlgn="auto" latinLnBrk="0" hangingPunct="1">
                        <a:lnSpc>
                          <a:spcPct val="100000"/>
                        </a:lnSpc>
                        <a:spcBef>
                          <a:spcPts val="0"/>
                        </a:spcBef>
                        <a:spcAft>
                          <a:spcPts val="0"/>
                        </a:spcAft>
                        <a:buClrTx/>
                        <a:buSzTx/>
                        <a:buFontTx/>
                        <a:buNone/>
                        <a:tabLst/>
                        <a:defRPr/>
                      </a:pPr>
                      <a:endParaRPr lang="en-GB" sz="1050" b="1">
                        <a:solidFill>
                          <a:schemeClr val="tx1"/>
                        </a:solidFill>
                        <a:latin typeface="Arial"/>
                      </a:endParaRPr>
                    </a:p>
                  </a:txBody>
                  <a:tcPr marL="59703" marR="59703" marT="29843" marB="29843"/>
                </a:tc>
                <a:tc>
                  <a:txBody>
                    <a:bodyPr/>
                    <a:lstStyle/>
                    <a:p>
                      <a:pPr lvl="0">
                        <a:buNone/>
                      </a:pPr>
                      <a:r>
                        <a:rPr lang="en-GB" sz="1050" b="1" i="0" u="none" strike="noStrike" noProof="0">
                          <a:solidFill>
                            <a:schemeClr val="tx1"/>
                          </a:solidFill>
                          <a:latin typeface="Arial"/>
                        </a:rPr>
                        <a:t>MINORITYBUSINESSMATTERS.COM</a:t>
                      </a:r>
                      <a:endParaRPr lang="en-US" sz="1050" b="1">
                        <a:solidFill>
                          <a:schemeClr val="tx1"/>
                        </a:solidFill>
                        <a:latin typeface="Arial"/>
                      </a:endParaRPr>
                    </a:p>
                    <a:p>
                      <a:pPr lvl="0">
                        <a:buNone/>
                      </a:pPr>
                      <a:endParaRPr lang="en-GB" sz="1050" b="1" i="0" u="none" strike="noStrike" noProof="0">
                        <a:solidFill>
                          <a:schemeClr val="tx1"/>
                        </a:solidFill>
                        <a:latin typeface="Arial"/>
                      </a:endParaRPr>
                    </a:p>
                  </a:txBody>
                  <a:tcPr marL="59703" marR="59703" marT="29843" marB="29843"/>
                </a:tc>
                <a:tc>
                  <a:txBody>
                    <a:bodyPr/>
                    <a:lstStyle/>
                    <a:p>
                      <a:pPr lvl="0">
                        <a:buNone/>
                      </a:pPr>
                      <a:r>
                        <a:rPr lang="en-GB" sz="1050" b="1" i="0" u="sng" strike="noStrike" noProof="0">
                          <a:solidFill>
                            <a:schemeClr val="tx1"/>
                          </a:solidFill>
                          <a:latin typeface="Arial"/>
                          <a:hlinkClick r:id="rId2">
                            <a:extLst>
                              <a:ext uri="{A12FA001-AC4F-418D-AE19-62706E023703}">
                                <ahyp:hlinkClr xmlns:ahyp="http://schemas.microsoft.com/office/drawing/2018/hyperlinkcolor" val="tx"/>
                              </a:ext>
                            </a:extLst>
                          </a:hlinkClick>
                        </a:rPr>
                        <a:t>info@theheartofthecity.com</a:t>
                      </a:r>
                      <a:endParaRPr lang="en-US" sz="1050" b="1">
                        <a:solidFill>
                          <a:schemeClr val="tx1"/>
                        </a:solidFill>
                        <a:latin typeface="Arial"/>
                        <a:hlinkClick r:id="" action="ppaction://noaction">
                          <a:extLst>
                            <a:ext uri="{A12FA001-AC4F-418D-AE19-62706E023703}">
                              <ahyp:hlinkClr xmlns:ahyp="http://schemas.microsoft.com/office/drawing/2018/hyperlinkcolor" val="tx"/>
                            </a:ext>
                          </a:extLst>
                        </a:hlinkClick>
                      </a:endParaRPr>
                    </a:p>
                  </a:txBody>
                  <a:tcPr marL="59703" marR="59703" marT="29843" marB="29843"/>
                </a:tc>
                <a:extLst>
                  <a:ext uri="{0D108BD9-81ED-4DB2-BD59-A6C34878D82A}">
                    <a16:rowId xmlns:a16="http://schemas.microsoft.com/office/drawing/2014/main" val="3603916783"/>
                  </a:ext>
                </a:extLst>
              </a:tr>
              <a:tr h="804437">
                <a:tc>
                  <a:txBody>
                    <a:bodyPr/>
                    <a:lstStyle/>
                    <a:p>
                      <a:endParaRPr lang="en-GB" sz="900" b="1">
                        <a:solidFill>
                          <a:schemeClr val="tx1"/>
                        </a:solidFill>
                      </a:endParaRPr>
                    </a:p>
                  </a:txBody>
                  <a:tcPr marL="59703" marR="59703" marT="29843" marB="29843"/>
                </a:tc>
                <a:tc>
                  <a:txBody>
                    <a:bodyPr/>
                    <a:lstStyle/>
                    <a:p>
                      <a:pPr lvl="0" algn="l">
                        <a:lnSpc>
                          <a:spcPct val="100000"/>
                        </a:lnSpc>
                        <a:spcBef>
                          <a:spcPts val="0"/>
                        </a:spcBef>
                        <a:spcAft>
                          <a:spcPts val="0"/>
                        </a:spcAft>
                        <a:buNone/>
                      </a:pPr>
                      <a:r>
                        <a:rPr lang="en-US" sz="1050" b="1">
                          <a:solidFill>
                            <a:schemeClr val="tx1"/>
                          </a:solidFill>
                          <a:latin typeface="Arial"/>
                        </a:rPr>
                        <a:t>The Property Advice Service </a:t>
                      </a:r>
                      <a:r>
                        <a:rPr lang="en-US" sz="1050" b="1" err="1">
                          <a:solidFill>
                            <a:schemeClr val="tx1"/>
                          </a:solidFill>
                          <a:latin typeface="Arial"/>
                        </a:rPr>
                        <a:t>Programme</a:t>
                      </a:r>
                      <a:r>
                        <a:rPr lang="en-US" sz="1050" b="1">
                          <a:solidFill>
                            <a:schemeClr val="tx1"/>
                          </a:solidFill>
                          <a:latin typeface="Arial"/>
                        </a:rPr>
                        <a:t> provides free property advice for business owners. The support is available to</a:t>
                      </a:r>
                      <a:r>
                        <a:rPr lang="en-GB" sz="1050" b="1" i="0" u="none" strike="noStrike" noProof="0">
                          <a:solidFill>
                            <a:schemeClr val="tx1"/>
                          </a:solidFill>
                          <a:latin typeface="Arial"/>
                        </a:rPr>
                        <a:t> SMEs, micro-businesses and solopreneurs who are struggling with issues around :  1. Budgeting - financial forecasting/Commercial property finance 2. Searching for/Opening or closing premises, fit out  3. New or renewal of leases, licenses agreement etc.. 4. Negotiations with landlords  5. Understanding and learning about regulation 6. Energy and fuel savings/strategies </a:t>
                      </a:r>
                      <a:endParaRPr lang="en-GB" sz="1050" b="1">
                        <a:solidFill>
                          <a:schemeClr val="tx1"/>
                        </a:solidFill>
                        <a:latin typeface="Arial"/>
                      </a:endParaRPr>
                    </a:p>
                  </a:txBody>
                  <a:tcPr marL="59703" marR="59703" marT="29843" marB="29843"/>
                </a:tc>
                <a:tc>
                  <a:txBody>
                    <a:bodyPr/>
                    <a:lstStyle/>
                    <a:p>
                      <a:r>
                        <a:rPr lang="en-GB" sz="1050" b="1">
                          <a:solidFill>
                            <a:schemeClr val="tx1"/>
                          </a:solidFill>
                          <a:latin typeface="Arial"/>
                          <a:hlinkClick r:id="rId3">
                            <a:extLst>
                              <a:ext uri="{A12FA001-AC4F-418D-AE19-62706E023703}">
                                <ahyp:hlinkClr xmlns:ahyp="http://schemas.microsoft.com/office/drawing/2018/hyperlinkcolor" val="tx"/>
                              </a:ext>
                            </a:extLst>
                          </a:hlinkClick>
                        </a:rPr>
                        <a:t>www.londonbp.co.uk</a:t>
                      </a:r>
                    </a:p>
                  </a:txBody>
                  <a:tcPr marL="59703" marR="59703" marT="29843" marB="29843"/>
                </a:tc>
                <a:tc>
                  <a:txBody>
                    <a:bodyPr/>
                    <a:lstStyle/>
                    <a:p>
                      <a:pPr lvl="0">
                        <a:buNone/>
                      </a:pPr>
                      <a:r>
                        <a:rPr lang="en-GB" sz="1050" b="1" i="0" u="none" strike="noStrike" noProof="0">
                          <a:solidFill>
                            <a:schemeClr val="tx1"/>
                          </a:solidFill>
                          <a:latin typeface="Arial"/>
                          <a:hlinkClick r:id="rId4">
                            <a:extLst>
                              <a:ext uri="{A12FA001-AC4F-418D-AE19-62706E023703}">
                                <ahyp:hlinkClr xmlns:ahyp="http://schemas.microsoft.com/office/drawing/2018/hyperlinkcolor" val="tx"/>
                              </a:ext>
                            </a:extLst>
                          </a:hlinkClick>
                        </a:rPr>
                        <a:t>info@londonbp.co.uk</a:t>
                      </a:r>
                      <a:r>
                        <a:rPr lang="en-GB" sz="1050" b="1" i="0" u="none" strike="noStrike" noProof="0">
                          <a:solidFill>
                            <a:schemeClr val="tx1"/>
                          </a:solidFill>
                          <a:latin typeface="Arial"/>
                        </a:rPr>
                        <a:t> </a:t>
                      </a:r>
                      <a:endParaRPr lang="en-US" sz="1050" b="1">
                        <a:solidFill>
                          <a:schemeClr val="tx1"/>
                        </a:solidFill>
                        <a:latin typeface="Arial"/>
                      </a:endParaRPr>
                    </a:p>
                  </a:txBody>
                  <a:tcPr marL="59703" marR="59703" marT="29843" marB="29843"/>
                </a:tc>
                <a:extLst>
                  <a:ext uri="{0D108BD9-81ED-4DB2-BD59-A6C34878D82A}">
                    <a16:rowId xmlns:a16="http://schemas.microsoft.com/office/drawing/2014/main" val="3143754232"/>
                  </a:ext>
                </a:extLst>
              </a:tr>
              <a:tr h="1106100">
                <a:tc>
                  <a:txBody>
                    <a:bodyPr/>
                    <a:lstStyle/>
                    <a:p>
                      <a:pPr lvl="0">
                        <a:buNone/>
                      </a:pPr>
                      <a:endParaRPr lang="en-GB" sz="900" b="1">
                        <a:solidFill>
                          <a:schemeClr val="tx1"/>
                        </a:solidFill>
                      </a:endParaRPr>
                    </a:p>
                  </a:txBody>
                  <a:tcPr marL="59703" marR="59703" marT="29843" marB="29843"/>
                </a:tc>
                <a:tc>
                  <a:txBody>
                    <a:bodyPr/>
                    <a:lstStyle/>
                    <a:p>
                      <a:pPr lvl="0" indent="0" algn="l">
                        <a:lnSpc>
                          <a:spcPct val="100000"/>
                        </a:lnSpc>
                        <a:spcBef>
                          <a:spcPts val="0"/>
                        </a:spcBef>
                        <a:spcAft>
                          <a:spcPts val="0"/>
                        </a:spcAft>
                        <a:buNone/>
                      </a:pPr>
                      <a:endParaRPr lang="en-GB" sz="1050" b="1" i="0" u="none" strike="noStrike" noProof="0">
                        <a:solidFill>
                          <a:srgbClr val="000000"/>
                        </a:solidFill>
                        <a:latin typeface="Arial"/>
                      </a:endParaRPr>
                    </a:p>
                    <a:p>
                      <a:pPr lvl="0" algn="l">
                        <a:lnSpc>
                          <a:spcPct val="100000"/>
                        </a:lnSpc>
                        <a:spcBef>
                          <a:spcPts val="0"/>
                        </a:spcBef>
                        <a:spcAft>
                          <a:spcPts val="0"/>
                        </a:spcAft>
                        <a:buNone/>
                      </a:pPr>
                      <a:r>
                        <a:rPr lang="en-US" sz="1050" b="1" i="0" u="none" strike="noStrike" noProof="0">
                          <a:solidFill>
                            <a:srgbClr val="000000"/>
                          </a:solidFill>
                          <a:latin typeface="Arial"/>
                        </a:rPr>
                        <a:t>The Inclusive Supply Chains (ISC) </a:t>
                      </a:r>
                      <a:r>
                        <a:rPr lang="en-US" sz="1050" b="1" i="0" u="none" strike="noStrike" noProof="0" err="1">
                          <a:solidFill>
                            <a:srgbClr val="000000"/>
                          </a:solidFill>
                          <a:latin typeface="Arial"/>
                        </a:rPr>
                        <a:t>programme</a:t>
                      </a:r>
                      <a:r>
                        <a:rPr lang="en-US" sz="1050" b="1" i="0" u="none" strike="noStrike" noProof="0">
                          <a:solidFill>
                            <a:srgbClr val="000000"/>
                          </a:solidFill>
                          <a:latin typeface="Arial"/>
                        </a:rPr>
                        <a:t> provides an intensive, tailored, supply-readiness </a:t>
                      </a:r>
                      <a:r>
                        <a:rPr lang="en-US" sz="1050" b="1" i="0" u="none" strike="noStrike" noProof="0" err="1">
                          <a:solidFill>
                            <a:srgbClr val="000000"/>
                          </a:solidFill>
                          <a:latin typeface="Arial"/>
                        </a:rPr>
                        <a:t>programme</a:t>
                      </a:r>
                      <a:r>
                        <a:rPr lang="en-US" sz="1050" b="1" i="0" u="none" strike="noStrike" noProof="0">
                          <a:solidFill>
                            <a:srgbClr val="000000"/>
                          </a:solidFill>
                          <a:latin typeface="Arial"/>
                        </a:rPr>
                        <a:t> to London SMEs with a focus on underrepresented entrepreneurs to </a:t>
                      </a:r>
                      <a:r>
                        <a:rPr lang="en-US" sz="1050" b="1" i="0" u="none" strike="noStrike" noProof="0" err="1">
                          <a:solidFill>
                            <a:srgbClr val="000000"/>
                          </a:solidFill>
                          <a:latin typeface="Arial"/>
                        </a:rPr>
                        <a:t>iincrease</a:t>
                      </a:r>
                      <a:r>
                        <a:rPr lang="en-US" sz="1050" b="1" i="0" u="none" strike="noStrike" noProof="0">
                          <a:solidFill>
                            <a:srgbClr val="000000"/>
                          </a:solidFill>
                          <a:latin typeface="Arial"/>
                        </a:rPr>
                        <a:t> awareness and successful participation in supply chains’ commercial opportunities. Bespoke business support is provided by experienced Procurement Advisers through a </a:t>
                      </a:r>
                      <a:r>
                        <a:rPr lang="en-US" sz="1050" b="1" i="0" u="none" strike="noStrike" noProof="0" err="1">
                          <a:solidFill>
                            <a:srgbClr val="000000"/>
                          </a:solidFill>
                          <a:latin typeface="Arial"/>
                        </a:rPr>
                        <a:t>programme</a:t>
                      </a:r>
                      <a:r>
                        <a:rPr lang="en-US" sz="1050" b="1" i="0" u="none" strike="noStrike" noProof="0">
                          <a:solidFill>
                            <a:srgbClr val="000000"/>
                          </a:solidFill>
                          <a:latin typeface="Arial"/>
                        </a:rPr>
                        <a:t> of interactive workshops combined with buyer-side engagement</a:t>
                      </a:r>
                      <a:endParaRPr lang="en-GB" sz="1050" b="1">
                        <a:latin typeface="Arial"/>
                      </a:endParaRPr>
                    </a:p>
                  </a:txBody>
                  <a:tcPr marL="59703" marR="59703" marT="29843" marB="29843"/>
                </a:tc>
                <a:tc>
                  <a:txBody>
                    <a:bodyPr/>
                    <a:lstStyle/>
                    <a:p>
                      <a:pPr lvl="0">
                        <a:buNone/>
                      </a:pPr>
                      <a:r>
                        <a:rPr lang="en-GB" sz="1050" b="1" i="0" u="none" strike="noStrike" noProof="0">
                          <a:solidFill>
                            <a:schemeClr val="tx1"/>
                          </a:solidFill>
                          <a:latin typeface="Arial"/>
                          <a:hlinkClick r:id="rId5">
                            <a:extLst>
                              <a:ext uri="{A12FA001-AC4F-418D-AE19-62706E023703}">
                                <ahyp:hlinkClr xmlns:ahyp="http://schemas.microsoft.com/office/drawing/2018/hyperlinkcolor" val="tx"/>
                              </a:ext>
                            </a:extLst>
                          </a:hlinkClick>
                        </a:rPr>
                        <a:t>Inclusive Supply Chain (newable.co.uk)</a:t>
                      </a:r>
                      <a:endParaRPr lang="en-US" sz="1050" b="1">
                        <a:latin typeface="Arial"/>
                        <a:hlinkClick r:id="" action="ppaction://noaction">
                          <a:extLst>
                            <a:ext uri="{A12FA001-AC4F-418D-AE19-62706E023703}">
                              <ahyp:hlinkClr xmlns:ahyp="http://schemas.microsoft.com/office/drawing/2018/hyperlinkcolor" val="tx"/>
                            </a:ext>
                          </a:extLst>
                        </a:hlinkClick>
                      </a:endParaRPr>
                    </a:p>
                  </a:txBody>
                  <a:tcPr marL="59703" marR="59703" marT="29843" marB="29843"/>
                </a:tc>
                <a:tc>
                  <a:txBody>
                    <a:bodyPr/>
                    <a:lstStyle/>
                    <a:p>
                      <a:pPr lvl="0">
                        <a:buNone/>
                      </a:pPr>
                      <a:r>
                        <a:rPr lang="en-GB" sz="1050" b="1" i="0" u="none" strike="noStrike" noProof="0">
                          <a:solidFill>
                            <a:srgbClr val="000000"/>
                          </a:solidFill>
                          <a:latin typeface="Arial"/>
                          <a:hlinkClick r:id="rId6">
                            <a:extLst>
                              <a:ext uri="{A12FA001-AC4F-418D-AE19-62706E023703}">
                                <ahyp:hlinkClr xmlns:ahyp="http://schemas.microsoft.com/office/drawing/2018/hyperlinkcolor" val="tx"/>
                              </a:ext>
                            </a:extLst>
                          </a:hlinkClick>
                        </a:rPr>
                        <a:t>inclusivesupplychain@newable.co.uk</a:t>
                      </a:r>
                      <a:r>
                        <a:rPr lang="en-GB" sz="1050" b="1" i="0" u="none" strike="noStrike" noProof="0">
                          <a:solidFill>
                            <a:schemeClr val="tx1"/>
                          </a:solidFill>
                          <a:latin typeface="Arial"/>
                        </a:rPr>
                        <a:t> </a:t>
                      </a:r>
                      <a:endParaRPr lang="en-US" sz="1050" b="1">
                        <a:latin typeface="Arial"/>
                      </a:endParaRPr>
                    </a:p>
                  </a:txBody>
                  <a:tcPr marL="59703" marR="59703" marT="29843" marB="29843"/>
                </a:tc>
                <a:extLst>
                  <a:ext uri="{0D108BD9-81ED-4DB2-BD59-A6C34878D82A}">
                    <a16:rowId xmlns:a16="http://schemas.microsoft.com/office/drawing/2014/main" val="1130500262"/>
                  </a:ext>
                </a:extLst>
              </a:tr>
              <a:tr h="1106100">
                <a:tc>
                  <a:txBody>
                    <a:bodyPr/>
                    <a:lstStyle/>
                    <a:p>
                      <a:endParaRPr lang="en-GB" sz="900" b="1">
                        <a:solidFill>
                          <a:schemeClr val="tx1"/>
                        </a:solidFill>
                      </a:endParaRPr>
                    </a:p>
                  </a:txBody>
                  <a:tcPr marL="59703" marR="59703" marT="29843" marB="29843"/>
                </a:tc>
                <a:tc>
                  <a:txBody>
                    <a:bodyPr/>
                    <a:lstStyle/>
                    <a:p>
                      <a:pPr lvl="0">
                        <a:buNone/>
                      </a:pPr>
                      <a:r>
                        <a:rPr lang="en-GB" sz="1050" b="1" i="0" u="none" strike="noStrike" noProof="0">
                          <a:solidFill>
                            <a:srgbClr val="3D3935"/>
                          </a:solidFill>
                          <a:latin typeface="Arial"/>
                        </a:rPr>
                        <a:t>The </a:t>
                      </a:r>
                      <a:r>
                        <a:rPr lang="en-GB" sz="1050" b="1" i="0" u="none" strike="noStrike" noProof="0">
                          <a:solidFill>
                            <a:srgbClr val="B2292E"/>
                          </a:solidFill>
                          <a:latin typeface="Arial"/>
                        </a:rPr>
                        <a:t>Open London project</a:t>
                      </a:r>
                      <a:r>
                        <a:rPr lang="en-GB" sz="1050" b="1" i="0" u="none" strike="noStrike" noProof="0">
                          <a:solidFill>
                            <a:srgbClr val="3D3935"/>
                          </a:solidFill>
                          <a:latin typeface="Arial"/>
                        </a:rPr>
                        <a:t> brings together London residents, large organisations, and innovative London SMEs to solve socio-economic, health and environmental challenges and increase living standards in London. Through this programme of support businesses can: 1 </a:t>
                      </a:r>
                      <a:r>
                        <a:rPr lang="en-GB" sz="1050" b="1" i="0" u="none" strike="noStrike" noProof="0">
                          <a:solidFill>
                            <a:srgbClr val="1E1E1E"/>
                          </a:solidFill>
                          <a:latin typeface="Arial"/>
                        </a:rPr>
                        <a:t>Access a free, intensive Accelerator Programme, designed to help them develop their innovative solution to solve pressing challenges 2. Receive ongoing bespoke 1-2-1 support from Open London's experienced Open Innovation Advisers. 3. Pitch to a panel for the possibility of receiving a small grant towards the development and commercialisation of their innovative product or service.</a:t>
                      </a:r>
                      <a:endParaRPr lang="en-US" sz="1050" b="1">
                        <a:latin typeface="Arial"/>
                      </a:endParaRPr>
                    </a:p>
                  </a:txBody>
                  <a:tcPr marL="59703" marR="59703" marT="29843" marB="29843"/>
                </a:tc>
                <a:tc>
                  <a:txBody>
                    <a:bodyPr/>
                    <a:lstStyle/>
                    <a:p>
                      <a:pPr lvl="0">
                        <a:buNone/>
                      </a:pPr>
                      <a:r>
                        <a:rPr lang="en-GB" sz="1050" b="1" i="0" u="none" strike="noStrike" noProof="0">
                          <a:solidFill>
                            <a:schemeClr val="tx1"/>
                          </a:solidFill>
                          <a:latin typeface="Arial"/>
                        </a:rPr>
                        <a:t>https://go.newable.co.uk/OpenLondon </a:t>
                      </a:r>
                      <a:endParaRPr lang="en-US" sz="1050" b="1">
                        <a:latin typeface="Arial"/>
                      </a:endParaRPr>
                    </a:p>
                  </a:txBody>
                  <a:tcPr marL="59703" marR="59703" marT="29843" marB="29843"/>
                </a:tc>
                <a:tc>
                  <a:txBody>
                    <a:bodyPr/>
                    <a:lstStyle/>
                    <a:p>
                      <a:pPr lvl="0">
                        <a:buNone/>
                      </a:pPr>
                      <a:r>
                        <a:rPr lang="en-GB" sz="1050" b="1" i="0" u="none" strike="noStrike" noProof="0">
                          <a:solidFill>
                            <a:srgbClr val="000000"/>
                          </a:solidFill>
                          <a:latin typeface="Arial"/>
                          <a:hlinkClick r:id="rId7">
                            <a:extLst>
                              <a:ext uri="{A12FA001-AC4F-418D-AE19-62706E023703}">
                                <ahyp:hlinkClr xmlns:ahyp="http://schemas.microsoft.com/office/drawing/2018/hyperlinkcolor" val="tx"/>
                              </a:ext>
                            </a:extLst>
                          </a:hlinkClick>
                        </a:rPr>
                        <a:t>openlondon@newable.co.uk</a:t>
                      </a:r>
                      <a:r>
                        <a:rPr lang="en-GB" sz="1050" b="1" i="0" u="none" strike="noStrike" noProof="0">
                          <a:solidFill>
                            <a:schemeClr val="tx1"/>
                          </a:solidFill>
                          <a:latin typeface="Arial"/>
                        </a:rPr>
                        <a:t>.</a:t>
                      </a:r>
                      <a:endParaRPr lang="en-US" sz="1050" b="1">
                        <a:latin typeface="Arial"/>
                      </a:endParaRPr>
                    </a:p>
                  </a:txBody>
                  <a:tcPr marL="59703" marR="59703" marT="29843" marB="29843"/>
                </a:tc>
                <a:extLst>
                  <a:ext uri="{0D108BD9-81ED-4DB2-BD59-A6C34878D82A}">
                    <a16:rowId xmlns:a16="http://schemas.microsoft.com/office/drawing/2014/main" val="3605308713"/>
                  </a:ext>
                </a:extLst>
              </a:tr>
            </a:tbl>
          </a:graphicData>
        </a:graphic>
      </p:graphicFrame>
      <p:pic>
        <p:nvPicPr>
          <p:cNvPr id="9" name="Graphic 8" descr="Heart Of The City logo">
            <a:extLst>
              <a:ext uri="{FF2B5EF4-FFF2-40B4-BE49-F238E27FC236}">
                <a16:creationId xmlns:a16="http://schemas.microsoft.com/office/drawing/2014/main" id="{5137CC13-EDA1-C036-11AB-6956B8AF68E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8810" y="1925262"/>
            <a:ext cx="610468" cy="546144"/>
          </a:xfrm>
          <a:prstGeom prst="rect">
            <a:avLst/>
          </a:prstGeom>
        </p:spPr>
      </p:pic>
      <p:pic>
        <p:nvPicPr>
          <p:cNvPr id="10" name="Graphic 9" descr="MSDUK logo">
            <a:extLst>
              <a:ext uri="{FF2B5EF4-FFF2-40B4-BE49-F238E27FC236}">
                <a16:creationId xmlns:a16="http://schemas.microsoft.com/office/drawing/2014/main" id="{6C4827D2-058B-23E2-2D57-4060ACADB33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90481" y="2075189"/>
            <a:ext cx="1038350" cy="251238"/>
          </a:xfrm>
          <a:prstGeom prst="rect">
            <a:avLst/>
          </a:prstGeom>
        </p:spPr>
      </p:pic>
      <p:pic>
        <p:nvPicPr>
          <p:cNvPr id="3" name="Picture 2" descr="London Business Partnership">
            <a:extLst>
              <a:ext uri="{FF2B5EF4-FFF2-40B4-BE49-F238E27FC236}">
                <a16:creationId xmlns:a16="http://schemas.microsoft.com/office/drawing/2014/main" id="{88FEE6AA-BC0C-24CB-8A44-6EAC6DDE46CB}"/>
              </a:ext>
            </a:extLst>
          </p:cNvPr>
          <p:cNvPicPr>
            <a:picLocks noChangeAspect="1"/>
          </p:cNvPicPr>
          <p:nvPr/>
        </p:nvPicPr>
        <p:blipFill>
          <a:blip r:embed="rId12"/>
          <a:stretch>
            <a:fillRect/>
          </a:stretch>
        </p:blipFill>
        <p:spPr>
          <a:xfrm>
            <a:off x="-7130" y="2811632"/>
            <a:ext cx="1789060" cy="621099"/>
          </a:xfrm>
          <a:prstGeom prst="rect">
            <a:avLst/>
          </a:prstGeom>
        </p:spPr>
      </p:pic>
      <p:pic>
        <p:nvPicPr>
          <p:cNvPr id="8" name="Picture 7" descr="Newable">
            <a:extLst>
              <a:ext uri="{FF2B5EF4-FFF2-40B4-BE49-F238E27FC236}">
                <a16:creationId xmlns:a16="http://schemas.microsoft.com/office/drawing/2014/main" id="{091B6B7B-101F-4517-B80E-2DC2F123370A}"/>
              </a:ext>
            </a:extLst>
          </p:cNvPr>
          <p:cNvPicPr>
            <a:picLocks noChangeAspect="1"/>
          </p:cNvPicPr>
          <p:nvPr/>
        </p:nvPicPr>
        <p:blipFill>
          <a:blip r:embed="rId13"/>
          <a:stretch>
            <a:fillRect/>
          </a:stretch>
        </p:blipFill>
        <p:spPr>
          <a:xfrm>
            <a:off x="-8419" y="3681740"/>
            <a:ext cx="1752492" cy="1205648"/>
          </a:xfrm>
          <a:prstGeom prst="rect">
            <a:avLst/>
          </a:prstGeom>
        </p:spPr>
      </p:pic>
      <p:pic>
        <p:nvPicPr>
          <p:cNvPr id="11" name="Picture 10" descr="Newable">
            <a:extLst>
              <a:ext uri="{FF2B5EF4-FFF2-40B4-BE49-F238E27FC236}">
                <a16:creationId xmlns:a16="http://schemas.microsoft.com/office/drawing/2014/main" id="{A27791C0-8BEF-C89F-60EF-EAA27441D5EE}"/>
              </a:ext>
            </a:extLst>
          </p:cNvPr>
          <p:cNvPicPr>
            <a:picLocks noChangeAspect="1"/>
          </p:cNvPicPr>
          <p:nvPr/>
        </p:nvPicPr>
        <p:blipFill>
          <a:blip r:embed="rId13"/>
          <a:stretch>
            <a:fillRect/>
          </a:stretch>
        </p:blipFill>
        <p:spPr>
          <a:xfrm>
            <a:off x="2622" y="4762633"/>
            <a:ext cx="1719363" cy="1215776"/>
          </a:xfrm>
          <a:prstGeom prst="rect">
            <a:avLst/>
          </a:prstGeom>
        </p:spPr>
      </p:pic>
    </p:spTree>
  </p:cSld>
  <p:clrMapOvr>
    <a:masterClrMapping/>
  </p:clrMapOvr>
  <p:transition spd="slow">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een sign with white text&#10;&#10;Description automatically generated">
            <a:extLst>
              <a:ext uri="{FF2B5EF4-FFF2-40B4-BE49-F238E27FC236}">
                <a16:creationId xmlns:a16="http://schemas.microsoft.com/office/drawing/2014/main" id="{DCB1CE22-8ACD-E5D4-3885-DD61DDBCEA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474514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een rectangular object with white text&#10;&#10;Description automatically generated">
            <a:extLst>
              <a:ext uri="{FF2B5EF4-FFF2-40B4-BE49-F238E27FC236}">
                <a16:creationId xmlns:a16="http://schemas.microsoft.com/office/drawing/2014/main" id="{9AF204BC-B814-6F59-7813-09B4B970C2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A map of england with orange dots&#10;&#10;Description automatically generated">
            <a:extLst>
              <a:ext uri="{FF2B5EF4-FFF2-40B4-BE49-F238E27FC236}">
                <a16:creationId xmlns:a16="http://schemas.microsoft.com/office/drawing/2014/main" id="{E814C62F-FA6E-33AB-B2F8-71A596CEB5AD}"/>
              </a:ext>
            </a:extLst>
          </p:cNvPr>
          <p:cNvPicPr>
            <a:picLocks noChangeAspect="1"/>
          </p:cNvPicPr>
          <p:nvPr/>
        </p:nvPicPr>
        <p:blipFill>
          <a:blip r:embed="rId4"/>
          <a:stretch>
            <a:fillRect/>
          </a:stretch>
        </p:blipFill>
        <p:spPr>
          <a:xfrm>
            <a:off x="2417233" y="353483"/>
            <a:ext cx="6172200" cy="5410200"/>
          </a:xfrm>
          <a:prstGeom prst="rect">
            <a:avLst/>
          </a:prstGeom>
        </p:spPr>
      </p:pic>
    </p:spTree>
    <p:extLst>
      <p:ext uri="{BB962C8B-B14F-4D97-AF65-F5344CB8AC3E}">
        <p14:creationId xmlns:p14="http://schemas.microsoft.com/office/powerpoint/2010/main" val="14826955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een rectangular object with white text&#10;&#10;Description automatically generated">
            <a:extLst>
              <a:ext uri="{FF2B5EF4-FFF2-40B4-BE49-F238E27FC236}">
                <a16:creationId xmlns:a16="http://schemas.microsoft.com/office/drawing/2014/main" id="{9AF204BC-B814-6F59-7813-09B4B970C2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99F8C0CE-43B7-AF91-3050-63883AD2995B}"/>
              </a:ext>
            </a:extLst>
          </p:cNvPr>
          <p:cNvSpPr txBox="1"/>
          <p:nvPr/>
        </p:nvSpPr>
        <p:spPr>
          <a:xfrm>
            <a:off x="1449907" y="696064"/>
            <a:ext cx="9759342" cy="70788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300">
                <a:solidFill>
                  <a:schemeClr val="bg1"/>
                </a:solidFill>
              </a:rPr>
              <a:t>Start up Greenwich is delivering the business start up and resilience </a:t>
            </a:r>
            <a:r>
              <a:rPr lang="en-US" sz="2300" err="1">
                <a:solidFill>
                  <a:schemeClr val="bg1"/>
                </a:solidFill>
              </a:rPr>
              <a:t>programme</a:t>
            </a:r>
            <a:r>
              <a:rPr lang="en-US" sz="2300">
                <a:solidFill>
                  <a:schemeClr val="bg1"/>
                </a:solidFill>
              </a:rPr>
              <a:t> in collaboration with South East Enterprise.</a:t>
            </a:r>
          </a:p>
          <a:p>
            <a:endParaRPr lang="en-US" sz="2300">
              <a:solidFill>
                <a:schemeClr val="bg1"/>
              </a:solidFill>
            </a:endParaRPr>
          </a:p>
          <a:p>
            <a:pPr marL="285750" indent="-285750">
              <a:buFont typeface="Arial"/>
              <a:buChar char="•"/>
            </a:pPr>
            <a:r>
              <a:rPr lang="en-US" sz="2300">
                <a:solidFill>
                  <a:schemeClr val="bg1"/>
                </a:solidFill>
              </a:rPr>
              <a:t>We will be working with aspiring entrepreneurs and  businesses  to help them start and develop their business.</a:t>
            </a:r>
          </a:p>
          <a:p>
            <a:endParaRPr lang="en-US" sz="2300">
              <a:solidFill>
                <a:schemeClr val="bg1"/>
              </a:solidFill>
            </a:endParaRPr>
          </a:p>
          <a:p>
            <a:pPr marL="285750" indent="-285750">
              <a:buFont typeface="Arial"/>
              <a:buChar char="•"/>
            </a:pPr>
            <a:r>
              <a:rPr lang="en-US" sz="2300">
                <a:solidFill>
                  <a:schemeClr val="bg1"/>
                </a:solidFill>
              </a:rPr>
              <a:t>We do this through the provision of: webinars, workshops, 121 business advice sessions, networking events, training sessions, opportunities to trade/test business ideas and much more.</a:t>
            </a:r>
          </a:p>
          <a:p>
            <a:endParaRPr lang="en-US" sz="2300">
              <a:solidFill>
                <a:schemeClr val="bg1"/>
              </a:solidFill>
            </a:endParaRPr>
          </a:p>
          <a:p>
            <a:pPr marL="285750" indent="-285750">
              <a:buFont typeface="Arial"/>
              <a:buChar char="•"/>
            </a:pPr>
            <a:r>
              <a:rPr lang="en-US" sz="2300">
                <a:solidFill>
                  <a:schemeClr val="bg1"/>
                </a:solidFill>
              </a:rPr>
              <a:t>Our office is based in Woolwich Centre Library, which is also a business lounge.</a:t>
            </a:r>
          </a:p>
          <a:p>
            <a:endParaRPr lang="en-US" sz="2300">
              <a:solidFill>
                <a:schemeClr val="bg1"/>
              </a:solidFill>
            </a:endParaRPr>
          </a:p>
          <a:p>
            <a:pPr marL="285750" indent="-285750">
              <a:buFont typeface="Arial"/>
              <a:buChar char="•"/>
            </a:pPr>
            <a:r>
              <a:rPr lang="en-US" sz="2300">
                <a:solidFill>
                  <a:schemeClr val="bg1"/>
                </a:solidFill>
              </a:rPr>
              <a:t>We deliver events across the Royal Borough of Greenwich through our network of libraries.</a:t>
            </a:r>
          </a:p>
          <a:p>
            <a:endParaRPr lang="en-US" sz="2000">
              <a:solidFill>
                <a:schemeClr val="bg1"/>
              </a:solidFill>
            </a:endParaRPr>
          </a:p>
          <a:p>
            <a:endParaRPr lang="en-US" sz="2000" b="1">
              <a:solidFill>
                <a:schemeClr val="bg1"/>
              </a:solidFill>
            </a:endParaRPr>
          </a:p>
          <a:p>
            <a:pPr marL="285750" indent="-285750">
              <a:buFont typeface="Arial"/>
              <a:buChar char="•"/>
            </a:pPr>
            <a:endParaRPr lang="en-US"/>
          </a:p>
          <a:p>
            <a:pPr marL="285750" indent="-285750">
              <a:buFont typeface="Arial"/>
              <a:buChar char="•"/>
            </a:pPr>
            <a:endParaRPr lang="en-US"/>
          </a:p>
          <a:p>
            <a:endParaRPr lang="en-US"/>
          </a:p>
        </p:txBody>
      </p:sp>
    </p:spTree>
    <p:extLst>
      <p:ext uri="{BB962C8B-B14F-4D97-AF65-F5344CB8AC3E}">
        <p14:creationId xmlns:p14="http://schemas.microsoft.com/office/powerpoint/2010/main" val="32696192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erson in a suit&#10;&#10;Description automatically generated">
            <a:extLst>
              <a:ext uri="{FF2B5EF4-FFF2-40B4-BE49-F238E27FC236}">
                <a16:creationId xmlns:a16="http://schemas.microsoft.com/office/drawing/2014/main" id="{6F902550-BF1C-01EC-4CC4-C55B263ECEF0}"/>
              </a:ext>
            </a:extLst>
          </p:cNvPr>
          <p:cNvPicPr>
            <a:picLocks noChangeAspect="1"/>
          </p:cNvPicPr>
          <p:nvPr/>
        </p:nvPicPr>
        <p:blipFill>
          <a:blip r:embed="rId3"/>
          <a:stretch>
            <a:fillRect/>
          </a:stretch>
        </p:blipFill>
        <p:spPr>
          <a:xfrm>
            <a:off x="766" y="0"/>
            <a:ext cx="4996671" cy="6858000"/>
          </a:xfrm>
          <a:prstGeom prst="rect">
            <a:avLst/>
          </a:prstGeom>
        </p:spPr>
      </p:pic>
      <p:sp>
        <p:nvSpPr>
          <p:cNvPr id="4" name="TextBox 3">
            <a:extLst>
              <a:ext uri="{FF2B5EF4-FFF2-40B4-BE49-F238E27FC236}">
                <a16:creationId xmlns:a16="http://schemas.microsoft.com/office/drawing/2014/main" id="{3A806607-1BC4-B227-BD0F-A4CE0C49EB62}"/>
              </a:ext>
            </a:extLst>
          </p:cNvPr>
          <p:cNvSpPr txBox="1"/>
          <p:nvPr/>
        </p:nvSpPr>
        <p:spPr>
          <a:xfrm>
            <a:off x="5243592" y="129153"/>
            <a:ext cx="6819253" cy="70788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b="1"/>
              <a:t>Using Social Media to Generate Leads </a:t>
            </a:r>
            <a:r>
              <a:rPr lang="en-US" sz="2400"/>
              <a:t>– Monday 10th June, Woolwich Centre Library (11am to 1pm)</a:t>
            </a:r>
          </a:p>
          <a:p>
            <a:pPr marL="285750" indent="-285750">
              <a:buFont typeface="Arial"/>
              <a:buChar char="•"/>
            </a:pPr>
            <a:endParaRPr lang="en-US" sz="2400"/>
          </a:p>
          <a:p>
            <a:pPr marL="285750" indent="-285750">
              <a:buFont typeface="Arial"/>
              <a:buChar char="•"/>
            </a:pPr>
            <a:r>
              <a:rPr lang="en-US" sz="2400" b="1"/>
              <a:t>Greenwich Business Day</a:t>
            </a:r>
            <a:r>
              <a:rPr lang="en-US" sz="2400"/>
              <a:t> –Tuesday 11th June, Greenwich Centre Library (10am to 4pm)</a:t>
            </a:r>
          </a:p>
          <a:p>
            <a:pPr marL="285750" indent="-285750">
              <a:buFont typeface="Arial"/>
              <a:buChar char="•"/>
            </a:pPr>
            <a:endParaRPr lang="en-US" sz="2400" b="1"/>
          </a:p>
          <a:p>
            <a:pPr marL="285750" indent="-285750">
              <a:buFont typeface="Arial"/>
              <a:buChar char="•"/>
            </a:pPr>
            <a:r>
              <a:rPr lang="en-US" sz="2400" b="1"/>
              <a:t>How to turn your side hustle into a business</a:t>
            </a:r>
            <a:r>
              <a:rPr lang="en-US" sz="2400"/>
              <a:t> – Wednesday 12th June, webinar, 10.30am to 12.30pm.</a:t>
            </a:r>
          </a:p>
          <a:p>
            <a:endParaRPr lang="en-US" sz="2400"/>
          </a:p>
          <a:p>
            <a:pPr marL="342900" indent="-342900">
              <a:buFont typeface="Arial"/>
              <a:buChar char="•"/>
            </a:pPr>
            <a:r>
              <a:rPr lang="en-US" sz="2400" b="1"/>
              <a:t>Building an online presence for your creative business </a:t>
            </a:r>
            <a:r>
              <a:rPr lang="en-US" sz="2400"/>
              <a:t>– Thursday, 13th June, Woolwich Centre Library, 11am to 1pm.</a:t>
            </a:r>
          </a:p>
          <a:p>
            <a:endParaRPr lang="en-US" sz="2400"/>
          </a:p>
          <a:p>
            <a:r>
              <a:rPr lang="en-US" sz="2400"/>
              <a:t>Visit: </a:t>
            </a:r>
            <a:r>
              <a:rPr lang="en-US" sz="2400" b="1"/>
              <a:t>better.org.uk/start-up-business-week </a:t>
            </a:r>
            <a:r>
              <a:rPr lang="en-US" sz="2400"/>
              <a:t>to register your attendance.</a:t>
            </a:r>
          </a:p>
          <a:p>
            <a:endParaRPr lang="en-US" sz="2300"/>
          </a:p>
          <a:p>
            <a:endParaRPr lang="en-US" sz="2300" b="1"/>
          </a:p>
        </p:txBody>
      </p:sp>
    </p:spTree>
    <p:extLst>
      <p:ext uri="{BB962C8B-B14F-4D97-AF65-F5344CB8AC3E}">
        <p14:creationId xmlns:p14="http://schemas.microsoft.com/office/powerpoint/2010/main" val="4086688829"/>
      </p:ext>
    </p:extLst>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96B24"/>
      </a:accent1>
      <a:accent2>
        <a:srgbClr val="4EA72E"/>
      </a:accent2>
      <a:accent3>
        <a:srgbClr val="156082"/>
      </a:accent3>
      <a:accent4>
        <a:srgbClr val="0F9ED5"/>
      </a:accent4>
      <a:accent5>
        <a:srgbClr val="A02B93"/>
      </a:accent5>
      <a:accent6>
        <a:srgbClr val="E97132"/>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97E0A228-C590-4D20-B05F-A6BF04A05448}"/>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AIN PAGE">
  <a:themeElements>
    <a:clrScheme name="MAIN PAG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AIN PAG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AIN PAG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AIN PAG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AIN PAG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AIN PAG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AIN PAG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AIN PAG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AIN PAG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E9EC6141DC9894C8FD259430A793523" ma:contentTypeVersion="18" ma:contentTypeDescription="Create a new document." ma:contentTypeScope="" ma:versionID="1623bb7f32f4cf2ce0dfceb3feff6a33">
  <xsd:schema xmlns:xsd="http://www.w3.org/2001/XMLSchema" xmlns:xs="http://www.w3.org/2001/XMLSchema" xmlns:p="http://schemas.microsoft.com/office/2006/metadata/properties" xmlns:ns2="87ed1449-27cf-468f-beba-49d7121676f6" xmlns:ns3="7c660990-d7dd-488f-afdf-9e3ba711be8f" xmlns:ns4="5a2951d8-0c2a-4140-8e54-868f5fa8b4ae" targetNamespace="http://schemas.microsoft.com/office/2006/metadata/properties" ma:root="true" ma:fieldsID="162a12e3e2f2a354ac26e1f058e67d34" ns2:_="" ns3:_="" ns4:_="">
    <xsd:import namespace="87ed1449-27cf-468f-beba-49d7121676f6"/>
    <xsd:import namespace="7c660990-d7dd-488f-afdf-9e3ba711be8f"/>
    <xsd:import namespace="5a2951d8-0c2a-4140-8e54-868f5fa8b4a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Location" minOccurs="0"/>
                <xsd:element ref="ns2:MediaServiceOCR" minOccurs="0"/>
                <xsd:element ref="ns2:MediaServiceGenerationTime" minOccurs="0"/>
                <xsd:element ref="ns2:MediaServiceEventHashCode" minOccurs="0"/>
                <xsd:element ref="ns2:lcf76f155ced4ddcb4097134ff3c332f" minOccurs="0"/>
                <xsd:element ref="ns4:TaxCatchAll"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ed1449-27cf-468f-beba-49d7121676f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64669cda-99f2-4ea9-a89b-c1bb7356f25d"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c660990-d7dd-488f-afdf-9e3ba711be8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a2951d8-0c2a-4140-8e54-868f5fa8b4ae"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3cb7fc75-4821-4d51-b80f-c73a3534e433}" ma:internalName="TaxCatchAll" ma:showField="CatchAllData" ma:web="7c660990-d7dd-488f-afdf-9e3ba711be8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7ed1449-27cf-468f-beba-49d7121676f6">
      <Terms xmlns="http://schemas.microsoft.com/office/infopath/2007/PartnerControls"/>
    </lcf76f155ced4ddcb4097134ff3c332f>
    <TaxCatchAll xmlns="5a2951d8-0c2a-4140-8e54-868f5fa8b4ae"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4A23945-757D-422F-9B7F-B4D5DF1E90CF}">
  <ds:schemaRefs>
    <ds:schemaRef ds:uri="5a2951d8-0c2a-4140-8e54-868f5fa8b4ae"/>
    <ds:schemaRef ds:uri="7c660990-d7dd-488f-afdf-9e3ba711be8f"/>
    <ds:schemaRef ds:uri="87ed1449-27cf-468f-beba-49d7121676f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06279B6-7985-4764-A736-89E0C67A1231}">
  <ds:schemaRefs>
    <ds:schemaRef ds:uri="3726ef5d-51b6-4d43-837a-1323974cce2a"/>
    <ds:schemaRef ds:uri="5a2951d8-0c2a-4140-8e54-868f5fa8b4ae"/>
    <ds:schemaRef ds:uri="87ed1449-27cf-468f-beba-49d7121676f6"/>
    <ds:schemaRef ds:uri="ae503906-c1f5-42cc-8efb-d0de0e6a3a8e"/>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58BDBF9B-10BB-4192-A9EE-318115B507F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54</Slides>
  <Notes>17</Notes>
  <HiddenSlides>0</HiddenSlides>
  <ScaleCrop>false</ScaleCrop>
  <HeadingPairs>
    <vt:vector size="4" baseType="variant">
      <vt:variant>
        <vt:lpstr>Theme</vt:lpstr>
      </vt:variant>
      <vt:variant>
        <vt:i4>6</vt:i4>
      </vt:variant>
      <vt:variant>
        <vt:lpstr>Slide Titles</vt:lpstr>
      </vt:variant>
      <vt:variant>
        <vt:i4>54</vt:i4>
      </vt:variant>
    </vt:vector>
  </HeadingPairs>
  <TitlesOfParts>
    <vt:vector size="60" baseType="lpstr">
      <vt:lpstr>Office Theme</vt:lpstr>
      <vt:lpstr>1_Office Theme</vt:lpstr>
      <vt:lpstr>MAIN PAGE</vt:lpstr>
      <vt:lpstr>Quotable</vt:lpstr>
      <vt:lpstr>2_Office Theme</vt:lpstr>
      <vt:lpstr>3_Office Theme</vt:lpstr>
      <vt:lpstr> Royal Greenwich Business Support &amp; Networking Breakfast  17th May 2024  </vt:lpstr>
      <vt:lpstr> Pippa Hack  Director of Regeneration, Enterprise &amp; Skills  </vt:lpstr>
      <vt:lpstr>What is the UK Shared Prosperity Fund?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LONDON E-Business Support Programme</vt:lpstr>
      <vt:lpstr>PowerPoint Presentation</vt:lpstr>
      <vt:lpstr>PowerPoint Presentation</vt:lpstr>
      <vt:lpstr>PowerPoint Presentation</vt:lpstr>
      <vt:lpstr>PowerPoint Presentation</vt:lpstr>
      <vt:lpstr>  Dr Wenxian Sun  Associate Professor in Project Management  Associate Head Research and Knowledge Exchange   </vt:lpstr>
      <vt:lpstr>PowerPoint Presentation</vt:lpstr>
      <vt:lpstr>RBG Generative Business Support Programme  </vt:lpstr>
      <vt:lpstr>About CNT</vt:lpstr>
      <vt:lpstr>What is the RBG Generative Business Programme ?</vt:lpstr>
      <vt:lpstr>What Progress Have We Made So Far ? </vt:lpstr>
      <vt:lpstr>How Will The Programme Develop? </vt:lpstr>
      <vt:lpstr>                     ANY QUESTIONS ?</vt:lpstr>
      <vt:lpstr>ONE PLACE  TO ACCESS  SUPPORT</vt:lpstr>
      <vt:lpstr>Our vision is that every micro and  small business in London can get the  support they need to thrive</vt:lpstr>
      <vt:lpstr>What is Grow London  Local?</vt:lpstr>
      <vt:lpstr>PowerPoint Presentation</vt:lpstr>
      <vt:lpstr>PowerPoint Presentation</vt:lpstr>
      <vt:lpstr>One place for  business support</vt:lpstr>
      <vt:lpstr>Our community team</vt:lpstr>
      <vt:lpstr>PowerPoint Presentation</vt:lpstr>
      <vt:lpstr>SERVICE PROVIDERS</vt:lpstr>
      <vt:lpstr>PowerPoint Presentation</vt:lpstr>
      <vt:lpstr>PowerPoint Presentation</vt:lpstr>
      <vt:lpstr> Monalisa Saha Programme Manager Living Wage Foundation  monalisa.saha@livingwage.org</vt:lpstr>
      <vt:lpstr>PowerPoint Presentation</vt:lpstr>
      <vt:lpstr>PowerPoint Presentation</vt:lpstr>
      <vt:lpstr>  Title Name Position Living Wage Foundation</vt:lpstr>
      <vt:lpstr>PowerPoint Presentation</vt:lpstr>
      <vt:lpstr>PowerPoint Presentation</vt:lpstr>
      <vt:lpstr>PowerPoint Presentation</vt:lpstr>
      <vt:lpstr>PowerPoint Presentation</vt:lpstr>
      <vt:lpstr>PowerPoint Presentation</vt:lpstr>
      <vt:lpstr>RBG The Business Team </vt:lpstr>
      <vt:lpstr> Royal Greenwich Business Support &amp; Networking Breakfast  17th May 2024    </vt:lpstr>
      <vt:lpstr> The Venue - Woolwich Works     </vt:lpstr>
      <vt:lpstr>PowerPoint Presentation</vt:lpstr>
      <vt:lpstr>Business Support Network  </vt:lpstr>
      <vt:lpstr>Business Support Network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 Morris</dc:creator>
  <cp:revision>43</cp:revision>
  <dcterms:created xsi:type="dcterms:W3CDTF">2024-04-02T11:14:28Z</dcterms:created>
  <dcterms:modified xsi:type="dcterms:W3CDTF">2024-05-24T10:00:04Z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0x0101001E9EC6141DC9894C8FD259430A793523</vt:lpwstr>
  </property>
  <property fmtid="{D5CDD505-2E9C-101B-9397-08002B2CF9AE}" pid="3" name="MediaServiceImageTags">
    <vt:lpwstr/>
  </property>
</Properties>
</file>