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12424" r:id="rId2"/>
    <p:sldId id="12425" r:id="rId3"/>
    <p:sldId id="1242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47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20BC78-FF82-C64F-C0DB-26C6D5FB83C2}" name="John McGirr" initials="JM" userId="S::John.McGirr@royalgreenwich.gov.uk::c432be9d-e903-4c09-93ed-b972f4b07526" providerId="AD"/>
  <p188:author id="{4D6844C0-0D1D-F072-9430-D55190E795B2}" name="Sofia Pountney" initials="SP" userId="S::Sofia.Pountney@royalgreenwich.gov.uk::abff4a77-90a6-4e8b-a607-38fd08819e5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D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EA734-84B1-B545-AFF0-4139843A0050}" v="109" dt="2025-03-17T16:31:40.808"/>
    <p1510:client id="{35BAB19D-580D-4086-8B59-C05F03FDF3D7}" v="1" dt="2025-03-18T14:53:13.559"/>
    <p1510:client id="{9524B8FC-F9AF-39BC-4848-19551C7E0CB6}" v="34" dt="2025-03-17T09:42:54.462"/>
    <p1510:client id="{ABBB6323-D629-3989-344E-5FEC554D1C72}" v="22" dt="2025-03-18T09:24:27.780"/>
    <p1510:client id="{DEB9C737-7A29-416B-8F24-9B4253C5474B}" v="58" dt="2025-03-17T16:43:41.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56"/>
      </p:cViewPr>
      <p:guideLst>
        <p:guide orient="horz" pos="2160"/>
        <p:guide pos="547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76A3C-8BFA-4C34-B934-3C06DC4D1A2E}"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40982-E7D8-4572-AEE4-E7737324588D}" type="slidenum">
              <a:rPr lang="en-GB" smtClean="0"/>
              <a:t>‹#›</a:t>
            </a:fld>
            <a:endParaRPr lang="en-GB"/>
          </a:p>
        </p:txBody>
      </p:sp>
    </p:spTree>
    <p:extLst>
      <p:ext uri="{BB962C8B-B14F-4D97-AF65-F5344CB8AC3E}">
        <p14:creationId xmlns:p14="http://schemas.microsoft.com/office/powerpoint/2010/main" val="378486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harmaceutical-journal.com/article/feature/everything-you-need-to-know-about-nitazene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gov.uk/government/publications/deaths-linked-to-potent-synthetic-opioids/deaths-linked-to-potent-synthetic-opioids#data-on-deaths-involving-potent-synthetic-opioid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harmaceutical-journal.com/article/feature/everything-you-need-to-know-about-nitazene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gov.uk/government/publications/deaths-linked-to-potent-synthetic-opioids/deaths-linked-to-potent-synthetic-opioids#data-on-deaths-involving-potent-synthetic-opioi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71C9E-A7DE-887D-5060-3274952B55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C9F947-3968-225C-1AE9-EA13970F7D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425ED-36CB-7BFD-F297-C50EA3C7F8C4}"/>
              </a:ext>
            </a:extLst>
          </p:cNvPr>
          <p:cNvSpPr>
            <a:spLocks noGrp="1"/>
          </p:cNvSpPr>
          <p:nvPr>
            <p:ph type="body" idx="1"/>
          </p:nvPr>
        </p:nvSpPr>
        <p:spPr/>
        <p:txBody>
          <a:bodyPr/>
          <a:lstStyle/>
          <a:p>
            <a:r>
              <a:rPr lang="en-GB">
                <a:hlinkClick r:id="rId3"/>
              </a:rPr>
              <a:t>Everything you need to know about </a:t>
            </a:r>
            <a:r>
              <a:rPr lang="en-GB" err="1">
                <a:hlinkClick r:id="rId3"/>
              </a:rPr>
              <a:t>nitazenes</a:t>
            </a:r>
            <a:r>
              <a:rPr lang="en-GB">
                <a:hlinkClick r:id="rId3"/>
              </a:rPr>
              <a:t> - The Pharmaceutical Journal</a:t>
            </a:r>
            <a:endParaRPr lang="en-GB"/>
          </a:p>
          <a:p>
            <a:r>
              <a:rPr lang="en-GB">
                <a:hlinkClick r:id="rId4"/>
              </a:rPr>
              <a:t>Deaths linked to potent synthetic opioids - GOV.UK</a:t>
            </a:r>
            <a:endParaRPr lang="en-GB"/>
          </a:p>
        </p:txBody>
      </p:sp>
      <p:sp>
        <p:nvSpPr>
          <p:cNvPr id="4" name="Slide Number Placeholder 3">
            <a:extLst>
              <a:ext uri="{FF2B5EF4-FFF2-40B4-BE49-F238E27FC236}">
                <a16:creationId xmlns:a16="http://schemas.microsoft.com/office/drawing/2014/main" id="{36B7156C-F998-3C76-1CF9-A40E3A8BC910}"/>
              </a:ext>
            </a:extLst>
          </p:cNvPr>
          <p:cNvSpPr>
            <a:spLocks noGrp="1"/>
          </p:cNvSpPr>
          <p:nvPr>
            <p:ph type="sldNum" sz="quarter" idx="5"/>
          </p:nvPr>
        </p:nvSpPr>
        <p:spPr/>
        <p:txBody>
          <a:bodyPr/>
          <a:lstStyle/>
          <a:p>
            <a:fld id="{390F845E-1F6C-4F10-A8A5-992F3AC8DA68}" type="slidenum">
              <a:rPr lang="en-GB" smtClean="0"/>
              <a:t>1</a:t>
            </a:fld>
            <a:endParaRPr lang="en-GB"/>
          </a:p>
        </p:txBody>
      </p:sp>
    </p:spTree>
    <p:extLst>
      <p:ext uri="{BB962C8B-B14F-4D97-AF65-F5344CB8AC3E}">
        <p14:creationId xmlns:p14="http://schemas.microsoft.com/office/powerpoint/2010/main" val="307021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68D4E-211E-76BE-61DE-0D4753A1D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B50B72-BDBA-7EA9-7BB9-08B091F57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B5210-8A6C-AF89-F9D4-D932710303D4}"/>
              </a:ext>
            </a:extLst>
          </p:cNvPr>
          <p:cNvSpPr>
            <a:spLocks noGrp="1"/>
          </p:cNvSpPr>
          <p:nvPr>
            <p:ph type="body" idx="1"/>
          </p:nvPr>
        </p:nvSpPr>
        <p:spPr/>
        <p:txBody>
          <a:bodyPr/>
          <a:lstStyle/>
          <a:p>
            <a:r>
              <a:rPr lang="en-GB">
                <a:hlinkClick r:id="rId3"/>
              </a:rPr>
              <a:t>Everything you need to know about </a:t>
            </a:r>
            <a:r>
              <a:rPr lang="en-GB" err="1">
                <a:hlinkClick r:id="rId3"/>
              </a:rPr>
              <a:t>nitazenes</a:t>
            </a:r>
            <a:r>
              <a:rPr lang="en-GB">
                <a:hlinkClick r:id="rId3"/>
              </a:rPr>
              <a:t> - The Pharmaceutical Journal</a:t>
            </a:r>
            <a:endParaRPr lang="en-GB"/>
          </a:p>
          <a:p>
            <a:r>
              <a:rPr lang="en-GB">
                <a:hlinkClick r:id="rId4"/>
              </a:rPr>
              <a:t>Deaths linked to potent synthetic opioids - GOV.UK</a:t>
            </a:r>
            <a:endParaRPr lang="en-GB"/>
          </a:p>
        </p:txBody>
      </p:sp>
      <p:sp>
        <p:nvSpPr>
          <p:cNvPr id="4" name="Slide Number Placeholder 3">
            <a:extLst>
              <a:ext uri="{FF2B5EF4-FFF2-40B4-BE49-F238E27FC236}">
                <a16:creationId xmlns:a16="http://schemas.microsoft.com/office/drawing/2014/main" id="{E64F5880-5E36-2CB2-6345-44735AF36ADD}"/>
              </a:ext>
            </a:extLst>
          </p:cNvPr>
          <p:cNvSpPr>
            <a:spLocks noGrp="1"/>
          </p:cNvSpPr>
          <p:nvPr>
            <p:ph type="sldNum" sz="quarter" idx="5"/>
          </p:nvPr>
        </p:nvSpPr>
        <p:spPr/>
        <p:txBody>
          <a:bodyPr/>
          <a:lstStyle/>
          <a:p>
            <a:fld id="{390F845E-1F6C-4F10-A8A5-992F3AC8DA68}" type="slidenum">
              <a:rPr lang="en-GB" smtClean="0"/>
              <a:t>2</a:t>
            </a:fld>
            <a:endParaRPr lang="en-GB"/>
          </a:p>
        </p:txBody>
      </p:sp>
    </p:spTree>
    <p:extLst>
      <p:ext uri="{BB962C8B-B14F-4D97-AF65-F5344CB8AC3E}">
        <p14:creationId xmlns:p14="http://schemas.microsoft.com/office/powerpoint/2010/main" val="420629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AD5DD-20D4-34C8-BF62-DE6E197F1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C0E3E-CC98-F1B7-DFE0-F95A32BC7A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AD808-F401-19A1-DEC1-5A278336A8C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5389588-2021-9B4E-A347-B495C7FF3DD4}"/>
              </a:ext>
            </a:extLst>
          </p:cNvPr>
          <p:cNvSpPr>
            <a:spLocks noGrp="1"/>
          </p:cNvSpPr>
          <p:nvPr>
            <p:ph type="sldNum" sz="quarter" idx="5"/>
          </p:nvPr>
        </p:nvSpPr>
        <p:spPr/>
        <p:txBody>
          <a:bodyPr/>
          <a:lstStyle/>
          <a:p>
            <a:fld id="{390F845E-1F6C-4F10-A8A5-992F3AC8DA68}" type="slidenum">
              <a:rPr lang="en-GB" smtClean="0"/>
              <a:t>3</a:t>
            </a:fld>
            <a:endParaRPr lang="en-GB"/>
          </a:p>
        </p:txBody>
      </p:sp>
    </p:spTree>
    <p:extLst>
      <p:ext uri="{BB962C8B-B14F-4D97-AF65-F5344CB8AC3E}">
        <p14:creationId xmlns:p14="http://schemas.microsoft.com/office/powerpoint/2010/main" val="52861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619E-0CA3-31D7-0880-C0AD1DAFDC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98AE26-8281-B6AE-DCEE-7DB633B1F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AE8D9A-3086-BB7D-1264-79E8AD6E2C9E}"/>
              </a:ext>
            </a:extLst>
          </p:cNvPr>
          <p:cNvSpPr>
            <a:spLocks noGrp="1"/>
          </p:cNvSpPr>
          <p:nvPr>
            <p:ph type="dt" sz="half" idx="10"/>
          </p:nvPr>
        </p:nvSpPr>
        <p:spPr/>
        <p:txBody>
          <a:bodyPr/>
          <a:lstStyle/>
          <a:p>
            <a:fld id="{F89671E7-01A1-4171-8584-038431991E2D}" type="datetimeFigureOut">
              <a:rPr lang="en-GB" smtClean="0"/>
              <a:t>18/03/2025</a:t>
            </a:fld>
            <a:endParaRPr lang="en-GB"/>
          </a:p>
        </p:txBody>
      </p:sp>
      <p:sp>
        <p:nvSpPr>
          <p:cNvPr id="5" name="Footer Placeholder 4">
            <a:extLst>
              <a:ext uri="{FF2B5EF4-FFF2-40B4-BE49-F238E27FC236}">
                <a16:creationId xmlns:a16="http://schemas.microsoft.com/office/drawing/2014/main" id="{17107800-5CB6-046A-9145-F6815A18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B175C2-B968-A8DE-4BFD-7C5B68C9537E}"/>
              </a:ext>
            </a:extLst>
          </p:cNvPr>
          <p:cNvSpPr>
            <a:spLocks noGrp="1"/>
          </p:cNvSpPr>
          <p:nvPr>
            <p:ph type="sldNum" sz="quarter" idx="12"/>
          </p:nvPr>
        </p:nvSpPr>
        <p:spPr/>
        <p:txBody>
          <a:bodyPr/>
          <a:lstStyle/>
          <a:p>
            <a:fld id="{D6377EFB-71FD-451F-AF38-F65120ABB908}" type="slidenum">
              <a:rPr lang="en-GB" smtClean="0"/>
              <a:t>‹#›</a:t>
            </a:fld>
            <a:endParaRPr lang="en-GB"/>
          </a:p>
        </p:txBody>
      </p:sp>
    </p:spTree>
    <p:extLst>
      <p:ext uri="{BB962C8B-B14F-4D97-AF65-F5344CB8AC3E}">
        <p14:creationId xmlns:p14="http://schemas.microsoft.com/office/powerpoint/2010/main" val="347996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F367-8A09-4914-FB34-8516B5B2CF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5B07E6-D662-EBA6-B636-1DCEA54B86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30DD8F-B3A4-9CFD-89A3-F446FD3C33C8}"/>
              </a:ext>
            </a:extLst>
          </p:cNvPr>
          <p:cNvSpPr>
            <a:spLocks noGrp="1"/>
          </p:cNvSpPr>
          <p:nvPr>
            <p:ph type="dt" sz="half" idx="10"/>
          </p:nvPr>
        </p:nvSpPr>
        <p:spPr/>
        <p:txBody>
          <a:bodyPr/>
          <a:lstStyle/>
          <a:p>
            <a:fld id="{F89671E7-01A1-4171-8584-038431991E2D}" type="datetimeFigureOut">
              <a:rPr lang="en-GB" smtClean="0"/>
              <a:t>18/03/2025</a:t>
            </a:fld>
            <a:endParaRPr lang="en-GB"/>
          </a:p>
        </p:txBody>
      </p:sp>
      <p:sp>
        <p:nvSpPr>
          <p:cNvPr id="5" name="Footer Placeholder 4">
            <a:extLst>
              <a:ext uri="{FF2B5EF4-FFF2-40B4-BE49-F238E27FC236}">
                <a16:creationId xmlns:a16="http://schemas.microsoft.com/office/drawing/2014/main" id="{0E5E0EEE-6803-CD26-84F8-D4AB074456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1B9DCF-B9CA-C37C-10E9-45AF27EF3E1B}"/>
              </a:ext>
            </a:extLst>
          </p:cNvPr>
          <p:cNvSpPr>
            <a:spLocks noGrp="1"/>
          </p:cNvSpPr>
          <p:nvPr>
            <p:ph type="sldNum" sz="quarter" idx="12"/>
          </p:nvPr>
        </p:nvSpPr>
        <p:spPr/>
        <p:txBody>
          <a:bodyPr/>
          <a:lstStyle/>
          <a:p>
            <a:fld id="{D6377EFB-71FD-451F-AF38-F65120ABB908}" type="slidenum">
              <a:rPr lang="en-GB" smtClean="0"/>
              <a:t>‹#›</a:t>
            </a:fld>
            <a:endParaRPr lang="en-GB"/>
          </a:p>
        </p:txBody>
      </p:sp>
    </p:spTree>
    <p:extLst>
      <p:ext uri="{BB962C8B-B14F-4D97-AF65-F5344CB8AC3E}">
        <p14:creationId xmlns:p14="http://schemas.microsoft.com/office/powerpoint/2010/main" val="120121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03B37F-62C8-9FD8-6E87-A3AA3F5582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E8ABBC-EF60-D557-55F9-A2798BC4AA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5F82B3-C5FF-5F5C-F77C-72549E13590F}"/>
              </a:ext>
            </a:extLst>
          </p:cNvPr>
          <p:cNvSpPr>
            <a:spLocks noGrp="1"/>
          </p:cNvSpPr>
          <p:nvPr>
            <p:ph type="dt" sz="half" idx="10"/>
          </p:nvPr>
        </p:nvSpPr>
        <p:spPr/>
        <p:txBody>
          <a:bodyPr/>
          <a:lstStyle/>
          <a:p>
            <a:fld id="{F89671E7-01A1-4171-8584-038431991E2D}" type="datetimeFigureOut">
              <a:rPr lang="en-GB" smtClean="0"/>
              <a:t>18/03/2025</a:t>
            </a:fld>
            <a:endParaRPr lang="en-GB"/>
          </a:p>
        </p:txBody>
      </p:sp>
      <p:sp>
        <p:nvSpPr>
          <p:cNvPr id="5" name="Footer Placeholder 4">
            <a:extLst>
              <a:ext uri="{FF2B5EF4-FFF2-40B4-BE49-F238E27FC236}">
                <a16:creationId xmlns:a16="http://schemas.microsoft.com/office/drawing/2014/main" id="{98E4C394-F8C9-A704-3AEB-DF1ABD7E42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ACC99A-EF58-7052-2721-44B32D48508B}"/>
              </a:ext>
            </a:extLst>
          </p:cNvPr>
          <p:cNvSpPr>
            <a:spLocks noGrp="1"/>
          </p:cNvSpPr>
          <p:nvPr>
            <p:ph type="sldNum" sz="quarter" idx="12"/>
          </p:nvPr>
        </p:nvSpPr>
        <p:spPr/>
        <p:txBody>
          <a:bodyPr/>
          <a:lstStyle/>
          <a:p>
            <a:fld id="{D6377EFB-71FD-451F-AF38-F65120ABB908}" type="slidenum">
              <a:rPr lang="en-GB" smtClean="0"/>
              <a:t>‹#›</a:t>
            </a:fld>
            <a:endParaRPr lang="en-GB"/>
          </a:p>
        </p:txBody>
      </p:sp>
    </p:spTree>
    <p:extLst>
      <p:ext uri="{BB962C8B-B14F-4D97-AF65-F5344CB8AC3E}">
        <p14:creationId xmlns:p14="http://schemas.microsoft.com/office/powerpoint/2010/main" val="157943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A9FD-DA95-CB02-9FF4-0BE763925A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AC09B6-6637-424C-AD33-38068DF964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6A1445-8A44-1B4B-8104-F803717FC097}"/>
              </a:ext>
            </a:extLst>
          </p:cNvPr>
          <p:cNvSpPr>
            <a:spLocks noGrp="1"/>
          </p:cNvSpPr>
          <p:nvPr>
            <p:ph type="dt" sz="half" idx="10"/>
          </p:nvPr>
        </p:nvSpPr>
        <p:spPr/>
        <p:txBody>
          <a:bodyPr/>
          <a:lstStyle/>
          <a:p>
            <a:fld id="{F89671E7-01A1-4171-8584-038431991E2D}" type="datetimeFigureOut">
              <a:rPr lang="en-GB" smtClean="0"/>
              <a:t>18/03/2025</a:t>
            </a:fld>
            <a:endParaRPr lang="en-GB"/>
          </a:p>
        </p:txBody>
      </p:sp>
      <p:sp>
        <p:nvSpPr>
          <p:cNvPr id="5" name="Footer Placeholder 4">
            <a:extLst>
              <a:ext uri="{FF2B5EF4-FFF2-40B4-BE49-F238E27FC236}">
                <a16:creationId xmlns:a16="http://schemas.microsoft.com/office/drawing/2014/main" id="{40E6373A-D086-BA2C-53F6-4CB5C7F8B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8D32F4-4B22-F535-A4F9-AB1043915125}"/>
              </a:ext>
            </a:extLst>
          </p:cNvPr>
          <p:cNvSpPr>
            <a:spLocks noGrp="1"/>
          </p:cNvSpPr>
          <p:nvPr>
            <p:ph type="sldNum" sz="quarter" idx="12"/>
          </p:nvPr>
        </p:nvSpPr>
        <p:spPr/>
        <p:txBody>
          <a:bodyPr/>
          <a:lstStyle/>
          <a:p>
            <a:fld id="{D6377EFB-71FD-451F-AF38-F65120ABB908}" type="slidenum">
              <a:rPr lang="en-GB" smtClean="0"/>
              <a:t>‹#›</a:t>
            </a:fld>
            <a:endParaRPr lang="en-GB"/>
          </a:p>
        </p:txBody>
      </p:sp>
    </p:spTree>
    <p:extLst>
      <p:ext uri="{BB962C8B-B14F-4D97-AF65-F5344CB8AC3E}">
        <p14:creationId xmlns:p14="http://schemas.microsoft.com/office/powerpoint/2010/main" val="360321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B8C5-81DD-A93D-FE19-E49110BF8A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84D20F-D992-8B6B-53D0-ABFBD808D8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4DEBB3-E70D-0A25-18DB-EA01C837574A}"/>
              </a:ext>
            </a:extLst>
          </p:cNvPr>
          <p:cNvSpPr>
            <a:spLocks noGrp="1"/>
          </p:cNvSpPr>
          <p:nvPr>
            <p:ph type="dt" sz="half" idx="10"/>
          </p:nvPr>
        </p:nvSpPr>
        <p:spPr/>
        <p:txBody>
          <a:bodyPr/>
          <a:lstStyle/>
          <a:p>
            <a:fld id="{F89671E7-01A1-4171-8584-038431991E2D}" type="datetimeFigureOut">
              <a:rPr lang="en-GB" smtClean="0"/>
              <a:t>18/03/2025</a:t>
            </a:fld>
            <a:endParaRPr lang="en-GB"/>
          </a:p>
        </p:txBody>
      </p:sp>
      <p:sp>
        <p:nvSpPr>
          <p:cNvPr id="5" name="Footer Placeholder 4">
            <a:extLst>
              <a:ext uri="{FF2B5EF4-FFF2-40B4-BE49-F238E27FC236}">
                <a16:creationId xmlns:a16="http://schemas.microsoft.com/office/drawing/2014/main" id="{4062A2BE-1D04-5E04-9D71-702A6A0E41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283863-216A-CC06-CFE3-FFB14E921583}"/>
              </a:ext>
            </a:extLst>
          </p:cNvPr>
          <p:cNvSpPr>
            <a:spLocks noGrp="1"/>
          </p:cNvSpPr>
          <p:nvPr>
            <p:ph type="sldNum" sz="quarter" idx="12"/>
          </p:nvPr>
        </p:nvSpPr>
        <p:spPr/>
        <p:txBody>
          <a:bodyPr/>
          <a:lstStyle/>
          <a:p>
            <a:fld id="{D6377EFB-71FD-451F-AF38-F65120ABB908}" type="slidenum">
              <a:rPr lang="en-GB" smtClean="0"/>
              <a:t>‹#›</a:t>
            </a:fld>
            <a:endParaRPr lang="en-GB"/>
          </a:p>
        </p:txBody>
      </p:sp>
    </p:spTree>
    <p:extLst>
      <p:ext uri="{BB962C8B-B14F-4D97-AF65-F5344CB8AC3E}">
        <p14:creationId xmlns:p14="http://schemas.microsoft.com/office/powerpoint/2010/main" val="194761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EB3F-A685-29FE-BDF7-1EAB91E1F7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2C1A99-3446-D9D7-906D-CA7EB2085F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F7F46BB-536A-3621-6444-7F6A20703C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EF06C7-BEA6-E26B-5538-AF3A7F6A2EB1}"/>
              </a:ext>
            </a:extLst>
          </p:cNvPr>
          <p:cNvSpPr>
            <a:spLocks noGrp="1"/>
          </p:cNvSpPr>
          <p:nvPr>
            <p:ph type="dt" sz="half" idx="10"/>
          </p:nvPr>
        </p:nvSpPr>
        <p:spPr/>
        <p:txBody>
          <a:bodyPr/>
          <a:lstStyle/>
          <a:p>
            <a:fld id="{F89671E7-01A1-4171-8584-038431991E2D}" type="datetimeFigureOut">
              <a:rPr lang="en-GB" smtClean="0"/>
              <a:t>18/03/2025</a:t>
            </a:fld>
            <a:endParaRPr lang="en-GB"/>
          </a:p>
        </p:txBody>
      </p:sp>
      <p:sp>
        <p:nvSpPr>
          <p:cNvPr id="6" name="Footer Placeholder 5">
            <a:extLst>
              <a:ext uri="{FF2B5EF4-FFF2-40B4-BE49-F238E27FC236}">
                <a16:creationId xmlns:a16="http://schemas.microsoft.com/office/drawing/2014/main" id="{BB77BD4B-F5DC-51D1-3294-C28AA68947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A36717-7CA5-4398-B608-A64C63E57B74}"/>
              </a:ext>
            </a:extLst>
          </p:cNvPr>
          <p:cNvSpPr>
            <a:spLocks noGrp="1"/>
          </p:cNvSpPr>
          <p:nvPr>
            <p:ph type="sldNum" sz="quarter" idx="12"/>
          </p:nvPr>
        </p:nvSpPr>
        <p:spPr/>
        <p:txBody>
          <a:bodyPr/>
          <a:lstStyle/>
          <a:p>
            <a:fld id="{D6377EFB-71FD-451F-AF38-F65120ABB908}" type="slidenum">
              <a:rPr lang="en-GB" smtClean="0"/>
              <a:t>‹#›</a:t>
            </a:fld>
            <a:endParaRPr lang="en-GB"/>
          </a:p>
        </p:txBody>
      </p:sp>
    </p:spTree>
    <p:extLst>
      <p:ext uri="{BB962C8B-B14F-4D97-AF65-F5344CB8AC3E}">
        <p14:creationId xmlns:p14="http://schemas.microsoft.com/office/powerpoint/2010/main" val="373912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5D02-B4FD-A018-7B3F-0FA05B3274E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68DF3A-6978-A869-C8A1-906DF0EFA3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873357-CEC5-7950-2AE1-D4894108A7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34D1FA-2CFD-D8D6-C5F4-57EDE7035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1E63A8-624A-A9D3-59F2-3474086FE3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A64298-FA8C-F926-4D15-746044F04575}"/>
              </a:ext>
            </a:extLst>
          </p:cNvPr>
          <p:cNvSpPr>
            <a:spLocks noGrp="1"/>
          </p:cNvSpPr>
          <p:nvPr>
            <p:ph type="dt" sz="half" idx="10"/>
          </p:nvPr>
        </p:nvSpPr>
        <p:spPr/>
        <p:txBody>
          <a:bodyPr/>
          <a:lstStyle/>
          <a:p>
            <a:fld id="{F89671E7-01A1-4171-8584-038431991E2D}" type="datetimeFigureOut">
              <a:rPr lang="en-GB" smtClean="0"/>
              <a:t>18/03/2025</a:t>
            </a:fld>
            <a:endParaRPr lang="en-GB"/>
          </a:p>
        </p:txBody>
      </p:sp>
      <p:sp>
        <p:nvSpPr>
          <p:cNvPr id="8" name="Footer Placeholder 7">
            <a:extLst>
              <a:ext uri="{FF2B5EF4-FFF2-40B4-BE49-F238E27FC236}">
                <a16:creationId xmlns:a16="http://schemas.microsoft.com/office/drawing/2014/main" id="{7FBA4366-39CC-6609-C40A-9D40AEA403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5DD026-BBF1-BA86-3C29-F1859C611D94}"/>
              </a:ext>
            </a:extLst>
          </p:cNvPr>
          <p:cNvSpPr>
            <a:spLocks noGrp="1"/>
          </p:cNvSpPr>
          <p:nvPr>
            <p:ph type="sldNum" sz="quarter" idx="12"/>
          </p:nvPr>
        </p:nvSpPr>
        <p:spPr/>
        <p:txBody>
          <a:bodyPr/>
          <a:lstStyle/>
          <a:p>
            <a:fld id="{D6377EFB-71FD-451F-AF38-F65120ABB908}" type="slidenum">
              <a:rPr lang="en-GB" smtClean="0"/>
              <a:t>‹#›</a:t>
            </a:fld>
            <a:endParaRPr lang="en-GB"/>
          </a:p>
        </p:txBody>
      </p:sp>
    </p:spTree>
    <p:extLst>
      <p:ext uri="{BB962C8B-B14F-4D97-AF65-F5344CB8AC3E}">
        <p14:creationId xmlns:p14="http://schemas.microsoft.com/office/powerpoint/2010/main" val="267615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6830-1449-3E66-CD0D-9DD01AFD5A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128F56-3038-D180-11FA-605923395362}"/>
              </a:ext>
            </a:extLst>
          </p:cNvPr>
          <p:cNvSpPr>
            <a:spLocks noGrp="1"/>
          </p:cNvSpPr>
          <p:nvPr>
            <p:ph type="dt" sz="half" idx="10"/>
          </p:nvPr>
        </p:nvSpPr>
        <p:spPr/>
        <p:txBody>
          <a:bodyPr/>
          <a:lstStyle/>
          <a:p>
            <a:fld id="{F89671E7-01A1-4171-8584-038431991E2D}" type="datetimeFigureOut">
              <a:rPr lang="en-GB" smtClean="0"/>
              <a:t>18/03/2025</a:t>
            </a:fld>
            <a:endParaRPr lang="en-GB"/>
          </a:p>
        </p:txBody>
      </p:sp>
      <p:sp>
        <p:nvSpPr>
          <p:cNvPr id="4" name="Footer Placeholder 3">
            <a:extLst>
              <a:ext uri="{FF2B5EF4-FFF2-40B4-BE49-F238E27FC236}">
                <a16:creationId xmlns:a16="http://schemas.microsoft.com/office/drawing/2014/main" id="{A364DE2C-BD48-2EC0-137C-5F8C76502B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810027-78BF-25BB-7D11-30D57671D72C}"/>
              </a:ext>
            </a:extLst>
          </p:cNvPr>
          <p:cNvSpPr>
            <a:spLocks noGrp="1"/>
          </p:cNvSpPr>
          <p:nvPr>
            <p:ph type="sldNum" sz="quarter" idx="12"/>
          </p:nvPr>
        </p:nvSpPr>
        <p:spPr/>
        <p:txBody>
          <a:bodyPr/>
          <a:lstStyle/>
          <a:p>
            <a:fld id="{D6377EFB-71FD-451F-AF38-F65120ABB908}" type="slidenum">
              <a:rPr lang="en-GB" smtClean="0"/>
              <a:t>‹#›</a:t>
            </a:fld>
            <a:endParaRPr lang="en-GB"/>
          </a:p>
        </p:txBody>
      </p:sp>
    </p:spTree>
    <p:extLst>
      <p:ext uri="{BB962C8B-B14F-4D97-AF65-F5344CB8AC3E}">
        <p14:creationId xmlns:p14="http://schemas.microsoft.com/office/powerpoint/2010/main" val="160079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CA32DC-30B3-687B-52EF-65BC4FBC1A5B}"/>
              </a:ext>
            </a:extLst>
          </p:cNvPr>
          <p:cNvSpPr>
            <a:spLocks noGrp="1"/>
          </p:cNvSpPr>
          <p:nvPr>
            <p:ph type="dt" sz="half" idx="10"/>
          </p:nvPr>
        </p:nvSpPr>
        <p:spPr/>
        <p:txBody>
          <a:bodyPr/>
          <a:lstStyle/>
          <a:p>
            <a:fld id="{F89671E7-01A1-4171-8584-038431991E2D}" type="datetimeFigureOut">
              <a:rPr lang="en-GB" smtClean="0"/>
              <a:t>18/03/2025</a:t>
            </a:fld>
            <a:endParaRPr lang="en-GB"/>
          </a:p>
        </p:txBody>
      </p:sp>
      <p:sp>
        <p:nvSpPr>
          <p:cNvPr id="3" name="Footer Placeholder 2">
            <a:extLst>
              <a:ext uri="{FF2B5EF4-FFF2-40B4-BE49-F238E27FC236}">
                <a16:creationId xmlns:a16="http://schemas.microsoft.com/office/drawing/2014/main" id="{A02BAC3E-B1F0-270B-341E-627A79B953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AA2B42-6664-833A-9393-EC4790DFB2AE}"/>
              </a:ext>
            </a:extLst>
          </p:cNvPr>
          <p:cNvSpPr>
            <a:spLocks noGrp="1"/>
          </p:cNvSpPr>
          <p:nvPr>
            <p:ph type="sldNum" sz="quarter" idx="12"/>
          </p:nvPr>
        </p:nvSpPr>
        <p:spPr/>
        <p:txBody>
          <a:bodyPr/>
          <a:lstStyle/>
          <a:p>
            <a:fld id="{D6377EFB-71FD-451F-AF38-F65120ABB908}" type="slidenum">
              <a:rPr lang="en-GB" smtClean="0"/>
              <a:t>‹#›</a:t>
            </a:fld>
            <a:endParaRPr lang="en-GB"/>
          </a:p>
        </p:txBody>
      </p:sp>
    </p:spTree>
    <p:extLst>
      <p:ext uri="{BB962C8B-B14F-4D97-AF65-F5344CB8AC3E}">
        <p14:creationId xmlns:p14="http://schemas.microsoft.com/office/powerpoint/2010/main" val="397521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EC64-2585-61F8-5852-B562785B2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7CFD92-67FC-2AB3-3925-C95BCBD5DF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F2EAA8-036A-EA80-A55C-8C766C74A9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97FF3A-C5DE-52CE-2837-94DC7D67D752}"/>
              </a:ext>
            </a:extLst>
          </p:cNvPr>
          <p:cNvSpPr>
            <a:spLocks noGrp="1"/>
          </p:cNvSpPr>
          <p:nvPr>
            <p:ph type="dt" sz="half" idx="10"/>
          </p:nvPr>
        </p:nvSpPr>
        <p:spPr/>
        <p:txBody>
          <a:bodyPr/>
          <a:lstStyle/>
          <a:p>
            <a:fld id="{F89671E7-01A1-4171-8584-038431991E2D}" type="datetimeFigureOut">
              <a:rPr lang="en-GB" smtClean="0"/>
              <a:t>18/03/2025</a:t>
            </a:fld>
            <a:endParaRPr lang="en-GB"/>
          </a:p>
        </p:txBody>
      </p:sp>
      <p:sp>
        <p:nvSpPr>
          <p:cNvPr id="6" name="Footer Placeholder 5">
            <a:extLst>
              <a:ext uri="{FF2B5EF4-FFF2-40B4-BE49-F238E27FC236}">
                <a16:creationId xmlns:a16="http://schemas.microsoft.com/office/drawing/2014/main" id="{176C3745-F616-783D-8FAA-FC1C0D68F7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2114CE-B18C-8B31-85E9-CA944E6AF6DF}"/>
              </a:ext>
            </a:extLst>
          </p:cNvPr>
          <p:cNvSpPr>
            <a:spLocks noGrp="1"/>
          </p:cNvSpPr>
          <p:nvPr>
            <p:ph type="sldNum" sz="quarter" idx="12"/>
          </p:nvPr>
        </p:nvSpPr>
        <p:spPr/>
        <p:txBody>
          <a:bodyPr/>
          <a:lstStyle/>
          <a:p>
            <a:fld id="{D6377EFB-71FD-451F-AF38-F65120ABB908}" type="slidenum">
              <a:rPr lang="en-GB" smtClean="0"/>
              <a:t>‹#›</a:t>
            </a:fld>
            <a:endParaRPr lang="en-GB"/>
          </a:p>
        </p:txBody>
      </p:sp>
    </p:spTree>
    <p:extLst>
      <p:ext uri="{BB962C8B-B14F-4D97-AF65-F5344CB8AC3E}">
        <p14:creationId xmlns:p14="http://schemas.microsoft.com/office/powerpoint/2010/main" val="422801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47E66-D378-72E9-15C8-752A7C69BC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FDFE17-691D-D1EB-A721-3C4E5812B0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000102-69FB-1BF1-3742-6DF08E3F5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31B827-1456-C848-6DA9-E1A68AA3D02A}"/>
              </a:ext>
            </a:extLst>
          </p:cNvPr>
          <p:cNvSpPr>
            <a:spLocks noGrp="1"/>
          </p:cNvSpPr>
          <p:nvPr>
            <p:ph type="dt" sz="half" idx="10"/>
          </p:nvPr>
        </p:nvSpPr>
        <p:spPr/>
        <p:txBody>
          <a:bodyPr/>
          <a:lstStyle/>
          <a:p>
            <a:fld id="{F89671E7-01A1-4171-8584-038431991E2D}" type="datetimeFigureOut">
              <a:rPr lang="en-GB" smtClean="0"/>
              <a:t>18/03/2025</a:t>
            </a:fld>
            <a:endParaRPr lang="en-GB"/>
          </a:p>
        </p:txBody>
      </p:sp>
      <p:sp>
        <p:nvSpPr>
          <p:cNvPr id="6" name="Footer Placeholder 5">
            <a:extLst>
              <a:ext uri="{FF2B5EF4-FFF2-40B4-BE49-F238E27FC236}">
                <a16:creationId xmlns:a16="http://schemas.microsoft.com/office/drawing/2014/main" id="{C6DB9BC8-6994-78DD-6A5D-D398310565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8B7666-6CB6-7BE2-92BB-820B2F1D9149}"/>
              </a:ext>
            </a:extLst>
          </p:cNvPr>
          <p:cNvSpPr>
            <a:spLocks noGrp="1"/>
          </p:cNvSpPr>
          <p:nvPr>
            <p:ph type="sldNum" sz="quarter" idx="12"/>
          </p:nvPr>
        </p:nvSpPr>
        <p:spPr/>
        <p:txBody>
          <a:bodyPr/>
          <a:lstStyle/>
          <a:p>
            <a:fld id="{D6377EFB-71FD-451F-AF38-F65120ABB908}" type="slidenum">
              <a:rPr lang="en-GB" smtClean="0"/>
              <a:t>‹#›</a:t>
            </a:fld>
            <a:endParaRPr lang="en-GB"/>
          </a:p>
        </p:txBody>
      </p:sp>
    </p:spTree>
    <p:extLst>
      <p:ext uri="{BB962C8B-B14F-4D97-AF65-F5344CB8AC3E}">
        <p14:creationId xmlns:p14="http://schemas.microsoft.com/office/powerpoint/2010/main" val="329791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15E45-8376-5BC1-E6CC-023A0BF51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87BB60-B3DB-6EAD-BCD3-1A2CC96F7F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5BCB73-1BCD-17EB-BA1B-2F8DD1292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9671E7-01A1-4171-8584-038431991E2D}" type="datetimeFigureOut">
              <a:rPr lang="en-GB" smtClean="0"/>
              <a:t>18/03/2025</a:t>
            </a:fld>
            <a:endParaRPr lang="en-GB"/>
          </a:p>
        </p:txBody>
      </p:sp>
      <p:sp>
        <p:nvSpPr>
          <p:cNvPr id="5" name="Footer Placeholder 4">
            <a:extLst>
              <a:ext uri="{FF2B5EF4-FFF2-40B4-BE49-F238E27FC236}">
                <a16:creationId xmlns:a16="http://schemas.microsoft.com/office/drawing/2014/main" id="{7907B31B-A5D1-373E-8627-281F914DB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5419265-8E8D-9DF9-6712-7B1E6C056F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377EFB-71FD-451F-AF38-F65120ABB908}" type="slidenum">
              <a:rPr lang="en-GB" smtClean="0"/>
              <a:t>‹#›</a:t>
            </a:fld>
            <a:endParaRPr lang="en-GB"/>
          </a:p>
        </p:txBody>
      </p:sp>
    </p:spTree>
    <p:extLst>
      <p:ext uri="{BB962C8B-B14F-4D97-AF65-F5344CB8AC3E}">
        <p14:creationId xmlns:p14="http://schemas.microsoft.com/office/powerpoint/2010/main" val="2205915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hyperlink" Target="https://www.royalgreenwich.gov.uk/info/200202/community_safety/2582/combating_drugs_partnership" TargetMode="External"/><Relationship Id="rId13" Type="http://schemas.openxmlformats.org/officeDocument/2006/relationships/hyperlink" Target="https://www.viaorg.uk/information/naloxone/" TargetMode="External"/><Relationship Id="rId3" Type="http://schemas.openxmlformats.org/officeDocument/2006/relationships/image" Target="../media/image1.png"/><Relationship Id="rId7" Type="http://schemas.openxmlformats.org/officeDocument/2006/relationships/hyperlink" Target="https://www.royalgreenwich.gov.uk/downloads/download/1479/combating_drugs_partnership_documents" TargetMode="External"/><Relationship Id="rId12" Type="http://schemas.openxmlformats.org/officeDocument/2006/relationships/hyperlink" Target="https://www.viaorg.uk/services/greenwic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hyperlink" Target="https://www.viaorg.uk/get-help/greenwich-referral/" TargetMode="External"/><Relationship Id="rId4" Type="http://schemas.openxmlformats.org/officeDocument/2006/relationships/image" Target="../media/image2.svg"/><Relationship Id="rId9" Type="http://schemas.openxmlformats.org/officeDocument/2006/relationships/image" Target="../media/image6.png"/><Relationship Id="rId14" Type="http://schemas.openxmlformats.org/officeDocument/2006/relationships/hyperlink" Target="mailto:greenwich@viaorg.uk"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pharmaceutical-journal.com/article/feature/everything-you-need-to-know-about-nitazenes"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hyperlink" Target="https://afghanistanpeacecampaign.org/2024/12/12/understanding-the-implications-of-the-talibans-opium-ban-in-afghanistan/" TargetMode="External"/><Relationship Id="rId12" Type="http://schemas.openxmlformats.org/officeDocument/2006/relationships/hyperlink" Target="mailto:john.mcgirr@royalgreenwich.gov.uk" TargetMode="External"/><Relationship Id="rId2" Type="http://schemas.openxmlformats.org/officeDocument/2006/relationships/notesSlide" Target="../notesSlides/notesSlide3.xml"/><Relationship Id="rId16" Type="http://schemas.openxmlformats.org/officeDocument/2006/relationships/hyperlink" Target="mailto:drug.alerts@royalgreenwich.gov.uk" TargetMode="Externa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hyperlink" Target="https://www.viaorg.uk/services/greenwich/" TargetMode="External"/><Relationship Id="rId5"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hyperlink" Target="https://www.royalgreenwich.gov.uk/info/200202/community_safety/2582/combating_drugs_partnership" TargetMode="External"/><Relationship Id="rId4" Type="http://schemas.openxmlformats.org/officeDocument/2006/relationships/image" Target="../media/image2.svg"/><Relationship Id="rId9" Type="http://schemas.openxmlformats.org/officeDocument/2006/relationships/hyperlink" Target="https://www.gov.uk/government/publications/deaths-linked-to-potent-synthetic-opioids/deaths-linked-to-potent-synthetic-opioids#data-on-deaths-involving-potent-synthetic-opioids" TargetMode="External"/><Relationship Id="rId14" Type="http://schemas.openxmlformats.org/officeDocument/2006/relationships/hyperlink" Target="https://www.viaorg.uk/get-help/greenwich-referr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53529-B66B-7850-056B-F86214516D65}"/>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1DB5AC30-7587-876E-EDA8-BD20AE05E0BB}"/>
              </a:ext>
            </a:extLst>
          </p:cNvPr>
          <p:cNvSpPr/>
          <p:nvPr/>
        </p:nvSpPr>
        <p:spPr>
          <a:xfrm>
            <a:off x="7907858" y="-103517"/>
            <a:ext cx="4088874" cy="6982085"/>
          </a:xfrm>
          <a:prstGeom prst="rect">
            <a:avLst/>
          </a:prstGeom>
          <a:solidFill>
            <a:srgbClr val="FFB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BC72A3C8-C007-2918-E3D4-8A0DA28DB45D}"/>
              </a:ext>
            </a:extLst>
          </p:cNvPr>
          <p:cNvGrpSpPr/>
          <p:nvPr/>
        </p:nvGrpSpPr>
        <p:grpSpPr>
          <a:xfrm>
            <a:off x="1392072" y="2323266"/>
            <a:ext cx="4321932" cy="3000683"/>
            <a:chOff x="1703445" y="646213"/>
            <a:chExt cx="2092849" cy="1333885"/>
          </a:xfrm>
          <a:solidFill>
            <a:schemeClr val="bg2"/>
          </a:solidFill>
        </p:grpSpPr>
        <p:pic>
          <p:nvPicPr>
            <p:cNvPr id="28" name="Graphic 27" descr="Medicine outline">
              <a:extLst>
                <a:ext uri="{FF2B5EF4-FFF2-40B4-BE49-F238E27FC236}">
                  <a16:creationId xmlns:a16="http://schemas.microsoft.com/office/drawing/2014/main" id="{EFA74F0F-9925-863A-9740-A479BEDC7F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2409" y="646213"/>
              <a:ext cx="1333885" cy="1333885"/>
            </a:xfrm>
            <a:prstGeom prst="rect">
              <a:avLst/>
            </a:prstGeom>
          </p:spPr>
        </p:pic>
        <p:pic>
          <p:nvPicPr>
            <p:cNvPr id="29" name="Graphic 28" descr="Needle outline">
              <a:extLst>
                <a:ext uri="{FF2B5EF4-FFF2-40B4-BE49-F238E27FC236}">
                  <a16:creationId xmlns:a16="http://schemas.microsoft.com/office/drawing/2014/main" id="{39D14C24-8713-2726-BF0F-89ACFD4AD3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03445" y="702477"/>
              <a:ext cx="1163463" cy="1163463"/>
            </a:xfrm>
            <a:prstGeom prst="rect">
              <a:avLst/>
            </a:prstGeom>
          </p:spPr>
        </p:pic>
      </p:grpSp>
      <p:sp>
        <p:nvSpPr>
          <p:cNvPr id="7" name="Rectangle 6">
            <a:extLst>
              <a:ext uri="{FF2B5EF4-FFF2-40B4-BE49-F238E27FC236}">
                <a16:creationId xmlns:a16="http://schemas.microsoft.com/office/drawing/2014/main" id="{E893BF73-CC3D-4E06-5692-BE9B60F357B0}"/>
              </a:ext>
            </a:extLst>
          </p:cNvPr>
          <p:cNvSpPr/>
          <p:nvPr/>
        </p:nvSpPr>
        <p:spPr>
          <a:xfrm>
            <a:off x="362272" y="5137928"/>
            <a:ext cx="7522844" cy="1471982"/>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4119415-656E-3843-E719-4FA6696522C4}"/>
              </a:ext>
            </a:extLst>
          </p:cNvPr>
          <p:cNvSpPr/>
          <p:nvPr/>
        </p:nvSpPr>
        <p:spPr>
          <a:xfrm>
            <a:off x="333242" y="4985529"/>
            <a:ext cx="6096000" cy="1314243"/>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C1F769DA-23F3-33BB-ED3F-5CB50689B020}"/>
              </a:ext>
            </a:extLst>
          </p:cNvPr>
          <p:cNvGrpSpPr/>
          <p:nvPr/>
        </p:nvGrpSpPr>
        <p:grpSpPr>
          <a:xfrm>
            <a:off x="8105892" y="4508561"/>
            <a:ext cx="3925959" cy="1791211"/>
            <a:chOff x="8111019" y="1540409"/>
            <a:chExt cx="3925959" cy="1791211"/>
          </a:xfrm>
        </p:grpSpPr>
        <p:sp>
          <p:nvSpPr>
            <p:cNvPr id="6" name="Rectangle 5">
              <a:extLst>
                <a:ext uri="{FF2B5EF4-FFF2-40B4-BE49-F238E27FC236}">
                  <a16:creationId xmlns:a16="http://schemas.microsoft.com/office/drawing/2014/main" id="{B15A8929-A8DA-C58A-2F95-A788E94CE87F}"/>
                </a:ext>
              </a:extLst>
            </p:cNvPr>
            <p:cNvSpPr/>
            <p:nvPr/>
          </p:nvSpPr>
          <p:spPr>
            <a:xfrm>
              <a:off x="8111019" y="1540409"/>
              <a:ext cx="3726409" cy="17912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0ADBD28D-7EE7-94B0-557A-AC72BA81F087}"/>
                </a:ext>
              </a:extLst>
            </p:cNvPr>
            <p:cNvGrpSpPr/>
            <p:nvPr/>
          </p:nvGrpSpPr>
          <p:grpSpPr>
            <a:xfrm>
              <a:off x="8166678" y="1565094"/>
              <a:ext cx="3870300" cy="1637495"/>
              <a:chOff x="8215793" y="1503060"/>
              <a:chExt cx="3870300" cy="1637495"/>
            </a:xfrm>
          </p:grpSpPr>
          <p:grpSp>
            <p:nvGrpSpPr>
              <p:cNvPr id="8" name="Group 7">
                <a:extLst>
                  <a:ext uri="{FF2B5EF4-FFF2-40B4-BE49-F238E27FC236}">
                    <a16:creationId xmlns:a16="http://schemas.microsoft.com/office/drawing/2014/main" id="{D60AD77B-2276-3262-7804-2035B4643F0F}"/>
                  </a:ext>
                </a:extLst>
              </p:cNvPr>
              <p:cNvGrpSpPr/>
              <p:nvPr/>
            </p:nvGrpSpPr>
            <p:grpSpPr>
              <a:xfrm>
                <a:off x="8215793" y="1533700"/>
                <a:ext cx="2081622" cy="1606855"/>
                <a:chOff x="630154" y="2063636"/>
                <a:chExt cx="2081622" cy="1606855"/>
              </a:xfrm>
            </p:grpSpPr>
            <p:sp>
              <p:nvSpPr>
                <p:cNvPr id="10" name="TextBox 9">
                  <a:extLst>
                    <a:ext uri="{FF2B5EF4-FFF2-40B4-BE49-F238E27FC236}">
                      <a16:creationId xmlns:a16="http://schemas.microsoft.com/office/drawing/2014/main" id="{E0B91A43-DD48-7237-1F3D-759B2C07E59B}"/>
                    </a:ext>
                  </a:extLst>
                </p:cNvPr>
                <p:cNvSpPr txBox="1"/>
                <p:nvPr/>
              </p:nvSpPr>
              <p:spPr>
                <a:xfrm>
                  <a:off x="630154" y="2063636"/>
                  <a:ext cx="2081622" cy="707886"/>
                </a:xfrm>
                <a:prstGeom prst="rect">
                  <a:avLst/>
                </a:prstGeom>
                <a:noFill/>
              </p:spPr>
              <p:txBody>
                <a:bodyPr wrap="square" lIns="91440" tIns="45720" rIns="91440" bIns="45720" anchor="t">
                  <a:spAutoFit/>
                </a:bodyPr>
                <a:lstStyle/>
                <a:p>
                  <a:r>
                    <a:rPr lang="en-GB" sz="4000" b="1">
                      <a:solidFill>
                        <a:schemeClr val="bg1"/>
                      </a:solidFill>
                      <a:latin typeface="Calibri"/>
                      <a:ea typeface="Calibri"/>
                      <a:cs typeface="Calibri"/>
                    </a:rPr>
                    <a:t>173 </a:t>
                  </a:r>
                </a:p>
              </p:txBody>
            </p:sp>
            <p:sp>
              <p:nvSpPr>
                <p:cNvPr id="11" name="TextBox 10">
                  <a:extLst>
                    <a:ext uri="{FF2B5EF4-FFF2-40B4-BE49-F238E27FC236}">
                      <a16:creationId xmlns:a16="http://schemas.microsoft.com/office/drawing/2014/main" id="{62653EC2-B236-035C-8A2D-2C3F63AA515C}"/>
                    </a:ext>
                  </a:extLst>
                </p:cNvPr>
                <p:cNvSpPr txBox="1"/>
                <p:nvPr/>
              </p:nvSpPr>
              <p:spPr>
                <a:xfrm>
                  <a:off x="659948" y="2716384"/>
                  <a:ext cx="1758884" cy="954107"/>
                </a:xfrm>
                <a:prstGeom prst="rect">
                  <a:avLst/>
                </a:prstGeom>
                <a:noFill/>
              </p:spPr>
              <p:txBody>
                <a:bodyPr wrap="square" lIns="91440" tIns="45720" rIns="91440" bIns="45720" anchor="t">
                  <a:spAutoFit/>
                </a:bodyPr>
                <a:lstStyle/>
                <a:p>
                  <a:r>
                    <a:rPr lang="en-GB" sz="1400">
                      <a:solidFill>
                        <a:schemeClr val="bg1"/>
                      </a:solidFill>
                      <a:latin typeface="Calibri"/>
                      <a:ea typeface="Calibri"/>
                      <a:cs typeface="Calibri"/>
                    </a:rPr>
                    <a:t>Deaths linked to Nitazenes in the UK </a:t>
                  </a:r>
                </a:p>
                <a:p>
                  <a:r>
                    <a:rPr lang="en-GB" sz="1400">
                      <a:solidFill>
                        <a:schemeClr val="bg1"/>
                      </a:solidFill>
                      <a:latin typeface="Calibri"/>
                      <a:ea typeface="Calibri"/>
                      <a:cs typeface="Calibri"/>
                    </a:rPr>
                    <a:t>Between June 2023 and May 2024 </a:t>
                  </a:r>
                </a:p>
              </p:txBody>
            </p:sp>
          </p:grpSp>
          <p:grpSp>
            <p:nvGrpSpPr>
              <p:cNvPr id="12" name="Group 11">
                <a:extLst>
                  <a:ext uri="{FF2B5EF4-FFF2-40B4-BE49-F238E27FC236}">
                    <a16:creationId xmlns:a16="http://schemas.microsoft.com/office/drawing/2014/main" id="{45DCF8CC-C577-516C-3CA3-8295E8FD1C7B}"/>
                  </a:ext>
                </a:extLst>
              </p:cNvPr>
              <p:cNvGrpSpPr/>
              <p:nvPr/>
            </p:nvGrpSpPr>
            <p:grpSpPr>
              <a:xfrm>
                <a:off x="10089924" y="1503060"/>
                <a:ext cx="1996169" cy="1637308"/>
                <a:chOff x="2540771" y="2119077"/>
                <a:chExt cx="1996169" cy="1637308"/>
              </a:xfrm>
            </p:grpSpPr>
            <p:sp>
              <p:nvSpPr>
                <p:cNvPr id="13" name="TextBox 12">
                  <a:extLst>
                    <a:ext uri="{FF2B5EF4-FFF2-40B4-BE49-F238E27FC236}">
                      <a16:creationId xmlns:a16="http://schemas.microsoft.com/office/drawing/2014/main" id="{BAADA88F-F1D8-D377-DFB9-A7D49CC51EBE}"/>
                    </a:ext>
                  </a:extLst>
                </p:cNvPr>
                <p:cNvSpPr txBox="1"/>
                <p:nvPr/>
              </p:nvSpPr>
              <p:spPr>
                <a:xfrm>
                  <a:off x="2587202" y="2119077"/>
                  <a:ext cx="1949738" cy="729866"/>
                </a:xfrm>
                <a:prstGeom prst="rect">
                  <a:avLst/>
                </a:prstGeom>
                <a:noFill/>
              </p:spPr>
              <p:txBody>
                <a:bodyPr wrap="square" lIns="91440" tIns="45720" rIns="91440" bIns="45720" anchor="t">
                  <a:spAutoFit/>
                </a:bodyPr>
                <a:lstStyle/>
                <a:p>
                  <a:r>
                    <a:rPr lang="en-GB" sz="4000" b="1">
                      <a:solidFill>
                        <a:schemeClr val="bg1"/>
                      </a:solidFill>
                      <a:latin typeface="Calibri"/>
                      <a:ea typeface="Calibri"/>
                      <a:cs typeface="Calibri"/>
                    </a:rPr>
                    <a:t>18</a:t>
                  </a:r>
                  <a:endParaRPr lang="en-US"/>
                </a:p>
              </p:txBody>
            </p:sp>
            <p:sp>
              <p:nvSpPr>
                <p:cNvPr id="14" name="TextBox 13">
                  <a:extLst>
                    <a:ext uri="{FF2B5EF4-FFF2-40B4-BE49-F238E27FC236}">
                      <a16:creationId xmlns:a16="http://schemas.microsoft.com/office/drawing/2014/main" id="{8D9105BB-645D-DBD7-98BB-50B8767FADD1}"/>
                    </a:ext>
                  </a:extLst>
                </p:cNvPr>
                <p:cNvSpPr txBox="1"/>
                <p:nvPr/>
              </p:nvSpPr>
              <p:spPr>
                <a:xfrm>
                  <a:off x="2540771" y="2802278"/>
                  <a:ext cx="1709443" cy="954107"/>
                </a:xfrm>
                <a:prstGeom prst="rect">
                  <a:avLst/>
                </a:prstGeom>
                <a:noFill/>
              </p:spPr>
              <p:txBody>
                <a:bodyPr wrap="square" lIns="91440" tIns="45720" rIns="91440" bIns="45720" anchor="t">
                  <a:spAutoFit/>
                </a:bodyPr>
                <a:lstStyle/>
                <a:p>
                  <a:r>
                    <a:rPr lang="en-GB" sz="1400">
                      <a:solidFill>
                        <a:schemeClr val="bg1"/>
                      </a:solidFill>
                      <a:latin typeface="Calibri"/>
                      <a:ea typeface="Calibri"/>
                      <a:cs typeface="Calibri"/>
                    </a:rPr>
                    <a:t>Deaths linked to </a:t>
                  </a:r>
                  <a:r>
                    <a:rPr lang="en-GB" sz="1400" err="1">
                      <a:solidFill>
                        <a:schemeClr val="bg1"/>
                      </a:solidFill>
                      <a:latin typeface="Calibri"/>
                      <a:ea typeface="Calibri"/>
                      <a:cs typeface="Calibri"/>
                    </a:rPr>
                    <a:t>Nitazenes</a:t>
                  </a:r>
                  <a:r>
                    <a:rPr lang="en-GB" sz="1400">
                      <a:solidFill>
                        <a:schemeClr val="bg1"/>
                      </a:solidFill>
                      <a:latin typeface="Calibri"/>
                      <a:ea typeface="Calibri"/>
                      <a:cs typeface="Calibri"/>
                    </a:rPr>
                    <a:t> in London  Between June 2023 and May 2024</a:t>
                  </a:r>
                  <a:endParaRPr lang="en-GB" sz="1400" b="1">
                    <a:solidFill>
                      <a:schemeClr val="bg1"/>
                    </a:solidFill>
                    <a:latin typeface="Calibri"/>
                    <a:ea typeface="Calibri"/>
                    <a:cs typeface="Calibri"/>
                  </a:endParaRPr>
                </a:p>
              </p:txBody>
            </p:sp>
          </p:grpSp>
        </p:grpSp>
      </p:grpSp>
      <p:sp>
        <p:nvSpPr>
          <p:cNvPr id="17" name="TextBox 16">
            <a:extLst>
              <a:ext uri="{FF2B5EF4-FFF2-40B4-BE49-F238E27FC236}">
                <a16:creationId xmlns:a16="http://schemas.microsoft.com/office/drawing/2014/main" id="{AAA9801F-959A-DEB7-4E69-96F700ED988D}"/>
              </a:ext>
            </a:extLst>
          </p:cNvPr>
          <p:cNvSpPr txBox="1"/>
          <p:nvPr/>
        </p:nvSpPr>
        <p:spPr>
          <a:xfrm>
            <a:off x="305005" y="228570"/>
            <a:ext cx="6107372" cy="400110"/>
          </a:xfrm>
          <a:prstGeom prst="rect">
            <a:avLst/>
          </a:prstGeom>
          <a:noFill/>
        </p:spPr>
        <p:txBody>
          <a:bodyPr wrap="square" lIns="91440" tIns="45720" rIns="91440" bIns="45720" anchor="t">
            <a:spAutoFit/>
          </a:bodyPr>
          <a:lstStyle/>
          <a:p>
            <a:r>
              <a:rPr lang="en-GB" sz="2000" b="1">
                <a:solidFill>
                  <a:srgbClr val="C00000"/>
                </a:solidFill>
              </a:rPr>
              <a:t>Synthetic Opioids Bulletin – March 2025</a:t>
            </a:r>
          </a:p>
        </p:txBody>
      </p:sp>
      <p:pic>
        <p:nvPicPr>
          <p:cNvPr id="2" name="Picture 1" descr="A red and white box with white text&#10;&#10;Description automatically generated">
            <a:extLst>
              <a:ext uri="{FF2B5EF4-FFF2-40B4-BE49-F238E27FC236}">
                <a16:creationId xmlns:a16="http://schemas.microsoft.com/office/drawing/2014/main" id="{A671D047-ABE7-70C8-8538-B79488AB2A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6068" y="1044558"/>
            <a:ext cx="3866410" cy="2600940"/>
          </a:xfrm>
          <a:prstGeom prst="rect">
            <a:avLst/>
          </a:prstGeom>
        </p:spPr>
      </p:pic>
      <p:sp>
        <p:nvSpPr>
          <p:cNvPr id="9" name="Rectangle 8">
            <a:extLst>
              <a:ext uri="{FF2B5EF4-FFF2-40B4-BE49-F238E27FC236}">
                <a16:creationId xmlns:a16="http://schemas.microsoft.com/office/drawing/2014/main" id="{6CA7C85F-11BB-5D2B-FFF4-D13B83966094}"/>
              </a:ext>
            </a:extLst>
          </p:cNvPr>
          <p:cNvSpPr/>
          <p:nvPr/>
        </p:nvSpPr>
        <p:spPr>
          <a:xfrm>
            <a:off x="1345721" y="1570008"/>
            <a:ext cx="4368283" cy="3753941"/>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B9044006-89E1-5372-FFD8-7FC77F877AA1}"/>
              </a:ext>
            </a:extLst>
          </p:cNvPr>
          <p:cNvSpPr txBox="1"/>
          <p:nvPr/>
        </p:nvSpPr>
        <p:spPr>
          <a:xfrm>
            <a:off x="321739" y="623259"/>
            <a:ext cx="7373023" cy="2908489"/>
          </a:xfrm>
          <a:prstGeom prst="rect">
            <a:avLst/>
          </a:prstGeom>
          <a:noFill/>
        </p:spPr>
        <p:txBody>
          <a:bodyPr wrap="square">
            <a:spAutoFit/>
          </a:bodyPr>
          <a:lstStyle/>
          <a:p>
            <a:r>
              <a:rPr lang="en-GB" sz="1400" b="1"/>
              <a:t>Synthetic opioids – Nitazenes and </a:t>
            </a:r>
            <a:r>
              <a:rPr lang="en-GB" sz="1400" b="1">
                <a:solidFill>
                  <a:srgbClr val="0B0C0C"/>
                </a:solidFill>
                <a:latin typeface="GDS Transport"/>
              </a:rPr>
              <a:t>F</a:t>
            </a:r>
            <a:r>
              <a:rPr lang="en-GB" sz="1400" b="1" i="0">
                <a:solidFill>
                  <a:srgbClr val="0B0C0C"/>
                </a:solidFill>
                <a:effectLst/>
                <a:latin typeface="GDS Transport"/>
              </a:rPr>
              <a:t>entanyls </a:t>
            </a:r>
          </a:p>
          <a:p>
            <a:endParaRPr lang="en-GB" sz="1400" b="1"/>
          </a:p>
          <a:p>
            <a:r>
              <a:rPr lang="en-GB" sz="1200" b="1">
                <a:solidFill>
                  <a:srgbClr val="0B0C0C"/>
                </a:solidFill>
                <a:latin typeface="+mj-lt"/>
              </a:rPr>
              <a:t>Nitazenes and Fentanyls  </a:t>
            </a:r>
            <a:r>
              <a:rPr lang="en-GB" sz="1200">
                <a:solidFill>
                  <a:srgbClr val="0B0C0C"/>
                </a:solidFill>
                <a:latin typeface="+mj-lt"/>
              </a:rPr>
              <a:t>are synthetic opiates which are becoming more prevalent in the UK illicit drug supply. </a:t>
            </a:r>
          </a:p>
          <a:p>
            <a:r>
              <a:rPr lang="en-GB" sz="1200">
                <a:solidFill>
                  <a:srgbClr val="000000"/>
                </a:solidFill>
                <a:latin typeface="+mj-lt"/>
              </a:rPr>
              <a:t>Opiate production in Afghanistan has decreased by 90% since 2023</a:t>
            </a:r>
            <a:r>
              <a:rPr lang="en-GB" sz="1000">
                <a:solidFill>
                  <a:srgbClr val="000000"/>
                </a:solidFill>
                <a:latin typeface="+mj-lt"/>
              </a:rPr>
              <a:t> [1].</a:t>
            </a:r>
          </a:p>
          <a:p>
            <a:r>
              <a:rPr lang="en-GB" sz="1200">
                <a:solidFill>
                  <a:srgbClr val="000000"/>
                </a:solidFill>
                <a:latin typeface="+mj-lt"/>
              </a:rPr>
              <a:t>This has led to drug markets being adulterated with synthetic iterates, mostly from China, with supplies being ‘cut’ with cheaper, more potent drugs, often unknown to the user. </a:t>
            </a:r>
          </a:p>
          <a:p>
            <a:r>
              <a:rPr lang="en-GB" sz="1200" b="1" i="0">
                <a:solidFill>
                  <a:srgbClr val="040819"/>
                </a:solidFill>
                <a:effectLst/>
                <a:latin typeface="+mj-lt"/>
              </a:rPr>
              <a:t>Nitazenes:</a:t>
            </a:r>
            <a:r>
              <a:rPr lang="en-GB" sz="1200" b="0" i="0">
                <a:solidFill>
                  <a:srgbClr val="040819"/>
                </a:solidFill>
                <a:effectLst/>
                <a:latin typeface="+mj-lt"/>
              </a:rPr>
              <a:t> Manufactured in laboratories and relatively cheap to make, Nitazenes can range from tens to many hundreds of times more potent than morphine</a:t>
            </a:r>
            <a:r>
              <a:rPr lang="en-GB" sz="1200">
                <a:solidFill>
                  <a:srgbClr val="040819"/>
                </a:solidFill>
                <a:latin typeface="+mj-lt"/>
              </a:rPr>
              <a:t>. T</a:t>
            </a:r>
            <a:r>
              <a:rPr lang="en-GB" sz="1200">
                <a:solidFill>
                  <a:srgbClr val="000000"/>
                </a:solidFill>
                <a:latin typeface="+mj-lt"/>
              </a:rPr>
              <a:t>hese can be up to 500 times stronger than street heroin and </a:t>
            </a:r>
            <a:r>
              <a:rPr lang="en-GB" sz="1200">
                <a:solidFill>
                  <a:srgbClr val="040819"/>
                </a:solidFill>
                <a:latin typeface="+mj-lt"/>
              </a:rPr>
              <a:t>as with </a:t>
            </a:r>
            <a:r>
              <a:rPr lang="en-GB" sz="1200" b="0" i="0">
                <a:solidFill>
                  <a:srgbClr val="040819"/>
                </a:solidFill>
                <a:effectLst/>
                <a:latin typeface="+mj-lt"/>
              </a:rPr>
              <a:t>morphine and heroin, Nitazenes suppress the respiratory system, which can result in death however, the fatal effects of Nitazenes are seen at much lower doses.</a:t>
            </a:r>
            <a:r>
              <a:rPr lang="en-GB" sz="1000" b="0" i="0">
                <a:solidFill>
                  <a:srgbClr val="040819"/>
                </a:solidFill>
                <a:effectLst/>
                <a:latin typeface="+mj-lt"/>
              </a:rPr>
              <a:t> [2]</a:t>
            </a:r>
          </a:p>
          <a:p>
            <a:endParaRPr lang="en-GB" sz="500" b="0" i="0">
              <a:solidFill>
                <a:srgbClr val="040819"/>
              </a:solidFill>
              <a:effectLst/>
              <a:latin typeface="+mj-lt"/>
            </a:endParaRPr>
          </a:p>
          <a:p>
            <a:r>
              <a:rPr lang="en-GB" sz="1200" b="0" i="0">
                <a:solidFill>
                  <a:srgbClr val="040819"/>
                </a:solidFill>
                <a:effectLst/>
                <a:latin typeface="+mj-lt"/>
              </a:rPr>
              <a:t>Nitazenes have also been detected in cocaine and synthetic cannabis, known commonly as ‘spice’, as well as counterfeit medicines, including benzodiazepines and oxycodone. </a:t>
            </a:r>
            <a:r>
              <a:rPr lang="en-GB" sz="1200">
                <a:solidFill>
                  <a:srgbClr val="0B0C0C"/>
                </a:solidFill>
                <a:latin typeface="+mj-lt"/>
              </a:rPr>
              <a:t> </a:t>
            </a:r>
          </a:p>
          <a:p>
            <a:endParaRPr lang="en-GB" sz="600" b="0" i="0">
              <a:solidFill>
                <a:srgbClr val="0B0C0C"/>
              </a:solidFill>
              <a:effectLst/>
              <a:latin typeface="+mj-lt"/>
            </a:endParaRPr>
          </a:p>
          <a:p>
            <a:r>
              <a:rPr lang="en-GB" sz="1200" b="1">
                <a:solidFill>
                  <a:srgbClr val="0B0C0C"/>
                </a:solidFill>
                <a:latin typeface="+mj-lt"/>
              </a:rPr>
              <a:t>Fentanyl </a:t>
            </a:r>
            <a:r>
              <a:rPr lang="en-GB" sz="1200">
                <a:solidFill>
                  <a:srgbClr val="040819"/>
                </a:solidFill>
                <a:latin typeface="+mj-lt"/>
              </a:rPr>
              <a:t>is a strong opioid painkiller used to treat severe pain. It is 30 to 50- times more potent than heroin and 50-100 times more potent than morphine. It is increasingly being found in illicit drug supplies. </a:t>
            </a:r>
          </a:p>
        </p:txBody>
      </p:sp>
      <p:sp>
        <p:nvSpPr>
          <p:cNvPr id="4" name="TextBox 3">
            <a:extLst>
              <a:ext uri="{FF2B5EF4-FFF2-40B4-BE49-F238E27FC236}">
                <a16:creationId xmlns:a16="http://schemas.microsoft.com/office/drawing/2014/main" id="{F8133051-D516-ACFA-4639-11EF989E079F}"/>
              </a:ext>
            </a:extLst>
          </p:cNvPr>
          <p:cNvSpPr txBox="1"/>
          <p:nvPr/>
        </p:nvSpPr>
        <p:spPr>
          <a:xfrm>
            <a:off x="318011" y="3629746"/>
            <a:ext cx="7399755" cy="3000821"/>
          </a:xfrm>
          <a:prstGeom prst="rect">
            <a:avLst/>
          </a:prstGeom>
          <a:noFill/>
        </p:spPr>
        <p:txBody>
          <a:bodyPr wrap="square" lIns="91440" tIns="45720" rIns="91440" bIns="45720" anchor="t">
            <a:spAutoFit/>
          </a:bodyPr>
          <a:lstStyle/>
          <a:p>
            <a:r>
              <a:rPr lang="en-GB" sz="1200" b="1" i="0">
                <a:effectLst/>
                <a:latin typeface="+mj-lt"/>
              </a:rPr>
              <a:t>Greenwich </a:t>
            </a:r>
            <a:endParaRPr lang="en-GB" sz="1200" b="1">
              <a:latin typeface="+mj-lt"/>
            </a:endParaRPr>
          </a:p>
          <a:p>
            <a:r>
              <a:rPr lang="en-GB" sz="1200">
                <a:solidFill>
                  <a:srgbClr val="000000"/>
                </a:solidFill>
                <a:latin typeface="+mj-lt"/>
              </a:rPr>
              <a:t>Since September 2023 there have been </a:t>
            </a:r>
            <a:r>
              <a:rPr lang="en-GB" sz="1200" b="1">
                <a:solidFill>
                  <a:srgbClr val="C00000"/>
                </a:solidFill>
                <a:latin typeface="+mj-lt"/>
              </a:rPr>
              <a:t>9 confirmed fatal overdoses in Greenwich</a:t>
            </a:r>
            <a:r>
              <a:rPr lang="en-GB" sz="1200" b="1">
                <a:solidFill>
                  <a:srgbClr val="000000"/>
                </a:solidFill>
                <a:latin typeface="+mj-lt"/>
              </a:rPr>
              <a:t>, </a:t>
            </a:r>
            <a:r>
              <a:rPr lang="en-GB" sz="1200">
                <a:solidFill>
                  <a:srgbClr val="000000"/>
                </a:solidFill>
                <a:latin typeface="+mj-lt"/>
              </a:rPr>
              <a:t>with several more nonfatal incidents reported between September 2023 and February 2025</a:t>
            </a:r>
            <a:r>
              <a:rPr lang="en-GB" sz="1200" b="1">
                <a:solidFill>
                  <a:srgbClr val="000000"/>
                </a:solidFill>
                <a:latin typeface="+mj-lt"/>
              </a:rPr>
              <a:t>. </a:t>
            </a:r>
            <a:r>
              <a:rPr lang="en-GB" sz="1200">
                <a:solidFill>
                  <a:srgbClr val="000000"/>
                </a:solidFill>
                <a:latin typeface="+mj-lt"/>
              </a:rPr>
              <a:t>In all but 5 cases in Greenwich </a:t>
            </a:r>
            <a:r>
              <a:rPr lang="en-GB" sz="1200" err="1">
                <a:solidFill>
                  <a:srgbClr val="000000"/>
                </a:solidFill>
                <a:latin typeface="+mj-lt"/>
              </a:rPr>
              <a:t>Nitazenes</a:t>
            </a:r>
            <a:r>
              <a:rPr lang="en-GB" sz="1200">
                <a:solidFill>
                  <a:srgbClr val="000000"/>
                </a:solidFill>
                <a:latin typeface="+mj-lt"/>
              </a:rPr>
              <a:t> were found to be present.  Nationally, 173 deaths have been linked to synthetic opioids by the National Crime Agency between June 2023 and May 2024.</a:t>
            </a:r>
            <a:r>
              <a:rPr lang="en-GB" sz="1000">
                <a:solidFill>
                  <a:srgbClr val="000000"/>
                </a:solidFill>
                <a:latin typeface="+mj-lt"/>
              </a:rPr>
              <a:t> [3]</a:t>
            </a:r>
          </a:p>
          <a:p>
            <a:pPr marL="0" indent="0">
              <a:buNone/>
            </a:pPr>
            <a:r>
              <a:rPr lang="en-GB" sz="1200" b="1">
                <a:solidFill>
                  <a:srgbClr val="000000"/>
                </a:solidFill>
                <a:latin typeface="+mj-lt"/>
              </a:rPr>
              <a:t>London </a:t>
            </a:r>
          </a:p>
          <a:p>
            <a:pPr marL="0" indent="0">
              <a:buNone/>
            </a:pPr>
            <a:r>
              <a:rPr lang="en-GB" sz="1200">
                <a:solidFill>
                  <a:srgbClr val="000000"/>
                </a:solidFill>
                <a:latin typeface="+mj-lt"/>
              </a:rPr>
              <a:t>The NCA reports 18 deaths in London for the same period, and in March 2025 there were 32 confirmed nonfatal overdoses in Camden with Nitazenes believed to be the cause. </a:t>
            </a:r>
          </a:p>
          <a:p>
            <a:pPr marL="0" indent="0">
              <a:buNone/>
            </a:pPr>
            <a:endParaRPr lang="en-GB" sz="900">
              <a:solidFill>
                <a:srgbClr val="000000"/>
              </a:solidFill>
              <a:latin typeface="+mj-lt"/>
            </a:endParaRPr>
          </a:p>
          <a:p>
            <a:pPr marL="0" indent="0">
              <a:buNone/>
            </a:pPr>
            <a:r>
              <a:rPr lang="en-GB" sz="1200" b="1">
                <a:solidFill>
                  <a:srgbClr val="000000"/>
                </a:solidFill>
                <a:latin typeface="+mj-lt"/>
              </a:rPr>
              <a:t>Responding to emerging threats </a:t>
            </a:r>
          </a:p>
          <a:p>
            <a:pPr marL="0" indent="0">
              <a:buNone/>
            </a:pPr>
            <a:r>
              <a:rPr lang="en-GB" sz="1200">
                <a:solidFill>
                  <a:srgbClr val="000000"/>
                </a:solidFill>
                <a:latin typeface="+mj-lt"/>
              </a:rPr>
              <a:t>In response to this emerging issue, all local authority partnerships, across the UK, including Greenwich, have moved to ensure Naloxone kits (an overdose reversal drug) are being supplied to those that need them, and are also providing harm reduction advice to known drug users. </a:t>
            </a:r>
          </a:p>
          <a:p>
            <a:pPr marL="0" indent="0">
              <a:buNone/>
            </a:pPr>
            <a:r>
              <a:rPr lang="en-GB" sz="1200">
                <a:solidFill>
                  <a:srgbClr val="000000"/>
                </a:solidFill>
                <a:latin typeface="+mj-lt"/>
              </a:rPr>
              <a:t>Additionally; overdose training has been provided to over 200 practitioners in Greenwich. This training is free and online. </a:t>
            </a:r>
          </a:p>
          <a:p>
            <a:pPr marL="0" indent="0">
              <a:buNone/>
            </a:pPr>
            <a:r>
              <a:rPr lang="en-GB" sz="1200">
                <a:solidFill>
                  <a:srgbClr val="000000"/>
                </a:solidFill>
                <a:latin typeface="+mj-lt"/>
              </a:rPr>
              <a:t>Greenwich has also developed a Synthetic Opioid Response Plan  </a:t>
            </a:r>
            <a:r>
              <a:rPr lang="en-GB" sz="1200" i="1">
                <a:solidFill>
                  <a:srgbClr val="000000"/>
                </a:solidFill>
                <a:latin typeface="+mj-lt"/>
              </a:rPr>
              <a:t>- </a:t>
            </a:r>
            <a:r>
              <a:rPr lang="en-GB" sz="1200" i="1">
                <a:solidFill>
                  <a:srgbClr val="C00000"/>
                </a:solidFill>
                <a:latin typeface="+mj-lt"/>
              </a:rPr>
              <a:t>see next page</a:t>
            </a:r>
          </a:p>
        </p:txBody>
      </p:sp>
    </p:spTree>
    <p:extLst>
      <p:ext uri="{BB962C8B-B14F-4D97-AF65-F5344CB8AC3E}">
        <p14:creationId xmlns:p14="http://schemas.microsoft.com/office/powerpoint/2010/main" val="3433490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B9300-76BF-09B9-2BC9-9E45C6BDEF48}"/>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E7F0CAA7-E258-3293-8930-309D6A271259}"/>
              </a:ext>
            </a:extLst>
          </p:cNvPr>
          <p:cNvSpPr/>
          <p:nvPr/>
        </p:nvSpPr>
        <p:spPr>
          <a:xfrm>
            <a:off x="7931125" y="-103517"/>
            <a:ext cx="4042340" cy="6970452"/>
          </a:xfrm>
          <a:prstGeom prst="rect">
            <a:avLst/>
          </a:prstGeom>
          <a:solidFill>
            <a:srgbClr val="FFB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96A78F1F-DE7C-EE9E-37A8-63055CC538AF}"/>
              </a:ext>
            </a:extLst>
          </p:cNvPr>
          <p:cNvGrpSpPr/>
          <p:nvPr/>
        </p:nvGrpSpPr>
        <p:grpSpPr>
          <a:xfrm>
            <a:off x="1392072" y="2162238"/>
            <a:ext cx="4321932" cy="3000683"/>
            <a:chOff x="1703445" y="646213"/>
            <a:chExt cx="2092849" cy="1333885"/>
          </a:xfrm>
          <a:solidFill>
            <a:schemeClr val="bg2"/>
          </a:solidFill>
        </p:grpSpPr>
        <p:pic>
          <p:nvPicPr>
            <p:cNvPr id="28" name="Graphic 27" descr="Medicine outline">
              <a:extLst>
                <a:ext uri="{FF2B5EF4-FFF2-40B4-BE49-F238E27FC236}">
                  <a16:creationId xmlns:a16="http://schemas.microsoft.com/office/drawing/2014/main" id="{E03F7F7B-7FB2-C83C-E2B6-73CF44D15D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2409" y="646213"/>
              <a:ext cx="1333885" cy="1333885"/>
            </a:xfrm>
            <a:prstGeom prst="rect">
              <a:avLst/>
            </a:prstGeom>
          </p:spPr>
        </p:pic>
        <p:pic>
          <p:nvPicPr>
            <p:cNvPr id="29" name="Graphic 28" descr="Needle outline">
              <a:extLst>
                <a:ext uri="{FF2B5EF4-FFF2-40B4-BE49-F238E27FC236}">
                  <a16:creationId xmlns:a16="http://schemas.microsoft.com/office/drawing/2014/main" id="{9D522E66-AFDF-7BE7-6B11-CCAAC59AC0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03445" y="702477"/>
              <a:ext cx="1163463" cy="1163463"/>
            </a:xfrm>
            <a:prstGeom prst="rect">
              <a:avLst/>
            </a:prstGeom>
          </p:spPr>
        </p:pic>
      </p:grpSp>
      <p:sp>
        <p:nvSpPr>
          <p:cNvPr id="30" name="Rectangle 29">
            <a:extLst>
              <a:ext uri="{FF2B5EF4-FFF2-40B4-BE49-F238E27FC236}">
                <a16:creationId xmlns:a16="http://schemas.microsoft.com/office/drawing/2014/main" id="{2D27E775-386C-D4D0-EAC4-189ABD81308F}"/>
              </a:ext>
            </a:extLst>
          </p:cNvPr>
          <p:cNvSpPr/>
          <p:nvPr/>
        </p:nvSpPr>
        <p:spPr>
          <a:xfrm>
            <a:off x="333242" y="4824501"/>
            <a:ext cx="6096000" cy="1314243"/>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9F18653-2D5E-7FC7-EF2B-813982AAD165}"/>
              </a:ext>
            </a:extLst>
          </p:cNvPr>
          <p:cNvSpPr txBox="1"/>
          <p:nvPr/>
        </p:nvSpPr>
        <p:spPr>
          <a:xfrm>
            <a:off x="305005" y="234321"/>
            <a:ext cx="6107372" cy="400110"/>
          </a:xfrm>
          <a:prstGeom prst="rect">
            <a:avLst/>
          </a:prstGeom>
          <a:noFill/>
        </p:spPr>
        <p:txBody>
          <a:bodyPr wrap="square" lIns="91440" tIns="45720" rIns="91440" bIns="45720" anchor="t">
            <a:spAutoFit/>
          </a:bodyPr>
          <a:lstStyle/>
          <a:p>
            <a:r>
              <a:rPr lang="en-GB" sz="2000" b="1"/>
              <a:t>Synthetic Opioid Response Plan </a:t>
            </a:r>
          </a:p>
        </p:txBody>
      </p:sp>
      <p:sp>
        <p:nvSpPr>
          <p:cNvPr id="25" name="TextBox 24">
            <a:extLst>
              <a:ext uri="{FF2B5EF4-FFF2-40B4-BE49-F238E27FC236}">
                <a16:creationId xmlns:a16="http://schemas.microsoft.com/office/drawing/2014/main" id="{BE986DC8-4A80-10A0-A609-50CFDD710FB9}"/>
              </a:ext>
            </a:extLst>
          </p:cNvPr>
          <p:cNvSpPr txBox="1"/>
          <p:nvPr/>
        </p:nvSpPr>
        <p:spPr>
          <a:xfrm>
            <a:off x="318001" y="688677"/>
            <a:ext cx="7325003" cy="1154162"/>
          </a:xfrm>
          <a:prstGeom prst="rect">
            <a:avLst/>
          </a:prstGeom>
          <a:noFill/>
        </p:spPr>
        <p:txBody>
          <a:bodyPr wrap="square">
            <a:spAutoFit/>
          </a:bodyPr>
          <a:lstStyle/>
          <a:p>
            <a:r>
              <a:rPr lang="en-GB" sz="1400" b="1"/>
              <a:t>Greenwich synthetic opioid response plan - SORP</a:t>
            </a:r>
          </a:p>
          <a:p>
            <a:r>
              <a:rPr lang="en-GB" sz="1200">
                <a:solidFill>
                  <a:srgbClr val="0B0C0C"/>
                </a:solidFill>
                <a:latin typeface="+mj-lt"/>
              </a:rPr>
              <a:t>The response plan is a partnership approach to deliver targeted support, harm reduction and preventative interventions to mitigate potential fatalities in the drug using population in Greenwich. If you would like to know more about the Greenwich Synthetic Opioid Response Plan, please visit the RBG website to download a copy: </a:t>
            </a:r>
            <a:r>
              <a:rPr lang="en-GB" sz="1200">
                <a:hlinkClick r:id="rId7"/>
              </a:rPr>
              <a:t>Combating Drugs Partnership documents | Royal Borough of Greenwich</a:t>
            </a:r>
            <a:r>
              <a:rPr lang="en-GB" sz="1200" b="0" i="0">
                <a:solidFill>
                  <a:srgbClr val="040819"/>
                </a:solidFill>
                <a:effectLst/>
                <a:latin typeface="+mj-lt"/>
              </a:rPr>
              <a:t> </a:t>
            </a:r>
            <a:r>
              <a:rPr lang="en-GB" sz="1200">
                <a:solidFill>
                  <a:srgbClr val="0B0C0C"/>
                </a:solidFill>
                <a:latin typeface="+mj-lt"/>
              </a:rPr>
              <a:t> </a:t>
            </a:r>
          </a:p>
          <a:p>
            <a:endParaRPr lang="en-GB" sz="700" b="0" i="0">
              <a:solidFill>
                <a:srgbClr val="0B0C0C"/>
              </a:solidFill>
              <a:effectLst/>
              <a:latin typeface="+mj-lt"/>
            </a:endParaRPr>
          </a:p>
        </p:txBody>
      </p:sp>
      <p:pic>
        <p:nvPicPr>
          <p:cNvPr id="5" name="Picture 4">
            <a:hlinkClick r:id="rId8"/>
            <a:extLst>
              <a:ext uri="{FF2B5EF4-FFF2-40B4-BE49-F238E27FC236}">
                <a16:creationId xmlns:a16="http://schemas.microsoft.com/office/drawing/2014/main" id="{B8351367-22F3-797A-724A-BC5BDEE85F89}"/>
              </a:ext>
            </a:extLst>
          </p:cNvPr>
          <p:cNvPicPr>
            <a:picLocks noChangeAspect="1"/>
          </p:cNvPicPr>
          <p:nvPr/>
        </p:nvPicPr>
        <p:blipFill>
          <a:blip r:embed="rId9"/>
          <a:srcRect l="5778" t="8140" r="33630" b="37211"/>
          <a:stretch/>
        </p:blipFill>
        <p:spPr>
          <a:xfrm>
            <a:off x="8133157" y="932691"/>
            <a:ext cx="3624502" cy="2179321"/>
          </a:xfrm>
          <a:prstGeom prst="rect">
            <a:avLst/>
          </a:prstGeom>
        </p:spPr>
      </p:pic>
      <p:pic>
        <p:nvPicPr>
          <p:cNvPr id="16" name="Picture 15">
            <a:hlinkClick r:id="rId10"/>
            <a:extLst>
              <a:ext uri="{FF2B5EF4-FFF2-40B4-BE49-F238E27FC236}">
                <a16:creationId xmlns:a16="http://schemas.microsoft.com/office/drawing/2014/main" id="{1E53FC67-E03D-8C7D-BAB9-013B910CED84}"/>
              </a:ext>
            </a:extLst>
          </p:cNvPr>
          <p:cNvPicPr>
            <a:picLocks noChangeAspect="1"/>
          </p:cNvPicPr>
          <p:nvPr/>
        </p:nvPicPr>
        <p:blipFill>
          <a:blip r:embed="rId11"/>
          <a:srcRect l="12593" t="9223" r="22074" b="15334"/>
          <a:stretch/>
        </p:blipFill>
        <p:spPr>
          <a:xfrm>
            <a:off x="8150986" y="3429000"/>
            <a:ext cx="3606673" cy="2776566"/>
          </a:xfrm>
          <a:prstGeom prst="rect">
            <a:avLst/>
          </a:prstGeom>
        </p:spPr>
      </p:pic>
      <p:sp>
        <p:nvSpPr>
          <p:cNvPr id="20" name="TextBox 19">
            <a:extLst>
              <a:ext uri="{FF2B5EF4-FFF2-40B4-BE49-F238E27FC236}">
                <a16:creationId xmlns:a16="http://schemas.microsoft.com/office/drawing/2014/main" id="{38EA1D7F-72EC-9492-0433-B4B7E7B95D40}"/>
              </a:ext>
            </a:extLst>
          </p:cNvPr>
          <p:cNvSpPr txBox="1"/>
          <p:nvPr/>
        </p:nvSpPr>
        <p:spPr>
          <a:xfrm>
            <a:off x="8044306" y="3082032"/>
            <a:ext cx="2376577" cy="253916"/>
          </a:xfrm>
          <a:prstGeom prst="rect">
            <a:avLst/>
          </a:prstGeom>
          <a:noFill/>
        </p:spPr>
        <p:txBody>
          <a:bodyPr wrap="square">
            <a:spAutoFit/>
          </a:bodyPr>
          <a:lstStyle/>
          <a:p>
            <a:r>
              <a:rPr lang="en-GB" sz="1050" b="1">
                <a:solidFill>
                  <a:srgbClr val="C00000"/>
                </a:solidFill>
              </a:rPr>
              <a:t>Click image to go to website </a:t>
            </a:r>
          </a:p>
        </p:txBody>
      </p:sp>
      <p:sp>
        <p:nvSpPr>
          <p:cNvPr id="21" name="TextBox 20">
            <a:extLst>
              <a:ext uri="{FF2B5EF4-FFF2-40B4-BE49-F238E27FC236}">
                <a16:creationId xmlns:a16="http://schemas.microsoft.com/office/drawing/2014/main" id="{F8F64FD1-1802-297C-4F82-1A2ABDB01004}"/>
              </a:ext>
            </a:extLst>
          </p:cNvPr>
          <p:cNvSpPr txBox="1"/>
          <p:nvPr/>
        </p:nvSpPr>
        <p:spPr>
          <a:xfrm>
            <a:off x="8064145" y="6176050"/>
            <a:ext cx="2376577" cy="253916"/>
          </a:xfrm>
          <a:prstGeom prst="rect">
            <a:avLst/>
          </a:prstGeom>
          <a:noFill/>
        </p:spPr>
        <p:txBody>
          <a:bodyPr wrap="square">
            <a:spAutoFit/>
          </a:bodyPr>
          <a:lstStyle/>
          <a:p>
            <a:r>
              <a:rPr lang="en-GB" sz="1050" b="1">
                <a:solidFill>
                  <a:srgbClr val="C00000"/>
                </a:solidFill>
              </a:rPr>
              <a:t>Click image to go to website </a:t>
            </a:r>
          </a:p>
        </p:txBody>
      </p:sp>
      <p:sp>
        <p:nvSpPr>
          <p:cNvPr id="22" name="Rectangle 21">
            <a:extLst>
              <a:ext uri="{FF2B5EF4-FFF2-40B4-BE49-F238E27FC236}">
                <a16:creationId xmlns:a16="http://schemas.microsoft.com/office/drawing/2014/main" id="{7F7FE9A8-738C-3AFE-EB3C-88DDA243B9D4}"/>
              </a:ext>
            </a:extLst>
          </p:cNvPr>
          <p:cNvSpPr/>
          <p:nvPr/>
        </p:nvSpPr>
        <p:spPr>
          <a:xfrm>
            <a:off x="1345721" y="1570008"/>
            <a:ext cx="4368283" cy="3753941"/>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97E2D11-B7CC-30CC-837A-51A24371134F}"/>
              </a:ext>
            </a:extLst>
          </p:cNvPr>
          <p:cNvSpPr txBox="1"/>
          <p:nvPr/>
        </p:nvSpPr>
        <p:spPr>
          <a:xfrm>
            <a:off x="322056" y="1792972"/>
            <a:ext cx="7235253" cy="4970591"/>
          </a:xfrm>
          <a:prstGeom prst="rect">
            <a:avLst/>
          </a:prstGeom>
          <a:noFill/>
        </p:spPr>
        <p:txBody>
          <a:bodyPr wrap="square" lIns="91440" tIns="45720" rIns="91440" bIns="45720" anchor="t">
            <a:spAutoFit/>
          </a:bodyPr>
          <a:lstStyle/>
          <a:p>
            <a:r>
              <a:rPr lang="en-GB" sz="1400" b="1" i="0">
                <a:effectLst/>
                <a:latin typeface="+mj-lt"/>
              </a:rPr>
              <a:t>Harm reduction advice for users </a:t>
            </a:r>
            <a:endParaRPr lang="en-GB" sz="1400" b="1">
              <a:latin typeface="+mj-lt"/>
            </a:endParaRPr>
          </a:p>
          <a:p>
            <a:pPr marL="285750" indent="-285750">
              <a:buFont typeface="Arial" panose="020B0604020202020204" pitchFamily="34" charset="0"/>
              <a:buChar char="•"/>
            </a:pPr>
            <a:r>
              <a:rPr lang="en-GB" sz="1400">
                <a:solidFill>
                  <a:srgbClr val="C00000"/>
                </a:solidFill>
                <a:latin typeface="+mj-lt"/>
              </a:rPr>
              <a:t>Never use alone, always ensure you have someone with you </a:t>
            </a:r>
          </a:p>
          <a:p>
            <a:pPr marL="285750" indent="-285750">
              <a:buFont typeface="Arial" panose="020B0604020202020204" pitchFamily="34" charset="0"/>
              <a:buChar char="•"/>
            </a:pPr>
            <a:r>
              <a:rPr lang="en-GB" sz="1400">
                <a:solidFill>
                  <a:srgbClr val="C00000"/>
                </a:solidFill>
                <a:latin typeface="+mj-lt"/>
              </a:rPr>
              <a:t>Stagger your dose </a:t>
            </a:r>
          </a:p>
          <a:p>
            <a:pPr marL="285750" indent="-285750">
              <a:buFont typeface="Arial" panose="020B0604020202020204" pitchFamily="34" charset="0"/>
              <a:buChar char="•"/>
            </a:pPr>
            <a:r>
              <a:rPr lang="en-GB" sz="1400">
                <a:solidFill>
                  <a:srgbClr val="C00000"/>
                </a:solidFill>
                <a:latin typeface="+mj-lt"/>
              </a:rPr>
              <a:t>Start low, go slow - </a:t>
            </a:r>
            <a:r>
              <a:rPr lang="en-GB" sz="1400" b="0" i="0">
                <a:solidFill>
                  <a:srgbClr val="C00000"/>
                </a:solidFill>
                <a:effectLst/>
                <a:latin typeface="inherit"/>
              </a:rPr>
              <a:t>Start with a lower dose and wait for the peak effects to pass</a:t>
            </a:r>
            <a:endParaRPr lang="en-GB" sz="1400">
              <a:solidFill>
                <a:srgbClr val="C00000"/>
              </a:solidFill>
              <a:latin typeface="+mj-lt"/>
            </a:endParaRPr>
          </a:p>
          <a:p>
            <a:pPr marL="285750" indent="-285750">
              <a:buFont typeface="Arial" panose="020B0604020202020204" pitchFamily="34" charset="0"/>
              <a:buChar char="•"/>
            </a:pPr>
            <a:r>
              <a:rPr lang="en-GB" sz="1400">
                <a:solidFill>
                  <a:srgbClr val="C00000"/>
                </a:solidFill>
                <a:latin typeface="+mj-lt"/>
              </a:rPr>
              <a:t>Always carry naloxone (overdose reversal agent) with you. You can get naloxone kits from Via Greenwich: </a:t>
            </a:r>
            <a:r>
              <a:rPr lang="en-GB" sz="1400" b="1">
                <a:solidFill>
                  <a:srgbClr val="C00000"/>
                </a:solidFill>
                <a:latin typeface="+mj-lt"/>
              </a:rPr>
              <a:t>0300 303 4552</a:t>
            </a:r>
          </a:p>
          <a:p>
            <a:pPr marL="285750" indent="-285750">
              <a:buFont typeface="Arial" panose="020B0604020202020204" pitchFamily="34" charset="0"/>
              <a:buChar char="•"/>
            </a:pPr>
            <a:r>
              <a:rPr lang="en-GB" sz="1400" b="1">
                <a:solidFill>
                  <a:srgbClr val="C00000"/>
                </a:solidFill>
                <a:latin typeface="+mj-lt"/>
              </a:rPr>
              <a:t>Get a substitute prescription – </a:t>
            </a:r>
            <a:r>
              <a:rPr lang="en-GB" sz="1400">
                <a:solidFill>
                  <a:srgbClr val="C00000"/>
                </a:solidFill>
                <a:latin typeface="+mj-lt"/>
              </a:rPr>
              <a:t>if you're using every day, call Via and get help with your drug use.</a:t>
            </a:r>
            <a:endParaRPr lang="en-GB" sz="1400" b="1">
              <a:solidFill>
                <a:srgbClr val="C00000"/>
              </a:solidFill>
              <a:latin typeface="+mj-lt"/>
            </a:endParaRPr>
          </a:p>
          <a:p>
            <a:endParaRPr lang="en-GB" sz="600" b="1">
              <a:solidFill>
                <a:srgbClr val="000000"/>
              </a:solidFill>
              <a:latin typeface="+mj-lt"/>
            </a:endParaRPr>
          </a:p>
          <a:p>
            <a:pPr marL="0" indent="0">
              <a:buNone/>
            </a:pPr>
            <a:r>
              <a:rPr lang="en-GB" sz="1200" b="1">
                <a:latin typeface="+mj-lt"/>
              </a:rPr>
              <a:t>Naloxone Training </a:t>
            </a:r>
          </a:p>
          <a:p>
            <a:pPr marL="0" indent="0">
              <a:buNone/>
            </a:pPr>
            <a:r>
              <a:rPr lang="en-GB" sz="1200">
                <a:solidFill>
                  <a:srgbClr val="000000"/>
                </a:solidFill>
                <a:latin typeface="+mj-lt"/>
                <a:hlinkClick r:id="rId12"/>
              </a:rPr>
              <a:t>Y</a:t>
            </a:r>
            <a:r>
              <a:rPr lang="en-GB" sz="1200">
                <a:solidFill>
                  <a:srgbClr val="000000"/>
                </a:solidFill>
                <a:latin typeface="+mj-lt"/>
              </a:rPr>
              <a:t>ou can call Via on </a:t>
            </a:r>
            <a:r>
              <a:rPr lang="en-GB" sz="1200" b="1">
                <a:solidFill>
                  <a:srgbClr val="000000"/>
                </a:solidFill>
                <a:latin typeface="+mj-lt"/>
              </a:rPr>
              <a:t>0300 303 4552</a:t>
            </a:r>
            <a:r>
              <a:rPr lang="en-GB" sz="1200">
                <a:solidFill>
                  <a:srgbClr val="000000"/>
                </a:solidFill>
                <a:latin typeface="+mj-lt"/>
              </a:rPr>
              <a:t>, training is free to anyone using drugs, and those supporting them, including practitioners. </a:t>
            </a:r>
          </a:p>
          <a:p>
            <a:pPr marL="0" indent="0">
              <a:buNone/>
            </a:pPr>
            <a:r>
              <a:rPr lang="en-GB" sz="1200">
                <a:solidFill>
                  <a:srgbClr val="000000"/>
                </a:solidFill>
                <a:latin typeface="+mj-lt"/>
              </a:rPr>
              <a:t>More information on training, signs of overdose and what to do, click the link:  </a:t>
            </a:r>
            <a:r>
              <a:rPr lang="en-GB" sz="1200">
                <a:hlinkClick r:id="rId13"/>
              </a:rPr>
              <a:t>Naloxone - via</a:t>
            </a:r>
            <a:endParaRPr lang="en-GB" sz="1200">
              <a:solidFill>
                <a:srgbClr val="000000"/>
              </a:solidFill>
              <a:latin typeface="+mj-lt"/>
            </a:endParaRPr>
          </a:p>
          <a:p>
            <a:pPr marL="0" indent="0">
              <a:buNone/>
            </a:pPr>
            <a:endParaRPr lang="en-GB" sz="1000">
              <a:solidFill>
                <a:srgbClr val="000000"/>
              </a:solidFill>
              <a:latin typeface="+mj-lt"/>
            </a:endParaRPr>
          </a:p>
          <a:p>
            <a:r>
              <a:rPr lang="en-GB" sz="1200" b="1">
                <a:solidFill>
                  <a:srgbClr val="000000"/>
                </a:solidFill>
                <a:latin typeface="+mj-lt"/>
              </a:rPr>
              <a:t>Where to get treatment and support – advice for drug users needing support</a:t>
            </a:r>
          </a:p>
          <a:p>
            <a:pPr marL="0" indent="0">
              <a:buNone/>
            </a:pPr>
            <a:r>
              <a:rPr lang="en-GB" sz="1200">
                <a:solidFill>
                  <a:srgbClr val="000000"/>
                </a:solidFill>
                <a:latin typeface="+mj-lt"/>
              </a:rPr>
              <a:t>If you need support for drug or alcohol use and would like to access free and confidential help, you can contact the Via Greenwich service on: </a:t>
            </a:r>
            <a:r>
              <a:rPr lang="en-GB" sz="1200" b="1">
                <a:solidFill>
                  <a:srgbClr val="000000"/>
                </a:solidFill>
                <a:latin typeface="+mj-lt"/>
              </a:rPr>
              <a:t>0300 303 4552 </a:t>
            </a:r>
          </a:p>
          <a:p>
            <a:pPr marL="0" indent="0">
              <a:buNone/>
            </a:pPr>
            <a:r>
              <a:rPr lang="en-GB" sz="1200">
                <a:solidFill>
                  <a:srgbClr val="000000"/>
                </a:solidFill>
                <a:latin typeface="+mj-lt"/>
              </a:rPr>
              <a:t>If you would like to know more,  click the link: </a:t>
            </a:r>
            <a:r>
              <a:rPr lang="en-GB" sz="1200">
                <a:hlinkClick r:id="rId12"/>
              </a:rPr>
              <a:t>Drug &amp; Alcohol Services in Greenwich | Via</a:t>
            </a:r>
            <a:endParaRPr lang="en-GB" sz="1200">
              <a:solidFill>
                <a:srgbClr val="000000"/>
              </a:solidFill>
              <a:latin typeface="+mj-lt"/>
            </a:endParaRPr>
          </a:p>
          <a:p>
            <a:pPr marL="0" indent="0">
              <a:buNone/>
            </a:pPr>
            <a:endParaRPr lang="en-GB" sz="900">
              <a:solidFill>
                <a:srgbClr val="000000"/>
              </a:solidFill>
              <a:latin typeface="+mj-lt"/>
            </a:endParaRPr>
          </a:p>
          <a:p>
            <a:pPr marL="0" indent="0">
              <a:buNone/>
            </a:pPr>
            <a:r>
              <a:rPr lang="en-GB" sz="1200" b="1">
                <a:solidFill>
                  <a:srgbClr val="000000"/>
                </a:solidFill>
                <a:latin typeface="+mj-lt"/>
              </a:rPr>
              <a:t>How to make a referral</a:t>
            </a:r>
          </a:p>
          <a:p>
            <a:pPr marL="0" indent="0">
              <a:buNone/>
            </a:pPr>
            <a:r>
              <a:rPr lang="en-GB" sz="1200">
                <a:solidFill>
                  <a:srgbClr val="000000"/>
                </a:solidFill>
                <a:latin typeface="+mj-lt"/>
              </a:rPr>
              <a:t>Practitioners can make a referral to Via Greenwich using the online referral form.</a:t>
            </a:r>
          </a:p>
          <a:p>
            <a:pPr marL="0" indent="0">
              <a:buNone/>
            </a:pPr>
            <a:r>
              <a:rPr lang="en-GB" sz="1200">
                <a:solidFill>
                  <a:srgbClr val="000000"/>
                </a:solidFill>
                <a:latin typeface="+mj-lt"/>
              </a:rPr>
              <a:t>Please ensure you have the client's permission to share information, and you have signed consent to do so. </a:t>
            </a:r>
          </a:p>
          <a:p>
            <a:pPr marL="0" indent="0">
              <a:buNone/>
            </a:pPr>
            <a:endParaRPr lang="en-GB" sz="1200">
              <a:solidFill>
                <a:srgbClr val="000000"/>
              </a:solidFill>
              <a:latin typeface="+mj-lt"/>
            </a:endParaRPr>
          </a:p>
          <a:p>
            <a:pPr marL="0" indent="0">
              <a:buNone/>
            </a:pPr>
            <a:r>
              <a:rPr lang="en-GB" sz="1200">
                <a:solidFill>
                  <a:srgbClr val="000000"/>
                </a:solidFill>
                <a:latin typeface="+mj-lt"/>
              </a:rPr>
              <a:t>You can access the online referral tool on the Via Greenwich website </a:t>
            </a:r>
            <a:r>
              <a:rPr lang="en-GB" sz="1200">
                <a:hlinkClick r:id="rId10"/>
              </a:rPr>
              <a:t>Greenwich Referral – via</a:t>
            </a:r>
            <a:endParaRPr lang="en-GB" sz="1200"/>
          </a:p>
          <a:p>
            <a:r>
              <a:rPr lang="en-GB" sz="1200">
                <a:solidFill>
                  <a:srgbClr val="000000"/>
                </a:solidFill>
                <a:latin typeface="+mj-lt"/>
              </a:rPr>
              <a:t>You may also make a referral by phone: </a:t>
            </a:r>
            <a:r>
              <a:rPr lang="en-GB" sz="1200" b="1">
                <a:solidFill>
                  <a:srgbClr val="000000"/>
                </a:solidFill>
                <a:latin typeface="+mj-lt"/>
              </a:rPr>
              <a:t>0300 303 4552</a:t>
            </a:r>
            <a:r>
              <a:rPr lang="en-GB" sz="1200">
                <a:solidFill>
                  <a:srgbClr val="000000"/>
                </a:solidFill>
                <a:latin typeface="+mj-lt"/>
              </a:rPr>
              <a:t>, or email by completing the referral form and sending to: </a:t>
            </a:r>
            <a:r>
              <a:rPr lang="en-GB" sz="1200">
                <a:solidFill>
                  <a:srgbClr val="000000"/>
                </a:solidFill>
                <a:latin typeface="+mj-lt"/>
                <a:hlinkClick r:id="rId14"/>
              </a:rPr>
              <a:t>greenwich@viaorg.uk</a:t>
            </a:r>
            <a:r>
              <a:rPr lang="en-GB" sz="1200">
                <a:solidFill>
                  <a:srgbClr val="000000"/>
                </a:solidFill>
                <a:latin typeface="+mj-lt"/>
              </a:rPr>
              <a:t> </a:t>
            </a:r>
          </a:p>
        </p:txBody>
      </p:sp>
    </p:spTree>
    <p:extLst>
      <p:ext uri="{BB962C8B-B14F-4D97-AF65-F5344CB8AC3E}">
        <p14:creationId xmlns:p14="http://schemas.microsoft.com/office/powerpoint/2010/main" val="428418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BF68A-0EF4-59C8-0FBC-797341CE22A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6A65C05-A09F-51AD-6565-D8FDE8A9D3E6}"/>
              </a:ext>
            </a:extLst>
          </p:cNvPr>
          <p:cNvSpPr/>
          <p:nvPr/>
        </p:nvSpPr>
        <p:spPr>
          <a:xfrm>
            <a:off x="7896225" y="-103517"/>
            <a:ext cx="4077240" cy="6993719"/>
          </a:xfrm>
          <a:prstGeom prst="rect">
            <a:avLst/>
          </a:prstGeom>
          <a:solidFill>
            <a:srgbClr val="FFB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1FD4B2C3-8765-C9F8-6B26-C9E18386A791}"/>
              </a:ext>
            </a:extLst>
          </p:cNvPr>
          <p:cNvGrpSpPr/>
          <p:nvPr/>
        </p:nvGrpSpPr>
        <p:grpSpPr>
          <a:xfrm>
            <a:off x="1392072" y="2323266"/>
            <a:ext cx="4321932" cy="3000683"/>
            <a:chOff x="1703445" y="646213"/>
            <a:chExt cx="2092849" cy="1333885"/>
          </a:xfrm>
          <a:solidFill>
            <a:schemeClr val="bg2"/>
          </a:solidFill>
        </p:grpSpPr>
        <p:pic>
          <p:nvPicPr>
            <p:cNvPr id="28" name="Graphic 27" descr="Medicine outline">
              <a:extLst>
                <a:ext uri="{FF2B5EF4-FFF2-40B4-BE49-F238E27FC236}">
                  <a16:creationId xmlns:a16="http://schemas.microsoft.com/office/drawing/2014/main" id="{63AF1C74-7642-411E-CFF6-2DFEB557ED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2409" y="646213"/>
              <a:ext cx="1333885" cy="1333885"/>
            </a:xfrm>
            <a:prstGeom prst="rect">
              <a:avLst/>
            </a:prstGeom>
          </p:spPr>
        </p:pic>
        <p:pic>
          <p:nvPicPr>
            <p:cNvPr id="29" name="Graphic 28" descr="Needle outline">
              <a:extLst>
                <a:ext uri="{FF2B5EF4-FFF2-40B4-BE49-F238E27FC236}">
                  <a16:creationId xmlns:a16="http://schemas.microsoft.com/office/drawing/2014/main" id="{FC4F86EF-7DD1-9726-E4AE-B90172DBF1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03445" y="702477"/>
              <a:ext cx="1163463" cy="1163463"/>
            </a:xfrm>
            <a:prstGeom prst="rect">
              <a:avLst/>
            </a:prstGeom>
          </p:spPr>
        </p:pic>
      </p:grpSp>
      <p:sp>
        <p:nvSpPr>
          <p:cNvPr id="10" name="Rectangle 9">
            <a:extLst>
              <a:ext uri="{FF2B5EF4-FFF2-40B4-BE49-F238E27FC236}">
                <a16:creationId xmlns:a16="http://schemas.microsoft.com/office/drawing/2014/main" id="{5A260B0E-7C06-1B98-C23B-E58368833D7E}"/>
              </a:ext>
            </a:extLst>
          </p:cNvPr>
          <p:cNvSpPr/>
          <p:nvPr/>
        </p:nvSpPr>
        <p:spPr>
          <a:xfrm>
            <a:off x="1345721" y="1570008"/>
            <a:ext cx="4368283" cy="3753941"/>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2C4609C-2A32-5D30-B7A0-BD620BF37A44}"/>
              </a:ext>
            </a:extLst>
          </p:cNvPr>
          <p:cNvSpPr/>
          <p:nvPr/>
        </p:nvSpPr>
        <p:spPr>
          <a:xfrm>
            <a:off x="339268" y="4327040"/>
            <a:ext cx="7522844" cy="1471982"/>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4FFB81F-B500-1214-4852-D22F4BEFEE05}"/>
              </a:ext>
            </a:extLst>
          </p:cNvPr>
          <p:cNvSpPr txBox="1"/>
          <p:nvPr/>
        </p:nvSpPr>
        <p:spPr>
          <a:xfrm>
            <a:off x="339268" y="3808535"/>
            <a:ext cx="7799916" cy="384721"/>
          </a:xfrm>
          <a:prstGeom prst="rect">
            <a:avLst/>
          </a:prstGeom>
          <a:noFill/>
        </p:spPr>
        <p:txBody>
          <a:bodyPr wrap="square">
            <a:spAutoFit/>
          </a:bodyPr>
          <a:lstStyle/>
          <a:p>
            <a:r>
              <a:rPr lang="en-GB" sz="1200" b="1"/>
              <a:t>References: </a:t>
            </a:r>
          </a:p>
          <a:p>
            <a:endParaRPr lang="en-GB" sz="700" b="0" i="0">
              <a:solidFill>
                <a:srgbClr val="0B0C0C"/>
              </a:solidFill>
              <a:effectLst/>
              <a:latin typeface="+mj-lt"/>
            </a:endParaRPr>
          </a:p>
        </p:txBody>
      </p:sp>
      <p:sp>
        <p:nvSpPr>
          <p:cNvPr id="4" name="TextBox 3">
            <a:extLst>
              <a:ext uri="{FF2B5EF4-FFF2-40B4-BE49-F238E27FC236}">
                <a16:creationId xmlns:a16="http://schemas.microsoft.com/office/drawing/2014/main" id="{365E4F9D-D546-5039-E34C-1575C8C428EB}"/>
              </a:ext>
            </a:extLst>
          </p:cNvPr>
          <p:cNvSpPr txBox="1"/>
          <p:nvPr/>
        </p:nvSpPr>
        <p:spPr>
          <a:xfrm>
            <a:off x="339268" y="3995509"/>
            <a:ext cx="7376051" cy="2739211"/>
          </a:xfrm>
          <a:prstGeom prst="rect">
            <a:avLst/>
          </a:prstGeom>
          <a:noFill/>
        </p:spPr>
        <p:txBody>
          <a:bodyPr wrap="square">
            <a:spAutoFit/>
          </a:bodyPr>
          <a:lstStyle/>
          <a:p>
            <a:r>
              <a:rPr lang="en-GB" sz="1100">
                <a:hlinkClick r:id="rId7"/>
              </a:rPr>
              <a:t>1. Understanding the Implications of the Taliban’s Opium Ban in Afghanistan | Afghanistan peace campaign</a:t>
            </a:r>
            <a:endParaRPr lang="en-GB" sz="1100" b="1" i="0">
              <a:effectLst/>
              <a:latin typeface="+mj-lt"/>
            </a:endParaRPr>
          </a:p>
          <a:p>
            <a:r>
              <a:rPr lang="en-GB" sz="1100">
                <a:hlinkClick r:id="rId8"/>
              </a:rPr>
              <a:t>2. Everything you need to know about </a:t>
            </a:r>
            <a:r>
              <a:rPr lang="en-GB" sz="1100" err="1">
                <a:hlinkClick r:id="rId8"/>
              </a:rPr>
              <a:t>nitazenes</a:t>
            </a:r>
            <a:r>
              <a:rPr lang="en-GB" sz="1100">
                <a:hlinkClick r:id="rId8"/>
              </a:rPr>
              <a:t> - The Pharmaceutical Journal</a:t>
            </a:r>
            <a:endParaRPr lang="en-GB" sz="1100"/>
          </a:p>
          <a:p>
            <a:r>
              <a:rPr lang="en-GB" sz="1100">
                <a:hlinkClick r:id="rId9"/>
              </a:rPr>
              <a:t>3. Deaths linked to potent synthetic opioids - GOV.UK</a:t>
            </a:r>
            <a:endParaRPr lang="en-GB" sz="1100"/>
          </a:p>
          <a:p>
            <a:endParaRPr lang="en-GB" sz="1200" b="1" i="0">
              <a:effectLst/>
              <a:latin typeface="+mj-lt"/>
            </a:endParaRPr>
          </a:p>
          <a:p>
            <a:r>
              <a:rPr lang="en-GB" sz="1200" b="1"/>
              <a:t>Websites: </a:t>
            </a:r>
          </a:p>
          <a:p>
            <a:r>
              <a:rPr lang="en-GB" sz="1100"/>
              <a:t>Royal Borough of Greenwich – Combating Drugs Partnership</a:t>
            </a:r>
          </a:p>
          <a:p>
            <a:r>
              <a:rPr lang="en-GB" sz="1200">
                <a:hlinkClick r:id="rId10"/>
              </a:rPr>
              <a:t>How we are reducing drug and alcohol related harm | Combating Drugs Partnership | Royal Borough of Greenwich</a:t>
            </a:r>
            <a:endParaRPr lang="en-GB" sz="1200"/>
          </a:p>
          <a:p>
            <a:endParaRPr lang="en-GB" sz="1200" b="1" i="0">
              <a:effectLst/>
              <a:latin typeface="+mj-lt"/>
            </a:endParaRPr>
          </a:p>
          <a:p>
            <a:r>
              <a:rPr lang="en-GB" sz="1100">
                <a:latin typeface="+mj-lt"/>
              </a:rPr>
              <a:t>Via Greenwich Treatment Services </a:t>
            </a:r>
          </a:p>
          <a:p>
            <a:r>
              <a:rPr lang="en-GB" sz="1200">
                <a:hlinkClick r:id="rId11"/>
              </a:rPr>
              <a:t>Drug &amp; Alcohol Services in Greenwich | Via</a:t>
            </a:r>
            <a:endParaRPr lang="en-GB" sz="1200"/>
          </a:p>
          <a:p>
            <a:endParaRPr lang="en-GB" sz="1200">
              <a:latin typeface="+mj-lt"/>
            </a:endParaRPr>
          </a:p>
          <a:p>
            <a:endParaRPr lang="en-GB" sz="1200" i="0">
              <a:effectLst/>
              <a:latin typeface="+mj-lt"/>
            </a:endParaRPr>
          </a:p>
          <a:p>
            <a:r>
              <a:rPr lang="en-GB" sz="1050" i="0">
                <a:effectLst/>
                <a:latin typeface="+mj-lt"/>
              </a:rPr>
              <a:t>If you would like to discuss the information in this bulletin, please contact</a:t>
            </a:r>
          </a:p>
          <a:p>
            <a:r>
              <a:rPr lang="en-GB" sz="1050" i="0">
                <a:effectLst/>
                <a:latin typeface="+mj-lt"/>
              </a:rPr>
              <a:t>John McGirr – Senior Public Health Manager, Drugs, Alcohol, and Gambling:  </a:t>
            </a:r>
            <a:r>
              <a:rPr lang="en-GB" sz="1050" i="0">
                <a:effectLst/>
                <a:latin typeface="+mj-lt"/>
                <a:hlinkClick r:id="rId12"/>
              </a:rPr>
              <a:t>john.mcgirr@royalgreenwich.gov.uk</a:t>
            </a:r>
            <a:r>
              <a:rPr lang="en-GB" sz="1050" i="0">
                <a:effectLst/>
                <a:latin typeface="+mj-lt"/>
              </a:rPr>
              <a:t>  </a:t>
            </a:r>
          </a:p>
        </p:txBody>
      </p:sp>
      <p:pic>
        <p:nvPicPr>
          <p:cNvPr id="5" name="Picture 4">
            <a:hlinkClick r:id="rId10"/>
            <a:extLst>
              <a:ext uri="{FF2B5EF4-FFF2-40B4-BE49-F238E27FC236}">
                <a16:creationId xmlns:a16="http://schemas.microsoft.com/office/drawing/2014/main" id="{EEFB98AF-439A-D129-E1A7-B9F054ABAE29}"/>
              </a:ext>
            </a:extLst>
          </p:cNvPr>
          <p:cNvPicPr>
            <a:picLocks noChangeAspect="1"/>
          </p:cNvPicPr>
          <p:nvPr/>
        </p:nvPicPr>
        <p:blipFill>
          <a:blip r:embed="rId13"/>
          <a:srcRect l="5778" t="8140" r="33630" b="37211"/>
          <a:stretch/>
        </p:blipFill>
        <p:spPr>
          <a:xfrm>
            <a:off x="8133157" y="932691"/>
            <a:ext cx="3624502" cy="2179321"/>
          </a:xfrm>
          <a:prstGeom prst="rect">
            <a:avLst/>
          </a:prstGeom>
        </p:spPr>
      </p:pic>
      <p:pic>
        <p:nvPicPr>
          <p:cNvPr id="16" name="Picture 15">
            <a:hlinkClick r:id="rId14"/>
            <a:extLst>
              <a:ext uri="{FF2B5EF4-FFF2-40B4-BE49-F238E27FC236}">
                <a16:creationId xmlns:a16="http://schemas.microsoft.com/office/drawing/2014/main" id="{509AEA88-96B0-4A92-A48E-27804337AC93}"/>
              </a:ext>
            </a:extLst>
          </p:cNvPr>
          <p:cNvPicPr>
            <a:picLocks noChangeAspect="1"/>
          </p:cNvPicPr>
          <p:nvPr/>
        </p:nvPicPr>
        <p:blipFill>
          <a:blip r:embed="rId15"/>
          <a:srcRect l="12593" t="9223" r="22074" b="15334"/>
          <a:stretch/>
        </p:blipFill>
        <p:spPr>
          <a:xfrm>
            <a:off x="8150986" y="3429000"/>
            <a:ext cx="3606673" cy="2776566"/>
          </a:xfrm>
          <a:prstGeom prst="rect">
            <a:avLst/>
          </a:prstGeom>
        </p:spPr>
      </p:pic>
      <p:sp>
        <p:nvSpPr>
          <p:cNvPr id="2" name="TextBox 1">
            <a:extLst>
              <a:ext uri="{FF2B5EF4-FFF2-40B4-BE49-F238E27FC236}">
                <a16:creationId xmlns:a16="http://schemas.microsoft.com/office/drawing/2014/main" id="{C3A1FDC0-4B1A-8924-05C9-2A73FEA2399E}"/>
              </a:ext>
            </a:extLst>
          </p:cNvPr>
          <p:cNvSpPr txBox="1"/>
          <p:nvPr/>
        </p:nvSpPr>
        <p:spPr>
          <a:xfrm>
            <a:off x="305005" y="228570"/>
            <a:ext cx="7234482" cy="3370153"/>
          </a:xfrm>
          <a:prstGeom prst="rect">
            <a:avLst/>
          </a:prstGeom>
          <a:noFill/>
        </p:spPr>
        <p:txBody>
          <a:bodyPr wrap="square" lIns="91440" tIns="45720" rIns="91440" bIns="45720" anchor="t">
            <a:spAutoFit/>
          </a:bodyPr>
          <a:lstStyle/>
          <a:p>
            <a:r>
              <a:rPr lang="en-GB" sz="2000" b="1"/>
              <a:t>Professionals Information Network - Drug Alerts </a:t>
            </a:r>
          </a:p>
          <a:p>
            <a:r>
              <a:rPr lang="en-GB" sz="1200"/>
              <a:t>If you wish to be included in local drug alerts for Greenwich please contact: </a:t>
            </a:r>
          </a:p>
          <a:p>
            <a:r>
              <a:rPr lang="en-GB" sz="1200">
                <a:hlinkClick r:id="rId16"/>
              </a:rPr>
              <a:t>drug.alerts@royalgreenwich.gov.uk</a:t>
            </a:r>
            <a:endParaRPr lang="en-GB" sz="1200"/>
          </a:p>
          <a:p>
            <a:endParaRPr lang="en-GB" sz="1100" b="1"/>
          </a:p>
          <a:p>
            <a:r>
              <a:rPr lang="en-GB" sz="1400" b="1"/>
              <a:t>Local drug information system - LDIS</a:t>
            </a:r>
          </a:p>
          <a:p>
            <a:r>
              <a:rPr lang="en-GB" sz="1200"/>
              <a:t>The Greenwich combating drugs partnership has a professionals information network for sharing updates on drug intelligence and distributing local drug alerts through the Local Drug Information System – LDIS. </a:t>
            </a:r>
          </a:p>
          <a:p>
            <a:endParaRPr lang="en-GB" sz="1200"/>
          </a:p>
          <a:p>
            <a:r>
              <a:rPr lang="en-GB" sz="1200" b="1">
                <a:solidFill>
                  <a:srgbClr val="C00000"/>
                </a:solidFill>
              </a:rPr>
              <a:t>We encourage all frontline practitioners to report any incidents so that we may be better prepared to respond to emerging overdose events linked to adulterated drug supplies in Greenwich. </a:t>
            </a:r>
          </a:p>
          <a:p>
            <a:endParaRPr lang="en-GB" sz="1200" b="1">
              <a:solidFill>
                <a:srgbClr val="C00000"/>
              </a:solidFill>
            </a:endParaRPr>
          </a:p>
          <a:p>
            <a:r>
              <a:rPr lang="en-GB" sz="1200"/>
              <a:t>If you have information or wish to alert the LDIS of an incident e.g. overdose incidents (fatal or nonfatal), or reports of contaminated drug supplies, you can complete the LDIS form on the combating drugs partnership page and send to </a:t>
            </a:r>
            <a:r>
              <a:rPr lang="en-GB" sz="1200">
                <a:hlinkClick r:id="rId16"/>
              </a:rPr>
              <a:t>drug.alerts@royalgreenwich.gov.uk</a:t>
            </a:r>
            <a:endParaRPr lang="en-GB" sz="1200"/>
          </a:p>
          <a:p>
            <a:endParaRPr lang="en-GB" sz="1200"/>
          </a:p>
          <a:p>
            <a:r>
              <a:rPr lang="en-GB" sz="1200"/>
              <a:t>If you wish to be included in the local drug information system, please contact: </a:t>
            </a:r>
            <a:r>
              <a:rPr lang="en-GB" sz="1200">
                <a:hlinkClick r:id="rId16"/>
              </a:rPr>
              <a:t>drug.alerts@royalgreenwich.gov.uk</a:t>
            </a:r>
            <a:endParaRPr lang="en-GB" sz="1200"/>
          </a:p>
        </p:txBody>
      </p:sp>
      <p:sp>
        <p:nvSpPr>
          <p:cNvPr id="8" name="TextBox 7">
            <a:extLst>
              <a:ext uri="{FF2B5EF4-FFF2-40B4-BE49-F238E27FC236}">
                <a16:creationId xmlns:a16="http://schemas.microsoft.com/office/drawing/2014/main" id="{417BD3BA-9DFF-E20E-798C-E43E3E50B665}"/>
              </a:ext>
            </a:extLst>
          </p:cNvPr>
          <p:cNvSpPr txBox="1"/>
          <p:nvPr/>
        </p:nvSpPr>
        <p:spPr>
          <a:xfrm>
            <a:off x="8044306" y="3082032"/>
            <a:ext cx="2376577" cy="253916"/>
          </a:xfrm>
          <a:prstGeom prst="rect">
            <a:avLst/>
          </a:prstGeom>
          <a:noFill/>
        </p:spPr>
        <p:txBody>
          <a:bodyPr wrap="square">
            <a:spAutoFit/>
          </a:bodyPr>
          <a:lstStyle/>
          <a:p>
            <a:r>
              <a:rPr lang="en-GB" sz="1050" b="1">
                <a:solidFill>
                  <a:srgbClr val="C00000"/>
                </a:solidFill>
              </a:rPr>
              <a:t>Click image to go to website </a:t>
            </a:r>
          </a:p>
        </p:txBody>
      </p:sp>
      <p:sp>
        <p:nvSpPr>
          <p:cNvPr id="9" name="TextBox 8">
            <a:extLst>
              <a:ext uri="{FF2B5EF4-FFF2-40B4-BE49-F238E27FC236}">
                <a16:creationId xmlns:a16="http://schemas.microsoft.com/office/drawing/2014/main" id="{C99253C3-4617-449E-653E-B529A24F27CE}"/>
              </a:ext>
            </a:extLst>
          </p:cNvPr>
          <p:cNvSpPr txBox="1"/>
          <p:nvPr/>
        </p:nvSpPr>
        <p:spPr>
          <a:xfrm>
            <a:off x="8064145" y="6176050"/>
            <a:ext cx="2376577" cy="253916"/>
          </a:xfrm>
          <a:prstGeom prst="rect">
            <a:avLst/>
          </a:prstGeom>
          <a:noFill/>
        </p:spPr>
        <p:txBody>
          <a:bodyPr wrap="square">
            <a:spAutoFit/>
          </a:bodyPr>
          <a:lstStyle/>
          <a:p>
            <a:r>
              <a:rPr lang="en-GB" sz="1050" b="1">
                <a:solidFill>
                  <a:srgbClr val="C00000"/>
                </a:solidFill>
              </a:rPr>
              <a:t>Click image to go to website </a:t>
            </a:r>
          </a:p>
        </p:txBody>
      </p:sp>
    </p:spTree>
    <p:extLst>
      <p:ext uri="{BB962C8B-B14F-4D97-AF65-F5344CB8AC3E}">
        <p14:creationId xmlns:p14="http://schemas.microsoft.com/office/powerpoint/2010/main" val="712504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1152</Words>
  <Application>Microsoft Office PowerPoint</Application>
  <PresentationFormat>Widescreen</PresentationFormat>
  <Paragraphs>87</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GDS Transport</vt:lpstr>
      <vt:lpstr>inherit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McGirr</dc:creator>
  <cp:lastModifiedBy>Ishwak Ahmed</cp:lastModifiedBy>
  <cp:revision>2</cp:revision>
  <dcterms:created xsi:type="dcterms:W3CDTF">2025-03-14T15:01:30Z</dcterms:created>
  <dcterms:modified xsi:type="dcterms:W3CDTF">2025-03-18T14:53:13Z</dcterms:modified>
</cp:coreProperties>
</file>